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72" r:id="rId4"/>
  </p:sldMasterIdLst>
  <p:notesMasterIdLst>
    <p:notesMasterId r:id="rId55"/>
  </p:notesMasterIdLst>
  <p:handoutMasterIdLst>
    <p:handoutMasterId r:id="rId56"/>
  </p:handoutMasterIdLst>
  <p:sldIdLst>
    <p:sldId id="334" r:id="rId5"/>
    <p:sldId id="721" r:id="rId6"/>
    <p:sldId id="728" r:id="rId7"/>
    <p:sldId id="727" r:id="rId8"/>
    <p:sldId id="637" r:id="rId9"/>
    <p:sldId id="885" r:id="rId10"/>
    <p:sldId id="644" r:id="rId11"/>
    <p:sldId id="646" r:id="rId12"/>
    <p:sldId id="933" r:id="rId13"/>
    <p:sldId id="928" r:id="rId14"/>
    <p:sldId id="377" r:id="rId15"/>
    <p:sldId id="717" r:id="rId16"/>
    <p:sldId id="671" r:id="rId17"/>
    <p:sldId id="716" r:id="rId18"/>
    <p:sldId id="858" r:id="rId19"/>
    <p:sldId id="862" r:id="rId20"/>
    <p:sldId id="860" r:id="rId21"/>
    <p:sldId id="881" r:id="rId22"/>
    <p:sldId id="882" r:id="rId23"/>
    <p:sldId id="883" r:id="rId24"/>
    <p:sldId id="887" r:id="rId25"/>
    <p:sldId id="884" r:id="rId26"/>
    <p:sldId id="869" r:id="rId27"/>
    <p:sldId id="878" r:id="rId28"/>
    <p:sldId id="879" r:id="rId29"/>
    <p:sldId id="873" r:id="rId30"/>
    <p:sldId id="886" r:id="rId31"/>
    <p:sldId id="698" r:id="rId32"/>
    <p:sldId id="919" r:id="rId33"/>
    <p:sldId id="920" r:id="rId34"/>
    <p:sldId id="926" r:id="rId35"/>
    <p:sldId id="918" r:id="rId36"/>
    <p:sldId id="930" r:id="rId37"/>
    <p:sldId id="897" r:id="rId38"/>
    <p:sldId id="902" r:id="rId39"/>
    <p:sldId id="903" r:id="rId40"/>
    <p:sldId id="904" r:id="rId41"/>
    <p:sldId id="905" r:id="rId42"/>
    <p:sldId id="906" r:id="rId43"/>
    <p:sldId id="898" r:id="rId44"/>
    <p:sldId id="901" r:id="rId45"/>
    <p:sldId id="912" r:id="rId46"/>
    <p:sldId id="934" r:id="rId47"/>
    <p:sldId id="914" r:id="rId48"/>
    <p:sldId id="894" r:id="rId49"/>
    <p:sldId id="896" r:id="rId50"/>
    <p:sldId id="931" r:id="rId51"/>
    <p:sldId id="932" r:id="rId52"/>
    <p:sldId id="922" r:id="rId53"/>
    <p:sldId id="935" r:id="rId54"/>
  </p:sldIdLst>
  <p:sldSz cx="12192000" cy="6858000"/>
  <p:notesSz cx="6797675" cy="9926638"/>
  <p:defaultTextStyle>
    <a:defPPr>
      <a:defRPr lang="en-US"/>
    </a:defPPr>
    <a:lvl1pPr algn="l" rtl="0" fontAlgn="base">
      <a:spcBef>
        <a:spcPct val="0"/>
      </a:spcBef>
      <a:spcAft>
        <a:spcPct val="0"/>
      </a:spcAft>
      <a:defRPr kern="1200">
        <a:solidFill>
          <a:schemeClr val="tx1"/>
        </a:solidFill>
        <a:latin typeface="Calibri" panose="020F0502020204030204" pitchFamily="34" charset="0"/>
        <a:ea typeface="新細明體" panose="02020500000000000000" pitchFamily="18" charset="-120"/>
        <a:cs typeface="Arial" panose="020B0604020202020204" pitchFamily="34" charset="0"/>
      </a:defRPr>
    </a:lvl1pPr>
    <a:lvl2pPr marL="457200" algn="l" rtl="0" fontAlgn="base">
      <a:spcBef>
        <a:spcPct val="0"/>
      </a:spcBef>
      <a:spcAft>
        <a:spcPct val="0"/>
      </a:spcAft>
      <a:defRPr kern="1200">
        <a:solidFill>
          <a:schemeClr val="tx1"/>
        </a:solidFill>
        <a:latin typeface="Calibri" panose="020F0502020204030204" pitchFamily="34" charset="0"/>
        <a:ea typeface="新細明體" panose="02020500000000000000" pitchFamily="18" charset="-120"/>
        <a:cs typeface="Arial" panose="020B0604020202020204" pitchFamily="34" charset="0"/>
      </a:defRPr>
    </a:lvl2pPr>
    <a:lvl3pPr marL="914400" algn="l" rtl="0" fontAlgn="base">
      <a:spcBef>
        <a:spcPct val="0"/>
      </a:spcBef>
      <a:spcAft>
        <a:spcPct val="0"/>
      </a:spcAft>
      <a:defRPr kern="1200">
        <a:solidFill>
          <a:schemeClr val="tx1"/>
        </a:solidFill>
        <a:latin typeface="Calibri" panose="020F0502020204030204" pitchFamily="34" charset="0"/>
        <a:ea typeface="新細明體" panose="02020500000000000000" pitchFamily="18" charset="-120"/>
        <a:cs typeface="Arial" panose="020B0604020202020204" pitchFamily="34" charset="0"/>
      </a:defRPr>
    </a:lvl3pPr>
    <a:lvl4pPr marL="1371600" algn="l" rtl="0" fontAlgn="base">
      <a:spcBef>
        <a:spcPct val="0"/>
      </a:spcBef>
      <a:spcAft>
        <a:spcPct val="0"/>
      </a:spcAft>
      <a:defRPr kern="1200">
        <a:solidFill>
          <a:schemeClr val="tx1"/>
        </a:solidFill>
        <a:latin typeface="Calibri" panose="020F0502020204030204" pitchFamily="34" charset="0"/>
        <a:ea typeface="新細明體" panose="02020500000000000000" pitchFamily="18" charset="-120"/>
        <a:cs typeface="Arial" panose="020B0604020202020204" pitchFamily="34" charset="0"/>
      </a:defRPr>
    </a:lvl4pPr>
    <a:lvl5pPr marL="1828800" algn="l" rtl="0" fontAlgn="base">
      <a:spcBef>
        <a:spcPct val="0"/>
      </a:spcBef>
      <a:spcAft>
        <a:spcPct val="0"/>
      </a:spcAft>
      <a:defRPr kern="1200">
        <a:solidFill>
          <a:schemeClr val="tx1"/>
        </a:solidFill>
        <a:latin typeface="Calibri" panose="020F0502020204030204" pitchFamily="34" charset="0"/>
        <a:ea typeface="新細明體" panose="02020500000000000000" pitchFamily="18" charset="-120"/>
        <a:cs typeface="Arial" panose="020B0604020202020204" pitchFamily="34" charset="0"/>
      </a:defRPr>
    </a:lvl5pPr>
    <a:lvl6pPr marL="2286000" algn="l" defTabSz="914400" rtl="0" eaLnBrk="1" latinLnBrk="0" hangingPunct="1">
      <a:defRPr kern="1200">
        <a:solidFill>
          <a:schemeClr val="tx1"/>
        </a:solidFill>
        <a:latin typeface="Calibri" panose="020F0502020204030204" pitchFamily="34" charset="0"/>
        <a:ea typeface="新細明體" panose="02020500000000000000" pitchFamily="18" charset="-120"/>
        <a:cs typeface="Arial" panose="020B0604020202020204" pitchFamily="34" charset="0"/>
      </a:defRPr>
    </a:lvl6pPr>
    <a:lvl7pPr marL="2743200" algn="l" defTabSz="914400" rtl="0" eaLnBrk="1" latinLnBrk="0" hangingPunct="1">
      <a:defRPr kern="1200">
        <a:solidFill>
          <a:schemeClr val="tx1"/>
        </a:solidFill>
        <a:latin typeface="Calibri" panose="020F0502020204030204" pitchFamily="34" charset="0"/>
        <a:ea typeface="新細明體" panose="02020500000000000000" pitchFamily="18" charset="-120"/>
        <a:cs typeface="Arial" panose="020B0604020202020204" pitchFamily="34" charset="0"/>
      </a:defRPr>
    </a:lvl7pPr>
    <a:lvl8pPr marL="3200400" algn="l" defTabSz="914400" rtl="0" eaLnBrk="1" latinLnBrk="0" hangingPunct="1">
      <a:defRPr kern="1200">
        <a:solidFill>
          <a:schemeClr val="tx1"/>
        </a:solidFill>
        <a:latin typeface="Calibri" panose="020F0502020204030204" pitchFamily="34" charset="0"/>
        <a:ea typeface="新細明體" panose="02020500000000000000" pitchFamily="18" charset="-120"/>
        <a:cs typeface="Arial" panose="020B0604020202020204" pitchFamily="34" charset="0"/>
      </a:defRPr>
    </a:lvl8pPr>
    <a:lvl9pPr marL="3657600" algn="l" defTabSz="914400" rtl="0" eaLnBrk="1" latinLnBrk="0" hangingPunct="1">
      <a:defRPr kern="1200">
        <a:solidFill>
          <a:schemeClr val="tx1"/>
        </a:solidFill>
        <a:latin typeface="Calibri" panose="020F0502020204030204" pitchFamily="34" charset="0"/>
        <a:ea typeface="新細明體" panose="02020500000000000000" pitchFamily="18" charset="-120"/>
        <a:cs typeface="Arial" panose="020B0604020202020204" pitchFamily="34" charset="0"/>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an GUAN" initials="NG" lastIdx="1" clrIdx="0">
    <p:extLst>
      <p:ext uri="{19B8F6BF-5375-455C-9EA6-DF929625EA0E}">
        <p15:presenceInfo xmlns:p15="http://schemas.microsoft.com/office/powerpoint/2012/main" userId="Nan GUA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4FE"/>
    <a:srgbClr val="9CC2E9"/>
    <a:srgbClr val="FFFFFF"/>
    <a:srgbClr val="C5D19C"/>
    <a:srgbClr val="DD4C41"/>
    <a:srgbClr val="FFD661"/>
    <a:srgbClr val="5A7148"/>
    <a:srgbClr val="009A4F"/>
    <a:srgbClr val="F0F0F0"/>
    <a:srgbClr val="D215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658" autoAdjust="0"/>
    <p:restoredTop sz="81448" autoAdjust="0"/>
  </p:normalViewPr>
  <p:slideViewPr>
    <p:cSldViewPr>
      <p:cViewPr varScale="1">
        <p:scale>
          <a:sx n="66" d="100"/>
          <a:sy n="66" d="100"/>
        </p:scale>
        <p:origin x="1332" y="29"/>
      </p:cViewPr>
      <p:guideLst>
        <p:guide orient="horz" pos="2160"/>
        <p:guide pos="3840"/>
      </p:guideLst>
    </p:cSldViewPr>
  </p:slideViewPr>
  <p:notesTextViewPr>
    <p:cViewPr>
      <p:scale>
        <a:sx n="75" d="100"/>
        <a:sy n="75" d="100"/>
      </p:scale>
      <p:origin x="0" y="0"/>
    </p:cViewPr>
  </p:notesTextViewPr>
  <p:sorterViewPr>
    <p:cViewPr>
      <p:scale>
        <a:sx n="90" d="100"/>
        <a:sy n="90" d="100"/>
      </p:scale>
      <p:origin x="0" y="92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an GUAN" userId="ab010559-a596-492d-8202-131cbc6d328a" providerId="ADAL" clId="{E6EAE7F1-FAED-4DB6-918D-CE498D6469AC}"/>
  </pc:docChgLst>
  <pc:docChgLst>
    <pc:chgData name="Nan GUAN" userId="ab010559-a596-492d-8202-131cbc6d328a" providerId="ADAL" clId="{3D59AEC6-3933-4BC6-AD76-7C5C14189B1D}"/>
    <pc:docChg chg="custSel addSld delSld modSld">
      <pc:chgData name="Nan GUAN" userId="ab010559-a596-492d-8202-131cbc6d328a" providerId="ADAL" clId="{3D59AEC6-3933-4BC6-AD76-7C5C14189B1D}" dt="2023-11-22T00:09:09.922" v="8"/>
      <pc:docMkLst>
        <pc:docMk/>
      </pc:docMkLst>
      <pc:sldChg chg="modSp">
        <pc:chgData name="Nan GUAN" userId="ab010559-a596-492d-8202-131cbc6d328a" providerId="ADAL" clId="{3D59AEC6-3933-4BC6-AD76-7C5C14189B1D}" dt="2023-11-07T10:40:20.642" v="3" actId="20577"/>
        <pc:sldMkLst>
          <pc:docMk/>
          <pc:sldMk cId="954624876" sldId="334"/>
        </pc:sldMkLst>
        <pc:spChg chg="mod">
          <ac:chgData name="Nan GUAN" userId="ab010559-a596-492d-8202-131cbc6d328a" providerId="ADAL" clId="{3D59AEC6-3933-4BC6-AD76-7C5C14189B1D}" dt="2023-11-07T10:40:20.642" v="3" actId="20577"/>
          <ac:spMkLst>
            <pc:docMk/>
            <pc:sldMk cId="954624876" sldId="334"/>
            <ac:spMk id="2" creationId="{923AD7DF-86FD-4555-AE89-E369B6CA5F2D}"/>
          </ac:spMkLst>
        </pc:spChg>
      </pc:sldChg>
      <pc:sldChg chg="modAnim">
        <pc:chgData name="Nan GUAN" userId="ab010559-a596-492d-8202-131cbc6d328a" providerId="ADAL" clId="{3D59AEC6-3933-4BC6-AD76-7C5C14189B1D}" dt="2023-11-22T00:09:09.922" v="8"/>
        <pc:sldMkLst>
          <pc:docMk/>
          <pc:sldMk cId="3555597976" sldId="912"/>
        </pc:sldMkLst>
      </pc:sldChg>
      <pc:sldChg chg="add">
        <pc:chgData name="Nan GUAN" userId="ab010559-a596-492d-8202-131cbc6d328a" providerId="ADAL" clId="{3D59AEC6-3933-4BC6-AD76-7C5C14189B1D}" dt="2023-11-07T10:41:07.373" v="6"/>
        <pc:sldMkLst>
          <pc:docMk/>
          <pc:sldMk cId="2482758584" sldId="928"/>
        </pc:sldMkLst>
      </pc:sldChg>
      <pc:sldChg chg="add">
        <pc:chgData name="Nan GUAN" userId="ab010559-a596-492d-8202-131cbc6d328a" providerId="ADAL" clId="{3D59AEC6-3933-4BC6-AD76-7C5C14189B1D}" dt="2023-11-07T10:41:07.373" v="6"/>
        <pc:sldMkLst>
          <pc:docMk/>
          <pc:sldMk cId="3409486505" sldId="933"/>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3B5164E-0DBC-4DF6-9EE9-F3B94B4CCBCA}"/>
              </a:ext>
            </a:extLst>
          </p:cNvPr>
          <p:cNvSpPr>
            <a:spLocks noGrp="1"/>
          </p:cNvSpPr>
          <p:nvPr>
            <p:ph type="hdr" sz="quarter"/>
          </p:nvPr>
        </p:nvSpPr>
        <p:spPr>
          <a:xfrm>
            <a:off x="0" y="0"/>
            <a:ext cx="2946400" cy="496888"/>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zh-TW" altLang="en-US"/>
          </a:p>
        </p:txBody>
      </p:sp>
      <p:sp>
        <p:nvSpPr>
          <p:cNvPr id="3" name="Date Placeholder 2">
            <a:extLst>
              <a:ext uri="{FF2B5EF4-FFF2-40B4-BE49-F238E27FC236}">
                <a16:creationId xmlns:a16="http://schemas.microsoft.com/office/drawing/2014/main" id="{E62C6FCD-7E41-4485-B9A9-F1C8D13C4632}"/>
              </a:ext>
            </a:extLst>
          </p:cNvPr>
          <p:cNvSpPr>
            <a:spLocks noGrp="1"/>
          </p:cNvSpPr>
          <p:nvPr>
            <p:ph type="dt" sz="quarter" idx="1"/>
          </p:nvPr>
        </p:nvSpPr>
        <p:spPr>
          <a:xfrm>
            <a:off x="3849688" y="0"/>
            <a:ext cx="2946400" cy="496888"/>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14082E43-5679-4426-A016-8B1AEF0B5E8F}" type="datetimeFigureOut">
              <a:rPr lang="zh-TW" altLang="en-US"/>
              <a:pPr>
                <a:defRPr/>
              </a:pPr>
              <a:t>2023/11/22</a:t>
            </a:fld>
            <a:endParaRPr lang="zh-TW" altLang="en-US"/>
          </a:p>
        </p:txBody>
      </p:sp>
      <p:sp>
        <p:nvSpPr>
          <p:cNvPr id="4" name="Footer Placeholder 3">
            <a:extLst>
              <a:ext uri="{FF2B5EF4-FFF2-40B4-BE49-F238E27FC236}">
                <a16:creationId xmlns:a16="http://schemas.microsoft.com/office/drawing/2014/main" id="{D3E29BC5-2CC6-4D71-8489-96561D327634}"/>
              </a:ext>
            </a:extLst>
          </p:cNvPr>
          <p:cNvSpPr>
            <a:spLocks noGrp="1"/>
          </p:cNvSpPr>
          <p:nvPr>
            <p:ph type="ftr" sz="quarter" idx="2"/>
          </p:nvPr>
        </p:nvSpPr>
        <p:spPr>
          <a:xfrm>
            <a:off x="0" y="9428163"/>
            <a:ext cx="2946400" cy="496887"/>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zh-TW" altLang="en-US"/>
          </a:p>
        </p:txBody>
      </p:sp>
      <p:sp>
        <p:nvSpPr>
          <p:cNvPr id="5" name="Slide Number Placeholder 4">
            <a:extLst>
              <a:ext uri="{FF2B5EF4-FFF2-40B4-BE49-F238E27FC236}">
                <a16:creationId xmlns:a16="http://schemas.microsoft.com/office/drawing/2014/main" id="{DCE3AA64-E75F-42A8-983D-02D3B8AF20F1}"/>
              </a:ext>
            </a:extLst>
          </p:cNvPr>
          <p:cNvSpPr>
            <a:spLocks noGrp="1"/>
          </p:cNvSpPr>
          <p:nvPr>
            <p:ph type="sldNum" sz="quarter" idx="3"/>
          </p:nvPr>
        </p:nvSpPr>
        <p:spPr>
          <a:xfrm>
            <a:off x="3849688" y="9428163"/>
            <a:ext cx="2946400" cy="49688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3EDA788B-4FFB-4DC3-8127-C9CBCDCFCA13}" type="slidenum">
              <a:rPr lang="zh-TW" altLang="en-US"/>
              <a:pPr/>
              <a:t>‹#›</a:t>
            </a:fld>
            <a:endParaRPr lang="zh-TW"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jpeg>
</file>

<file path=ppt/media/image42.png>
</file>

<file path=ppt/media/image43.png>
</file>

<file path=ppt/media/image44.jpeg>
</file>

<file path=ppt/media/image45.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頁首版面配置區 1">
            <a:extLst>
              <a:ext uri="{FF2B5EF4-FFF2-40B4-BE49-F238E27FC236}">
                <a16:creationId xmlns:a16="http://schemas.microsoft.com/office/drawing/2014/main" id="{B79ED9A1-00FA-492B-AA63-8AEE2F733A82}"/>
              </a:ext>
            </a:extLst>
          </p:cNvPr>
          <p:cNvSpPr>
            <a:spLocks noGrp="1"/>
          </p:cNvSpPr>
          <p:nvPr>
            <p:ph type="hdr" sz="quarter"/>
          </p:nvPr>
        </p:nvSpPr>
        <p:spPr>
          <a:xfrm>
            <a:off x="0" y="0"/>
            <a:ext cx="2946400" cy="496888"/>
          </a:xfrm>
          <a:prstGeom prst="rect">
            <a:avLst/>
          </a:prstGeom>
        </p:spPr>
        <p:txBody>
          <a:bodyPr vert="horz" lIns="91440" tIns="45720" rIns="91440" bIns="45720" rtlCol="0"/>
          <a:lstStyle>
            <a:lvl1pPr algn="l" fontAlgn="auto">
              <a:spcBef>
                <a:spcPts val="0"/>
              </a:spcBef>
              <a:spcAft>
                <a:spcPts val="0"/>
              </a:spcAft>
              <a:defRPr sz="1200">
                <a:latin typeface="+mn-lt"/>
                <a:ea typeface="+mn-ea"/>
                <a:cs typeface="+mn-cs"/>
              </a:defRPr>
            </a:lvl1pPr>
          </a:lstStyle>
          <a:p>
            <a:pPr>
              <a:defRPr/>
            </a:pPr>
            <a:endParaRPr lang="en-US"/>
          </a:p>
        </p:txBody>
      </p:sp>
      <p:sp>
        <p:nvSpPr>
          <p:cNvPr id="3" name="日期版面配置區 2">
            <a:extLst>
              <a:ext uri="{FF2B5EF4-FFF2-40B4-BE49-F238E27FC236}">
                <a16:creationId xmlns:a16="http://schemas.microsoft.com/office/drawing/2014/main" id="{CC4752AF-D691-41C5-9664-69592D2811C7}"/>
              </a:ext>
            </a:extLst>
          </p:cNvPr>
          <p:cNvSpPr>
            <a:spLocks noGrp="1"/>
          </p:cNvSpPr>
          <p:nvPr>
            <p:ph type="dt" idx="1"/>
          </p:nvPr>
        </p:nvSpPr>
        <p:spPr>
          <a:xfrm>
            <a:off x="3849688" y="0"/>
            <a:ext cx="2946400" cy="496888"/>
          </a:xfrm>
          <a:prstGeom prst="rect">
            <a:avLst/>
          </a:prstGeom>
        </p:spPr>
        <p:txBody>
          <a:bodyPr vert="horz" lIns="91440" tIns="45720" rIns="91440" bIns="45720" rtlCol="0"/>
          <a:lstStyle>
            <a:lvl1pPr algn="r" fontAlgn="auto">
              <a:spcBef>
                <a:spcPts val="0"/>
              </a:spcBef>
              <a:spcAft>
                <a:spcPts val="0"/>
              </a:spcAft>
              <a:defRPr sz="1200">
                <a:latin typeface="+mn-lt"/>
                <a:ea typeface="+mn-ea"/>
                <a:cs typeface="+mn-cs"/>
              </a:defRPr>
            </a:lvl1pPr>
          </a:lstStyle>
          <a:p>
            <a:pPr>
              <a:defRPr/>
            </a:pPr>
            <a:fld id="{FB9BD12B-238D-426E-A076-3C76A651F501}" type="datetimeFigureOut">
              <a:rPr lang="en-US"/>
              <a:pPr>
                <a:defRPr/>
              </a:pPr>
              <a:t>11/22/2023</a:t>
            </a:fld>
            <a:endParaRPr lang="en-US" dirty="0"/>
          </a:p>
        </p:txBody>
      </p:sp>
      <p:sp>
        <p:nvSpPr>
          <p:cNvPr id="4" name="投影片圖像版面配置區 3">
            <a:extLst>
              <a:ext uri="{FF2B5EF4-FFF2-40B4-BE49-F238E27FC236}">
                <a16:creationId xmlns:a16="http://schemas.microsoft.com/office/drawing/2014/main" id="{5C2CFD30-8FEB-4249-AA97-BD718B16AE1E}"/>
              </a:ext>
            </a:extLst>
          </p:cNvPr>
          <p:cNvSpPr>
            <a:spLocks noGrp="1" noRot="1" noChangeAspect="1"/>
          </p:cNvSpPr>
          <p:nvPr>
            <p:ph type="sldImg" idx="2"/>
          </p:nvPr>
        </p:nvSpPr>
        <p:spPr>
          <a:xfrm>
            <a:off x="90488" y="744538"/>
            <a:ext cx="6616700" cy="3722687"/>
          </a:xfrm>
          <a:prstGeom prst="rect">
            <a:avLst/>
          </a:prstGeom>
          <a:noFill/>
          <a:ln w="12700">
            <a:solidFill>
              <a:prstClr val="black"/>
            </a:solidFill>
          </a:ln>
        </p:spPr>
        <p:txBody>
          <a:bodyPr vert="horz" lIns="91440" tIns="45720" rIns="91440" bIns="45720" rtlCol="0" anchor="ctr"/>
          <a:lstStyle/>
          <a:p>
            <a:pPr lvl="0"/>
            <a:endParaRPr lang="en-US" noProof="0" dirty="0"/>
          </a:p>
        </p:txBody>
      </p:sp>
      <p:sp>
        <p:nvSpPr>
          <p:cNvPr id="5" name="備忘稿版面配置區 4">
            <a:extLst>
              <a:ext uri="{FF2B5EF4-FFF2-40B4-BE49-F238E27FC236}">
                <a16:creationId xmlns:a16="http://schemas.microsoft.com/office/drawing/2014/main" id="{ED08ECF8-D3F7-4B3D-BC3C-37A3479E4135}"/>
              </a:ext>
            </a:extLst>
          </p:cNvPr>
          <p:cNvSpPr>
            <a:spLocks noGrp="1"/>
          </p:cNvSpPr>
          <p:nvPr>
            <p:ph type="body" sz="quarter" idx="3"/>
          </p:nvPr>
        </p:nvSpPr>
        <p:spPr>
          <a:xfrm>
            <a:off x="679450" y="4714875"/>
            <a:ext cx="5438775" cy="4467225"/>
          </a:xfrm>
          <a:prstGeom prst="rect">
            <a:avLst/>
          </a:prstGeom>
        </p:spPr>
        <p:txBody>
          <a:bodyPr vert="horz" lIns="91440" tIns="45720" rIns="91440" bIns="45720" rtlCol="0">
            <a:normAutofit/>
          </a:bodyPr>
          <a:lstStyle/>
          <a:p>
            <a:pPr lvl="0"/>
            <a:r>
              <a:rPr lang="zh-TW" altLang="en-US" noProof="0"/>
              <a:t>按一下以編輯母片文字樣式</a:t>
            </a:r>
          </a:p>
          <a:p>
            <a:pPr lvl="1"/>
            <a:r>
              <a:rPr lang="zh-TW" altLang="en-US" noProof="0"/>
              <a:t>第二層</a:t>
            </a:r>
          </a:p>
          <a:p>
            <a:pPr lvl="2"/>
            <a:r>
              <a:rPr lang="zh-TW" altLang="en-US" noProof="0"/>
              <a:t>第三層</a:t>
            </a:r>
          </a:p>
          <a:p>
            <a:pPr lvl="3"/>
            <a:r>
              <a:rPr lang="zh-TW" altLang="en-US" noProof="0"/>
              <a:t>第四層</a:t>
            </a:r>
          </a:p>
          <a:p>
            <a:pPr lvl="4"/>
            <a:r>
              <a:rPr lang="zh-TW" altLang="en-US" noProof="0"/>
              <a:t>第五層</a:t>
            </a:r>
            <a:endParaRPr lang="en-US" noProof="0"/>
          </a:p>
        </p:txBody>
      </p:sp>
      <p:sp>
        <p:nvSpPr>
          <p:cNvPr id="6" name="頁尾版面配置區 5">
            <a:extLst>
              <a:ext uri="{FF2B5EF4-FFF2-40B4-BE49-F238E27FC236}">
                <a16:creationId xmlns:a16="http://schemas.microsoft.com/office/drawing/2014/main" id="{5F9B1F2A-96BE-4870-91CC-16F2666D2817}"/>
              </a:ext>
            </a:extLst>
          </p:cNvPr>
          <p:cNvSpPr>
            <a:spLocks noGrp="1"/>
          </p:cNvSpPr>
          <p:nvPr>
            <p:ph type="ftr" sz="quarter" idx="4"/>
          </p:nvPr>
        </p:nvSpPr>
        <p:spPr>
          <a:xfrm>
            <a:off x="0" y="9428163"/>
            <a:ext cx="2946400" cy="496887"/>
          </a:xfrm>
          <a:prstGeom prst="rect">
            <a:avLst/>
          </a:prstGeom>
        </p:spPr>
        <p:txBody>
          <a:bodyPr vert="horz" lIns="91440" tIns="45720" rIns="91440" bIns="45720" rtlCol="0" anchor="b"/>
          <a:lstStyle>
            <a:lvl1pPr algn="l" fontAlgn="auto">
              <a:spcBef>
                <a:spcPts val="0"/>
              </a:spcBef>
              <a:spcAft>
                <a:spcPts val="0"/>
              </a:spcAft>
              <a:defRPr sz="1200">
                <a:latin typeface="+mn-lt"/>
                <a:ea typeface="+mn-ea"/>
                <a:cs typeface="+mn-cs"/>
              </a:defRPr>
            </a:lvl1pPr>
          </a:lstStyle>
          <a:p>
            <a:pPr>
              <a:defRPr/>
            </a:pPr>
            <a:endParaRPr lang="en-US"/>
          </a:p>
        </p:txBody>
      </p:sp>
      <p:sp>
        <p:nvSpPr>
          <p:cNvPr id="7" name="投影片編號版面配置區 6">
            <a:extLst>
              <a:ext uri="{FF2B5EF4-FFF2-40B4-BE49-F238E27FC236}">
                <a16:creationId xmlns:a16="http://schemas.microsoft.com/office/drawing/2014/main" id="{89EB93B6-DE77-438F-BCCA-378D209891D5}"/>
              </a:ext>
            </a:extLst>
          </p:cNvPr>
          <p:cNvSpPr>
            <a:spLocks noGrp="1"/>
          </p:cNvSpPr>
          <p:nvPr>
            <p:ph type="sldNum" sz="quarter" idx="5"/>
          </p:nvPr>
        </p:nvSpPr>
        <p:spPr>
          <a:xfrm>
            <a:off x="3849688" y="9428163"/>
            <a:ext cx="2946400" cy="49688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8FAECB96-BC69-41F0-9BCC-DDAD46A1F82A}"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2</a:t>
            </a:fld>
            <a:endParaRPr lang="en-US" altLang="en-US"/>
          </a:p>
        </p:txBody>
      </p:sp>
    </p:spTree>
    <p:extLst>
      <p:ext uri="{BB962C8B-B14F-4D97-AF65-F5344CB8AC3E}">
        <p14:creationId xmlns:p14="http://schemas.microsoft.com/office/powerpoint/2010/main" val="3606453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13</a:t>
            </a:fld>
            <a:endParaRPr lang="en-US" altLang="en-US"/>
          </a:p>
        </p:txBody>
      </p:sp>
    </p:spTree>
    <p:extLst>
      <p:ext uri="{BB962C8B-B14F-4D97-AF65-F5344CB8AC3E}">
        <p14:creationId xmlns:p14="http://schemas.microsoft.com/office/powerpoint/2010/main" val="9048543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14</a:t>
            </a:fld>
            <a:endParaRPr lang="en-US" altLang="en-US"/>
          </a:p>
        </p:txBody>
      </p:sp>
    </p:spTree>
    <p:extLst>
      <p:ext uri="{BB962C8B-B14F-4D97-AF65-F5344CB8AC3E}">
        <p14:creationId xmlns:p14="http://schemas.microsoft.com/office/powerpoint/2010/main" val="27225330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18</a:t>
            </a:fld>
            <a:endParaRPr lang="en-US" altLang="en-US"/>
          </a:p>
        </p:txBody>
      </p:sp>
    </p:spTree>
    <p:extLst>
      <p:ext uri="{BB962C8B-B14F-4D97-AF65-F5344CB8AC3E}">
        <p14:creationId xmlns:p14="http://schemas.microsoft.com/office/powerpoint/2010/main" val="20157797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19</a:t>
            </a:fld>
            <a:endParaRPr lang="en-US" altLang="en-US"/>
          </a:p>
        </p:txBody>
      </p:sp>
    </p:spTree>
    <p:extLst>
      <p:ext uri="{BB962C8B-B14F-4D97-AF65-F5344CB8AC3E}">
        <p14:creationId xmlns:p14="http://schemas.microsoft.com/office/powerpoint/2010/main" val="41632704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20</a:t>
            </a:fld>
            <a:endParaRPr lang="en-US" altLang="en-US"/>
          </a:p>
        </p:txBody>
      </p:sp>
    </p:spTree>
    <p:extLst>
      <p:ext uri="{BB962C8B-B14F-4D97-AF65-F5344CB8AC3E}">
        <p14:creationId xmlns:p14="http://schemas.microsoft.com/office/powerpoint/2010/main" val="35180252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21</a:t>
            </a:fld>
            <a:endParaRPr lang="en-US" altLang="en-US"/>
          </a:p>
        </p:txBody>
      </p:sp>
    </p:spTree>
    <p:extLst>
      <p:ext uri="{BB962C8B-B14F-4D97-AF65-F5344CB8AC3E}">
        <p14:creationId xmlns:p14="http://schemas.microsoft.com/office/powerpoint/2010/main" val="1204047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28</a:t>
            </a:fld>
            <a:endParaRPr lang="en-US" altLang="en-US"/>
          </a:p>
        </p:txBody>
      </p:sp>
    </p:spTree>
    <p:extLst>
      <p:ext uri="{BB962C8B-B14F-4D97-AF65-F5344CB8AC3E}">
        <p14:creationId xmlns:p14="http://schemas.microsoft.com/office/powerpoint/2010/main" val="16011174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pPr marL="171450" indent="-171450">
              <a:buFont typeface="Arial" panose="020B0604020202020204" pitchFamily="34" charset="0"/>
              <a:buChar char="•"/>
            </a:pPr>
            <a:r>
              <a:rPr lang="en-US" altLang="zh-CN" dirty="0"/>
              <a:t>The concepts we just talked about is highly simplified. Actually if we look into the </a:t>
            </a:r>
            <a:r>
              <a:rPr lang="en-US" dirty="0"/>
              <a:t>There are four types of architectures of the processors.</a:t>
            </a:r>
          </a:p>
          <a:p>
            <a:pPr marL="171450" indent="-171450">
              <a:buFont typeface="Arial" panose="020B0604020202020204" pitchFamily="34" charset="0"/>
              <a:buChar char="•"/>
            </a:pPr>
            <a:r>
              <a:rPr lang="en-US" dirty="0"/>
              <a:t>starting with SISD, single instruction and single data stream. we have instructions are taken from a single instruction stream and then these instructions are operated on single data stream. The example processors are computers belong to these class of computer architecture are uniprocessor system. </a:t>
            </a:r>
          </a:p>
          <a:p>
            <a:pPr marL="171450" indent="-171450">
              <a:buFont typeface="Arial" panose="020B0604020202020204" pitchFamily="34" charset="0"/>
              <a:buChar char="•"/>
            </a:pPr>
            <a:r>
              <a:rPr lang="en-US" dirty="0"/>
              <a:t>The next class of computer architecture is SIMD, single instruction and multiple data. Here, we have instruction from a single instruction stream, but these instructions are operated on multiple data streams. Effectively, we can exploit the parallelism available at the data level, in the sense that if we need to do the same operation . And the example systems that belong to this class of computer architecture are vector architectures, array processors, GPUs, multimedia extensions and so on.</a:t>
            </a:r>
          </a:p>
          <a:p>
            <a:pPr marL="171450" indent="-171450">
              <a:buFont typeface="Arial" panose="020B0604020202020204" pitchFamily="34" charset="0"/>
              <a:buChar char="•"/>
            </a:pPr>
            <a:r>
              <a:rPr lang="en-US" dirty="0"/>
              <a:t>The third class of computer architecture is MISD, multiple instructions and single data stream, but actually this class of computer architecture is defined just for the completeness sake, but there is no commercially viable implementation of systems belonging to this particular class.</a:t>
            </a:r>
          </a:p>
          <a:p>
            <a:pPr marL="171450" indent="-171450">
              <a:buFont typeface="Arial" panose="020B0604020202020204" pitchFamily="34" charset="0"/>
              <a:buChar char="•"/>
            </a:pPr>
            <a:r>
              <a:rPr lang="en-US" dirty="0"/>
              <a:t>And the last class of computer architecture is MIMD, multiple instructions and multiple data. Here instructions are taken from multiple instruction streams and these can be operated on multiple data streams simultaneously. So, effectively we can exploit parallelism available at thread level. And example systems that belong to this class of computer architecture are multicore processors. </a:t>
            </a:r>
          </a:p>
          <a:p>
            <a:pPr marL="171450" indent="-171450">
              <a:buFont typeface="Arial" panose="020B0604020202020204" pitchFamily="34" charset="0"/>
              <a:buChar char="•"/>
            </a:pPr>
            <a:r>
              <a:rPr lang="en-US" dirty="0"/>
              <a:t>In this course, we will mainly focus on the first type SISD --  basic, fundamental, important</a:t>
            </a:r>
          </a:p>
          <a:p>
            <a:pPr marL="628650" lvl="1" indent="-171450">
              <a:buFont typeface="Arial" panose="020B0604020202020204" pitchFamily="34" charset="0"/>
              <a:buChar char="•"/>
            </a:pPr>
            <a:r>
              <a:rPr lang="en-US" dirty="0"/>
              <a:t>Will also briefly talk about the SIMD and MIMD later</a:t>
            </a:r>
            <a:endParaRPr lang="en-HK"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3</a:t>
            </a:fld>
            <a:endParaRPr lang="en-US" altLang="en-US"/>
          </a:p>
        </p:txBody>
      </p:sp>
    </p:spTree>
    <p:extLst>
      <p:ext uri="{BB962C8B-B14F-4D97-AF65-F5344CB8AC3E}">
        <p14:creationId xmlns:p14="http://schemas.microsoft.com/office/powerpoint/2010/main" val="2005036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Now let have a look </a:t>
            </a:r>
            <a:r>
              <a:rPr lang="en-US" altLang="zh-CN" dirty="0"/>
              <a:t>the </a:t>
            </a:r>
            <a:r>
              <a:rPr lang="en-US" dirty="0"/>
              <a:t>trends of modern processors regarding several aspects we have mentioned</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Redline is the number of transistors integrated on the processor chip.</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Increase exponentially, note this is not linear increase, it is exponential if we look at the y-axis</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This trend is usually called the Moore’s law</a:t>
            </a:r>
          </a:p>
          <a:p>
            <a:pPr marL="1085850" marR="0" lvl="2"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Moore’s Law resulted from a 1965 prediction of such growth in IC capacity made by Gordon Moore, one of the founders of Intel</a:t>
            </a:r>
          </a:p>
          <a:p>
            <a:pPr marL="1085850" marR="0" lvl="2"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Surprisingly, this prediction is very accurate,</a:t>
            </a:r>
          </a:p>
          <a:p>
            <a:pPr marL="1085850" marR="0" lvl="2"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Some very important principles in computer design </a:t>
            </a:r>
          </a:p>
          <a:p>
            <a:pPr marL="1085850" marR="0" lvl="2"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As computer designs can take years, the resources available per chip can easily double or quadruple during the project. Computer architects must anticipate where the technology will be when the design finishes rather than when it starts</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Yellow line is the frequency or the speed of the processor</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Until 2000 or so, when I studied in the university, it roughly increase the same as transistors</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Every 1.5 or 2 years, the frequency becomes twice as fast</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After 2000, the increase slow down, still increase, but much slower</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As we introduced, the power of computer heavily correlates with the frequency </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As the frequency growth slow down, the </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When frequency not increasing as fast as before, performance mainly come from integrating more cores on the processor</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Since 2005, start to multi-core processors on desktop computers</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Grow very fast until 2015</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US" dirty="0"/>
              <a:t>Why is that?</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dirty="0"/>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dirty="0"/>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endParaRPr lang="en-US" dirty="0"/>
          </a:p>
          <a:p>
            <a:endParaRPr lang="en-HK"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5</a:t>
            </a:fld>
            <a:endParaRPr lang="en-US" altLang="en-US"/>
          </a:p>
        </p:txBody>
      </p:sp>
    </p:spTree>
    <p:extLst>
      <p:ext uri="{BB962C8B-B14F-4D97-AF65-F5344CB8AC3E}">
        <p14:creationId xmlns:p14="http://schemas.microsoft.com/office/powerpoint/2010/main" val="37598444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r>
              <a:rPr lang="en-US" sz="1200" b="0" i="0" kern="1200" dirty="0">
                <a:solidFill>
                  <a:schemeClr val="tx1"/>
                </a:solidFill>
                <a:effectLst/>
                <a:latin typeface="+mn-lt"/>
                <a:ea typeface="+mn-ea"/>
                <a:cs typeface="+mn-cs"/>
              </a:rPr>
              <a:t>Is a formula which gives the theoretical estimation about how fast you can speedup the computation of some tasks by providing extra processing resource </a:t>
            </a:r>
          </a:p>
          <a:p>
            <a:endParaRPr lang="en-US" sz="1200" b="0" i="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Before describing what is Amdahl’s law, let us define “Speedup”.</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“Speedup” is the ratio between </a:t>
            </a:r>
            <a:r>
              <a:rPr lang="en-US" sz="1200" b="0" i="0" kern="1200" dirty="0" err="1">
                <a:solidFill>
                  <a:schemeClr val="tx1"/>
                </a:solidFill>
                <a:effectLst/>
                <a:latin typeface="+mn-lt"/>
                <a:ea typeface="+mn-ea"/>
                <a:cs typeface="+mn-cs"/>
              </a:rPr>
              <a:t>Exetime</a:t>
            </a:r>
            <a:r>
              <a:rPr lang="en-US" sz="1200" b="0" i="0" kern="1200" dirty="0">
                <a:solidFill>
                  <a:schemeClr val="tx1"/>
                </a:solidFill>
                <a:effectLst/>
                <a:latin typeface="+mn-lt"/>
                <a:ea typeface="+mn-ea"/>
                <a:cs typeface="+mn-cs"/>
              </a:rPr>
              <a:t> old, which represents the “The execution time of an entire task using an enhancement applied when possible” and </a:t>
            </a:r>
            <a:r>
              <a:rPr lang="en-US" sz="1200" b="0" i="0" kern="1200" dirty="0" err="1">
                <a:solidFill>
                  <a:schemeClr val="tx1"/>
                </a:solidFill>
                <a:effectLst/>
                <a:latin typeface="+mn-lt"/>
                <a:ea typeface="+mn-ea"/>
                <a:cs typeface="+mn-cs"/>
              </a:rPr>
              <a:t>Exetime</a:t>
            </a:r>
            <a:r>
              <a:rPr lang="en-US" sz="1200" b="0" i="0" kern="1200" dirty="0">
                <a:solidFill>
                  <a:schemeClr val="tx1"/>
                </a:solidFill>
                <a:effectLst/>
                <a:latin typeface="+mn-lt"/>
                <a:ea typeface="+mn-ea"/>
                <a:cs typeface="+mn-cs"/>
              </a:rPr>
              <a:t> new, which represents the “The execution time of an entire task without using an enhancement” </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Let us think we have an enhancement that we want to apply on a piece of code. When I apply, what is the performance I am going to get and without applying that what is the performance I am going to get? and when I take the ratio of this then what I am going to get “Speedup”.</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That shows that, we will get this much Speedup when I apply this particular enhancement on the piece of code.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Now, having defined the speedup, let us look at the Amdahl’s </a:t>
            </a:r>
            <a:r>
              <a:rPr lang="en-US" sz="1200" b="0" i="0" kern="1200" dirty="0" err="1">
                <a:solidFill>
                  <a:schemeClr val="tx1"/>
                </a:solidFill>
                <a:effectLst/>
                <a:latin typeface="+mn-lt"/>
                <a:ea typeface="+mn-ea"/>
                <a:cs typeface="+mn-cs"/>
              </a:rPr>
              <a:t>law.Amdahl’s</a:t>
            </a:r>
            <a:r>
              <a:rPr lang="en-US" sz="1200" b="0" i="0" kern="1200" dirty="0">
                <a:solidFill>
                  <a:schemeClr val="tx1"/>
                </a:solidFill>
                <a:effectLst/>
                <a:latin typeface="+mn-lt"/>
                <a:ea typeface="+mn-ea"/>
                <a:cs typeface="+mn-cs"/>
              </a:rPr>
              <a:t> law states that performance improvement to be gained from using some enhancement is limited by the fraction of the time the enhancement can be used.</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These are two different things: “The performance improvement to be gained by using some enhancement” and the second one is “The fraction of time the enhancement can be applied”.</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If the fraction of time the enhancement applied if 0, then you are not going to gain any performance improvement. On the other hand, for the complete execution of the time if the enhancement is applied then you will get a significant improvement in the performance.</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To be more precise, let refine the formula defining speedup to see what is the effect exactly.</a:t>
            </a:r>
          </a:p>
          <a:p>
            <a:pPr marL="171450" indent="-171450">
              <a:buFont typeface="Arial" panose="020B0604020202020204" pitchFamily="34" charset="0"/>
              <a:buChar char="•"/>
            </a:pPr>
            <a:r>
              <a:rPr lang="en-US" sz="1200" b="0" i="0" kern="1200" dirty="0">
                <a:solidFill>
                  <a:schemeClr val="tx1"/>
                </a:solidFill>
                <a:effectLst/>
                <a:latin typeface="+mn-lt"/>
                <a:ea typeface="+mn-ea"/>
                <a:cs typeface="+mn-cs"/>
              </a:rPr>
              <a:t>[show formula]</a:t>
            </a: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7</a:t>
            </a:fld>
            <a:endParaRPr lang="en-US" altLang="en-US"/>
          </a:p>
        </p:txBody>
      </p:sp>
    </p:spTree>
    <p:extLst>
      <p:ext uri="{BB962C8B-B14F-4D97-AF65-F5344CB8AC3E}">
        <p14:creationId xmlns:p14="http://schemas.microsoft.com/office/powerpoint/2010/main" val="13389232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HK" dirty="0"/>
              <a:t>Come back to the early question that why don’t we simply putting more cores on the processor to increase performance</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HK" dirty="0"/>
              <a:t>When executing software on multi-core processors, the ideal speedup achieved is equal to the number of processor cores (or called </a:t>
            </a:r>
            <a:r>
              <a:rPr lang="en-HK" dirty="0">
                <a:solidFill>
                  <a:srgbClr val="FF0000"/>
                </a:solidFill>
              </a:rPr>
              <a:t>cores</a:t>
            </a:r>
            <a:r>
              <a:rPr lang="en-HK" dirty="0"/>
              <a:t> for short)</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HK" dirty="0"/>
              <a:t>In reality, only part of the software can be parallelized </a:t>
            </a:r>
          </a:p>
          <a:p>
            <a:pPr marL="628650" marR="0" lvl="1"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r>
              <a:rPr lang="en-HK" dirty="0"/>
              <a:t>Typical behaviour:</a:t>
            </a:r>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HK" dirty="0"/>
          </a:p>
          <a:p>
            <a:pPr marL="171450" marR="0" lvl="0" indent="-171450" algn="l" defTabSz="914400" rtl="0" eaLnBrk="0" fontAlgn="base" latinLnBrk="0" hangingPunct="0">
              <a:lnSpc>
                <a:spcPct val="100000"/>
              </a:lnSpc>
              <a:spcBef>
                <a:spcPct val="30000"/>
              </a:spcBef>
              <a:spcAft>
                <a:spcPct val="0"/>
              </a:spcAft>
              <a:buClrTx/>
              <a:buSzTx/>
              <a:buFont typeface="Arial" panose="020B0604020202020204" pitchFamily="34" charset="0"/>
              <a:buChar char="•"/>
              <a:tabLst/>
              <a:defRPr/>
            </a:pPr>
            <a:endParaRPr lang="en-HK" dirty="0"/>
          </a:p>
          <a:p>
            <a:pPr marL="171450" indent="-171450">
              <a:buFont typeface="Arial" panose="020B0604020202020204" pitchFamily="34" charset="0"/>
              <a:buChar char="•"/>
            </a:pPr>
            <a:endParaRPr lang="en-HK" dirty="0"/>
          </a:p>
          <a:p>
            <a:pPr marL="171450" indent="-171450">
              <a:buFont typeface="Arial" panose="020B0604020202020204" pitchFamily="34" charset="0"/>
              <a:buChar char="•"/>
            </a:pPr>
            <a:endParaRPr lang="en-HK"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8</a:t>
            </a:fld>
            <a:endParaRPr lang="en-US" altLang="en-US"/>
          </a:p>
        </p:txBody>
      </p:sp>
    </p:spTree>
    <p:extLst>
      <p:ext uri="{BB962C8B-B14F-4D97-AF65-F5344CB8AC3E}">
        <p14:creationId xmlns:p14="http://schemas.microsoft.com/office/powerpoint/2010/main" val="221674933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Exe_old</a:t>
            </a:r>
            <a:r>
              <a:rPr lang="en-US" dirty="0"/>
              <a:t> = x</a:t>
            </a:r>
          </a:p>
          <a:p>
            <a:r>
              <a:rPr lang="en-US" dirty="0" err="1"/>
              <a:t>Exe_new</a:t>
            </a:r>
            <a:r>
              <a:rPr lang="en-US" dirty="0"/>
              <a:t> = 0.8 x * 1/8 + 0.1x * ¼ + 0.1 x = 0.225x</a:t>
            </a:r>
          </a:p>
          <a:p>
            <a:endParaRPr lang="en-US" dirty="0"/>
          </a:p>
          <a:p>
            <a:r>
              <a:rPr lang="en-US" dirty="0"/>
              <a:t>X / 0.225x  = 4.44</a:t>
            </a:r>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9</a:t>
            </a:fld>
            <a:endParaRPr lang="en-US" altLang="en-US"/>
          </a:p>
        </p:txBody>
      </p:sp>
    </p:spTree>
    <p:extLst>
      <p:ext uri="{BB962C8B-B14F-4D97-AF65-F5344CB8AC3E}">
        <p14:creationId xmlns:p14="http://schemas.microsoft.com/office/powerpoint/2010/main" val="18333461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 </a:t>
            </a:r>
          </a:p>
          <a:p>
            <a:r>
              <a:rPr lang="en-US" dirty="0" err="1"/>
              <a:t>exe_old</a:t>
            </a:r>
            <a:r>
              <a:rPr lang="en-US" dirty="0"/>
              <a:t> = x, speedup = 4, so </a:t>
            </a:r>
            <a:r>
              <a:rPr lang="en-US" dirty="0" err="1"/>
              <a:t>exe_new</a:t>
            </a:r>
            <a:r>
              <a:rPr lang="en-US" dirty="0"/>
              <a:t> = 0.25x</a:t>
            </a:r>
          </a:p>
          <a:p>
            <a:r>
              <a:rPr lang="en-US" dirty="0" err="1"/>
              <a:t>Exe_new</a:t>
            </a:r>
            <a:r>
              <a:rPr lang="en-US" dirty="0"/>
              <a:t> = 0.4 x / y + 0.5x / 4 + 0.1 x  = 0.25x  </a:t>
            </a:r>
          </a:p>
          <a:p>
            <a:r>
              <a:rPr lang="en-US" dirty="0"/>
              <a:t>y =16</a:t>
            </a:r>
          </a:p>
          <a:p>
            <a:endParaRPr lang="en-US" dirty="0"/>
          </a:p>
          <a:p>
            <a:r>
              <a:rPr lang="en-US" dirty="0"/>
              <a:t>(2)</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err="1"/>
              <a:t>exe_old</a:t>
            </a:r>
            <a:r>
              <a:rPr lang="en-US" dirty="0"/>
              <a:t> = x, speedup = 8, so </a:t>
            </a:r>
            <a:r>
              <a:rPr lang="en-US" dirty="0" err="1"/>
              <a:t>exe_new</a:t>
            </a:r>
            <a:r>
              <a:rPr lang="en-US" dirty="0"/>
              <a:t> = 0.125x</a:t>
            </a:r>
          </a:p>
          <a:p>
            <a:endParaRPr lang="en-US"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err="1"/>
              <a:t>Exe_new</a:t>
            </a:r>
            <a:r>
              <a:rPr lang="en-US" dirty="0"/>
              <a:t> = 0.4 x / y + 0.4 x / 8 + 0.1 x / 4 + 0.1x  = 0.125x  </a:t>
            </a:r>
          </a:p>
          <a:p>
            <a:pPr marL="0" marR="0" lvl="0" indent="0" algn="l" defTabSz="914400" rtl="0" eaLnBrk="0" fontAlgn="base" latinLnBrk="0" hangingPunct="0">
              <a:lnSpc>
                <a:spcPct val="100000"/>
              </a:lnSpc>
              <a:spcBef>
                <a:spcPct val="30000"/>
              </a:spcBef>
              <a:spcAft>
                <a:spcPct val="0"/>
              </a:spcAft>
              <a:buClrTx/>
              <a:buSzTx/>
              <a:buFontTx/>
              <a:buNone/>
              <a:tabLst/>
              <a:defRPr/>
            </a:pPr>
            <a:r>
              <a:rPr lang="en-US" dirty="0"/>
              <a:t>Impossible to obtain a positive y</a:t>
            </a:r>
          </a:p>
          <a:p>
            <a:endParaRPr lang="en-US"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10</a:t>
            </a:fld>
            <a:endParaRPr lang="en-US" altLang="en-US"/>
          </a:p>
        </p:txBody>
      </p:sp>
    </p:spTree>
    <p:extLst>
      <p:ext uri="{BB962C8B-B14F-4D97-AF65-F5344CB8AC3E}">
        <p14:creationId xmlns:p14="http://schemas.microsoft.com/office/powerpoint/2010/main" val="21112827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11</a:t>
            </a:fld>
            <a:endParaRPr lang="en-US" altLang="en-US"/>
          </a:p>
        </p:txBody>
      </p:sp>
    </p:spTree>
    <p:extLst>
      <p:ext uri="{BB962C8B-B14F-4D97-AF65-F5344CB8AC3E}">
        <p14:creationId xmlns:p14="http://schemas.microsoft.com/office/powerpoint/2010/main" val="14790339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HK" dirty="0"/>
          </a:p>
        </p:txBody>
      </p:sp>
      <p:sp>
        <p:nvSpPr>
          <p:cNvPr id="4" name="Slide Number Placeholder 3"/>
          <p:cNvSpPr>
            <a:spLocks noGrp="1"/>
          </p:cNvSpPr>
          <p:nvPr>
            <p:ph type="sldNum" sz="quarter" idx="5"/>
          </p:nvPr>
        </p:nvSpPr>
        <p:spPr/>
        <p:txBody>
          <a:bodyPr/>
          <a:lstStyle/>
          <a:p>
            <a:fld id="{8FAECB96-BC69-41F0-9BCC-DDAD46A1F82A}" type="slidenum">
              <a:rPr lang="en-US" altLang="en-US" smtClean="0"/>
              <a:pPr/>
              <a:t>12</a:t>
            </a:fld>
            <a:endParaRPr lang="en-US" altLang="en-US"/>
          </a:p>
        </p:txBody>
      </p:sp>
    </p:spTree>
    <p:extLst>
      <p:ext uri="{BB962C8B-B14F-4D97-AF65-F5344CB8AC3E}">
        <p14:creationId xmlns:p14="http://schemas.microsoft.com/office/powerpoint/2010/main" val="15469000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a:extLst>
              <a:ext uri="{FF2B5EF4-FFF2-40B4-BE49-F238E27FC236}">
                <a16:creationId xmlns:a16="http://schemas.microsoft.com/office/drawing/2014/main" id="{4AAEAF3F-AFD0-49E9-AF0A-D69AB110D40B}"/>
              </a:ext>
            </a:extLst>
          </p:cNvPr>
          <p:cNvSpPr>
            <a:spLocks noGrp="1"/>
          </p:cNvSpPr>
          <p:nvPr>
            <p:ph type="dt" sz="half" idx="10"/>
          </p:nvPr>
        </p:nvSpPr>
        <p:spPr/>
        <p:txBody>
          <a:bodyPr/>
          <a:lstStyle>
            <a:lvl1pPr>
              <a:defRPr/>
            </a:lvl1pPr>
          </a:lstStyle>
          <a:p>
            <a:pPr>
              <a:defRPr/>
            </a:pPr>
            <a:endParaRPr lang="en-US" dirty="0"/>
          </a:p>
        </p:txBody>
      </p:sp>
      <p:sp>
        <p:nvSpPr>
          <p:cNvPr id="5" name="Footer Placeholder 4">
            <a:extLst>
              <a:ext uri="{FF2B5EF4-FFF2-40B4-BE49-F238E27FC236}">
                <a16:creationId xmlns:a16="http://schemas.microsoft.com/office/drawing/2014/main" id="{B1167AA4-73EB-4538-8610-65388524A8F5}"/>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73EFD22D-02C0-4A3D-802B-D6F257A0687E}"/>
              </a:ext>
            </a:extLst>
          </p:cNvPr>
          <p:cNvSpPr>
            <a:spLocks noGrp="1"/>
          </p:cNvSpPr>
          <p:nvPr>
            <p:ph type="sldNum" sz="quarter" idx="12"/>
          </p:nvPr>
        </p:nvSpPr>
        <p:spPr/>
        <p:txBody>
          <a:bodyPr/>
          <a:lstStyle>
            <a:lvl1pPr>
              <a:defRPr/>
            </a:lvl1pPr>
          </a:lstStyle>
          <a:p>
            <a:fld id="{195636FE-B67F-47FD-98A6-F7B8FE171AF8}" type="slidenum">
              <a:rPr lang="en-US" altLang="en-US"/>
              <a:pPr/>
              <a:t>‹#›</a:t>
            </a:fld>
            <a:endParaRPr lang="en-US" altLang="en-US"/>
          </a:p>
        </p:txBody>
      </p:sp>
    </p:spTree>
    <p:extLst>
      <p:ext uri="{BB962C8B-B14F-4D97-AF65-F5344CB8AC3E}">
        <p14:creationId xmlns:p14="http://schemas.microsoft.com/office/powerpoint/2010/main" val="20049412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1642E351-E37D-4923-8E5C-395D44F47D93}"/>
              </a:ext>
            </a:extLst>
          </p:cNvPr>
          <p:cNvSpPr>
            <a:spLocks noGrp="1"/>
          </p:cNvSpPr>
          <p:nvPr>
            <p:ph type="dt" sz="half" idx="10"/>
          </p:nvPr>
        </p:nvSpPr>
        <p:spPr/>
        <p:txBody>
          <a:bodyPr/>
          <a:lstStyle>
            <a:lvl1pPr>
              <a:defRPr/>
            </a:lvl1pPr>
          </a:lstStyle>
          <a:p>
            <a:pPr>
              <a:defRPr/>
            </a:pPr>
            <a:endParaRPr lang="en-US" dirty="0"/>
          </a:p>
        </p:txBody>
      </p:sp>
      <p:sp>
        <p:nvSpPr>
          <p:cNvPr id="6" name="Footer Placeholder 4">
            <a:extLst>
              <a:ext uri="{FF2B5EF4-FFF2-40B4-BE49-F238E27FC236}">
                <a16:creationId xmlns:a16="http://schemas.microsoft.com/office/drawing/2014/main" id="{CB5D7255-0D0E-4287-84C8-A8B85A31F63A}"/>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22E29398-B4D2-44BD-AC41-8418E8E37050}"/>
              </a:ext>
            </a:extLst>
          </p:cNvPr>
          <p:cNvSpPr>
            <a:spLocks noGrp="1"/>
          </p:cNvSpPr>
          <p:nvPr>
            <p:ph type="sldNum" sz="quarter" idx="12"/>
          </p:nvPr>
        </p:nvSpPr>
        <p:spPr/>
        <p:txBody>
          <a:bodyPr/>
          <a:lstStyle>
            <a:lvl1pPr>
              <a:defRPr/>
            </a:lvl1pPr>
          </a:lstStyle>
          <a:p>
            <a:fld id="{0112693B-CC36-4304-B669-E6E28AE879BC}" type="slidenum">
              <a:rPr lang="en-US" altLang="en-US"/>
              <a:pPr/>
              <a:t>‹#›</a:t>
            </a:fld>
            <a:endParaRPr lang="en-US" altLang="en-US"/>
          </a:p>
        </p:txBody>
      </p:sp>
    </p:spTree>
    <p:extLst>
      <p:ext uri="{BB962C8B-B14F-4D97-AF65-F5344CB8AC3E}">
        <p14:creationId xmlns:p14="http://schemas.microsoft.com/office/powerpoint/2010/main" val="39126373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3C7E68A-B8CF-4FE0-BBD3-748DAE8F9150}"/>
              </a:ext>
            </a:extLst>
          </p:cNvPr>
          <p:cNvSpPr>
            <a:spLocks noGrp="1"/>
          </p:cNvSpPr>
          <p:nvPr>
            <p:ph type="dt" sz="half" idx="10"/>
          </p:nvPr>
        </p:nvSpPr>
        <p:spPr/>
        <p:txBody>
          <a:bodyPr/>
          <a:lstStyle>
            <a:lvl1pPr>
              <a:defRPr/>
            </a:lvl1pPr>
          </a:lstStyle>
          <a:p>
            <a:pPr>
              <a:defRPr/>
            </a:pPr>
            <a:endParaRPr lang="en-US" dirty="0"/>
          </a:p>
        </p:txBody>
      </p:sp>
      <p:sp>
        <p:nvSpPr>
          <p:cNvPr id="5" name="Footer Placeholder 4">
            <a:extLst>
              <a:ext uri="{FF2B5EF4-FFF2-40B4-BE49-F238E27FC236}">
                <a16:creationId xmlns:a16="http://schemas.microsoft.com/office/drawing/2014/main" id="{F7A6CCE8-A39F-4963-B568-09DE8664A0E9}"/>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CA582C16-F103-4B1D-82A4-FC7248D99BDF}"/>
              </a:ext>
            </a:extLst>
          </p:cNvPr>
          <p:cNvSpPr>
            <a:spLocks noGrp="1"/>
          </p:cNvSpPr>
          <p:nvPr>
            <p:ph type="sldNum" sz="quarter" idx="12"/>
          </p:nvPr>
        </p:nvSpPr>
        <p:spPr/>
        <p:txBody>
          <a:bodyPr/>
          <a:lstStyle>
            <a:lvl1pPr>
              <a:defRPr/>
            </a:lvl1pPr>
          </a:lstStyle>
          <a:p>
            <a:fld id="{1D859B12-BD0F-4FDF-81EC-75CF93E94B22}" type="slidenum">
              <a:rPr lang="en-US" altLang="en-US"/>
              <a:pPr/>
              <a:t>‹#›</a:t>
            </a:fld>
            <a:endParaRPr lang="en-US" altLang="en-US"/>
          </a:p>
        </p:txBody>
      </p:sp>
    </p:spTree>
    <p:extLst>
      <p:ext uri="{BB962C8B-B14F-4D97-AF65-F5344CB8AC3E}">
        <p14:creationId xmlns:p14="http://schemas.microsoft.com/office/powerpoint/2010/main" val="16286224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E8C354-B60F-4DAE-AF8C-5506852509BE}"/>
              </a:ext>
            </a:extLst>
          </p:cNvPr>
          <p:cNvSpPr>
            <a:spLocks noGrp="1"/>
          </p:cNvSpPr>
          <p:nvPr>
            <p:ph type="dt" sz="half" idx="10"/>
          </p:nvPr>
        </p:nvSpPr>
        <p:spPr/>
        <p:txBody>
          <a:bodyPr/>
          <a:lstStyle>
            <a:lvl1pPr>
              <a:defRPr/>
            </a:lvl1pPr>
          </a:lstStyle>
          <a:p>
            <a:pPr>
              <a:defRPr/>
            </a:pPr>
            <a:endParaRPr lang="en-US" dirty="0"/>
          </a:p>
        </p:txBody>
      </p:sp>
      <p:sp>
        <p:nvSpPr>
          <p:cNvPr id="5" name="Footer Placeholder 4">
            <a:extLst>
              <a:ext uri="{FF2B5EF4-FFF2-40B4-BE49-F238E27FC236}">
                <a16:creationId xmlns:a16="http://schemas.microsoft.com/office/drawing/2014/main" id="{DFCD47CB-691B-492A-BCC2-30B1696D45CD}"/>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BBD92E11-7B13-42DB-834B-1255E2C7A08F}"/>
              </a:ext>
            </a:extLst>
          </p:cNvPr>
          <p:cNvSpPr>
            <a:spLocks noGrp="1"/>
          </p:cNvSpPr>
          <p:nvPr>
            <p:ph type="sldNum" sz="quarter" idx="12"/>
          </p:nvPr>
        </p:nvSpPr>
        <p:spPr/>
        <p:txBody>
          <a:bodyPr/>
          <a:lstStyle>
            <a:lvl1pPr>
              <a:defRPr/>
            </a:lvl1pPr>
          </a:lstStyle>
          <a:p>
            <a:fld id="{7BD0CCB2-D633-4BCC-A1CD-C5689A36F7EC}" type="slidenum">
              <a:rPr lang="en-US" altLang="en-US"/>
              <a:pPr/>
              <a:t>‹#›</a:t>
            </a:fld>
            <a:endParaRPr lang="en-US" altLang="en-US"/>
          </a:p>
        </p:txBody>
      </p:sp>
    </p:spTree>
    <p:extLst>
      <p:ext uri="{BB962C8B-B14F-4D97-AF65-F5344CB8AC3E}">
        <p14:creationId xmlns:p14="http://schemas.microsoft.com/office/powerpoint/2010/main" val="10839817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dpi="0" rotWithShape="1">
          <a:blip r:embed="rId2">
            <a:lum/>
          </a:blip>
          <a:srcRect/>
          <a:stretch>
            <a:fillRect t="-4000" b="-4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922114"/>
          </a:xfrm>
        </p:spPr>
        <p:txBody>
          <a:bodyPr/>
          <a:lstStyle/>
          <a:p>
            <a:r>
              <a:rPr lang="en-US" dirty="0"/>
              <a:t>Click to edit Master title style</a:t>
            </a:r>
          </a:p>
        </p:txBody>
      </p:sp>
      <p:sp>
        <p:nvSpPr>
          <p:cNvPr id="3" name="Content Placeholder 2"/>
          <p:cNvSpPr>
            <a:spLocks noGrp="1"/>
          </p:cNvSpPr>
          <p:nvPr>
            <p:ph idx="1"/>
          </p:nvPr>
        </p:nvSpPr>
        <p:spPr>
          <a:xfrm>
            <a:off x="609600" y="1340769"/>
            <a:ext cx="10972800" cy="50405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a:extLst>
              <a:ext uri="{FF2B5EF4-FFF2-40B4-BE49-F238E27FC236}">
                <a16:creationId xmlns:a16="http://schemas.microsoft.com/office/drawing/2014/main" id="{E812A83C-A24B-4E72-A8B4-AF8B897A03D6}"/>
              </a:ext>
            </a:extLst>
          </p:cNvPr>
          <p:cNvSpPr>
            <a:spLocks noGrp="1"/>
          </p:cNvSpPr>
          <p:nvPr>
            <p:ph type="sldNum" sz="quarter" idx="12"/>
          </p:nvPr>
        </p:nvSpPr>
        <p:spPr>
          <a:xfrm>
            <a:off x="10776520" y="6525344"/>
            <a:ext cx="1309936" cy="268140"/>
          </a:xfrm>
        </p:spPr>
        <p:txBody>
          <a:bodyPr/>
          <a:lstStyle>
            <a:lvl1pPr>
              <a:defRPr/>
            </a:lvl1pPr>
          </a:lstStyle>
          <a:p>
            <a:fld id="{C22DC6D3-9347-42BE-948A-F7EB414DF657}" type="slidenum">
              <a:rPr lang="en-US" altLang="en-US"/>
              <a:pPr/>
              <a:t>‹#›</a:t>
            </a:fld>
            <a:endParaRPr lang="en-US" altLang="en-US" dirty="0"/>
          </a:p>
        </p:txBody>
      </p:sp>
    </p:spTree>
    <p:extLst>
      <p:ext uri="{BB962C8B-B14F-4D97-AF65-F5344CB8AC3E}">
        <p14:creationId xmlns:p14="http://schemas.microsoft.com/office/powerpoint/2010/main" val="32768248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69E02-3FEA-45A7-8BF2-BD3AD167ACFF}"/>
              </a:ext>
            </a:extLst>
          </p:cNvPr>
          <p:cNvSpPr>
            <a:spLocks noGrp="1"/>
          </p:cNvSpPr>
          <p:nvPr>
            <p:ph type="title"/>
          </p:nvPr>
        </p:nvSpPr>
        <p:spPr/>
        <p:txBody>
          <a:bodyPr/>
          <a:lstStyle/>
          <a:p>
            <a:r>
              <a:rPr lang="en-US"/>
              <a:t>Click to edit Master title style</a:t>
            </a:r>
            <a:endParaRPr lang="en-HK"/>
          </a:p>
        </p:txBody>
      </p:sp>
      <p:sp>
        <p:nvSpPr>
          <p:cNvPr id="3" name="Date Placeholder 2">
            <a:extLst>
              <a:ext uri="{FF2B5EF4-FFF2-40B4-BE49-F238E27FC236}">
                <a16:creationId xmlns:a16="http://schemas.microsoft.com/office/drawing/2014/main" id="{C960BF3F-AB6B-4D26-8C11-407A421632D6}"/>
              </a:ext>
            </a:extLst>
          </p:cNvPr>
          <p:cNvSpPr>
            <a:spLocks noGrp="1"/>
          </p:cNvSpPr>
          <p:nvPr>
            <p:ph type="dt" sz="half" idx="10"/>
          </p:nvPr>
        </p:nvSpPr>
        <p:spPr/>
        <p:txBody>
          <a:bodyPr/>
          <a:lstStyle/>
          <a:p>
            <a:pPr>
              <a:defRPr/>
            </a:pPr>
            <a:endParaRPr lang="en-US" dirty="0"/>
          </a:p>
        </p:txBody>
      </p:sp>
      <p:sp>
        <p:nvSpPr>
          <p:cNvPr id="4" name="Footer Placeholder 3">
            <a:extLst>
              <a:ext uri="{FF2B5EF4-FFF2-40B4-BE49-F238E27FC236}">
                <a16:creationId xmlns:a16="http://schemas.microsoft.com/office/drawing/2014/main" id="{C25F7C56-0A90-40AC-93F6-F1296A978A80}"/>
              </a:ext>
            </a:extLst>
          </p:cNvPr>
          <p:cNvSpPr>
            <a:spLocks noGrp="1"/>
          </p:cNvSpPr>
          <p:nvPr>
            <p:ph type="ftr" sz="quarter" idx="11"/>
          </p:nvPr>
        </p:nvSpPr>
        <p:spPr/>
        <p:txBody>
          <a:bodyPr/>
          <a:lstStyle/>
          <a:p>
            <a:pPr>
              <a:defRPr/>
            </a:pPr>
            <a:endParaRPr lang="en-US"/>
          </a:p>
        </p:txBody>
      </p:sp>
      <p:sp>
        <p:nvSpPr>
          <p:cNvPr id="5" name="Slide Number Placeholder 4">
            <a:extLst>
              <a:ext uri="{FF2B5EF4-FFF2-40B4-BE49-F238E27FC236}">
                <a16:creationId xmlns:a16="http://schemas.microsoft.com/office/drawing/2014/main" id="{1995BD5F-4D5B-4617-ACE5-C0B8E0D2B540}"/>
              </a:ext>
            </a:extLst>
          </p:cNvPr>
          <p:cNvSpPr>
            <a:spLocks noGrp="1"/>
          </p:cNvSpPr>
          <p:nvPr>
            <p:ph type="sldNum" sz="quarter" idx="12"/>
          </p:nvPr>
        </p:nvSpPr>
        <p:spPr/>
        <p:txBody>
          <a:bodyPr/>
          <a:lstStyle/>
          <a:p>
            <a:fld id="{CB1BFB98-26D1-4236-B9A5-8722FBA9A399}" type="slidenum">
              <a:rPr lang="en-US" altLang="en-US" smtClean="0"/>
              <a:pPr/>
              <a:t>‹#›</a:t>
            </a:fld>
            <a:endParaRPr lang="en-US" altLang="en-US"/>
          </a:p>
        </p:txBody>
      </p:sp>
    </p:spTree>
    <p:extLst>
      <p:ext uri="{BB962C8B-B14F-4D97-AF65-F5344CB8AC3E}">
        <p14:creationId xmlns:p14="http://schemas.microsoft.com/office/powerpoint/2010/main" val="38148606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6514BE2-A5E5-4F5D-945D-E5D7681AB9D0}"/>
              </a:ext>
            </a:extLst>
          </p:cNvPr>
          <p:cNvSpPr>
            <a:spLocks noGrp="1"/>
          </p:cNvSpPr>
          <p:nvPr>
            <p:ph type="dt" sz="half" idx="10"/>
          </p:nvPr>
        </p:nvSpPr>
        <p:spPr/>
        <p:txBody>
          <a:bodyPr/>
          <a:lstStyle>
            <a:lvl1pPr>
              <a:defRPr/>
            </a:lvl1pPr>
          </a:lstStyle>
          <a:p>
            <a:pPr>
              <a:defRPr/>
            </a:pPr>
            <a:endParaRPr lang="en-US" dirty="0"/>
          </a:p>
        </p:txBody>
      </p:sp>
      <p:sp>
        <p:nvSpPr>
          <p:cNvPr id="5" name="Footer Placeholder 4">
            <a:extLst>
              <a:ext uri="{FF2B5EF4-FFF2-40B4-BE49-F238E27FC236}">
                <a16:creationId xmlns:a16="http://schemas.microsoft.com/office/drawing/2014/main" id="{CC7451F1-C44F-40C9-9146-E007A2226670}"/>
              </a:ext>
            </a:extLst>
          </p:cNvPr>
          <p:cNvSpPr>
            <a:spLocks noGrp="1"/>
          </p:cNvSpPr>
          <p:nvPr>
            <p:ph type="ftr" sz="quarter" idx="11"/>
          </p:nvPr>
        </p:nvSpPr>
        <p:spPr/>
        <p:txBody>
          <a:bodyPr/>
          <a:lstStyle>
            <a:lvl1pPr>
              <a:defRPr/>
            </a:lvl1pPr>
          </a:lstStyle>
          <a:p>
            <a:pPr>
              <a:defRPr/>
            </a:pPr>
            <a:endParaRPr lang="en-US"/>
          </a:p>
        </p:txBody>
      </p:sp>
      <p:sp>
        <p:nvSpPr>
          <p:cNvPr id="6" name="Slide Number Placeholder 5">
            <a:extLst>
              <a:ext uri="{FF2B5EF4-FFF2-40B4-BE49-F238E27FC236}">
                <a16:creationId xmlns:a16="http://schemas.microsoft.com/office/drawing/2014/main" id="{408A3BE2-06AF-424A-B9C9-6C6212C8DCFC}"/>
              </a:ext>
            </a:extLst>
          </p:cNvPr>
          <p:cNvSpPr>
            <a:spLocks noGrp="1"/>
          </p:cNvSpPr>
          <p:nvPr>
            <p:ph type="sldNum" sz="quarter" idx="12"/>
          </p:nvPr>
        </p:nvSpPr>
        <p:spPr/>
        <p:txBody>
          <a:bodyPr/>
          <a:lstStyle>
            <a:lvl1pPr>
              <a:defRPr/>
            </a:lvl1pPr>
          </a:lstStyle>
          <a:p>
            <a:fld id="{5F11F8D7-CD43-4814-AE61-BC0F702EBA32}" type="slidenum">
              <a:rPr lang="en-US" altLang="en-US"/>
              <a:pPr/>
              <a:t>‹#›</a:t>
            </a:fld>
            <a:endParaRPr lang="en-US" altLang="en-US"/>
          </a:p>
        </p:txBody>
      </p:sp>
    </p:spTree>
    <p:extLst>
      <p:ext uri="{BB962C8B-B14F-4D97-AF65-F5344CB8AC3E}">
        <p14:creationId xmlns:p14="http://schemas.microsoft.com/office/powerpoint/2010/main" val="29481668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a:extLst>
              <a:ext uri="{FF2B5EF4-FFF2-40B4-BE49-F238E27FC236}">
                <a16:creationId xmlns:a16="http://schemas.microsoft.com/office/drawing/2014/main" id="{33FD8F4E-0E4B-442A-A529-9A6C5C7D1251}"/>
              </a:ext>
            </a:extLst>
          </p:cNvPr>
          <p:cNvSpPr>
            <a:spLocks noGrp="1"/>
          </p:cNvSpPr>
          <p:nvPr>
            <p:ph type="dt" sz="half" idx="10"/>
          </p:nvPr>
        </p:nvSpPr>
        <p:spPr/>
        <p:txBody>
          <a:bodyPr/>
          <a:lstStyle>
            <a:lvl1pPr>
              <a:defRPr/>
            </a:lvl1pPr>
          </a:lstStyle>
          <a:p>
            <a:pPr>
              <a:defRPr/>
            </a:pPr>
            <a:endParaRPr lang="en-US" dirty="0"/>
          </a:p>
        </p:txBody>
      </p:sp>
      <p:sp>
        <p:nvSpPr>
          <p:cNvPr id="6" name="Footer Placeholder 4">
            <a:extLst>
              <a:ext uri="{FF2B5EF4-FFF2-40B4-BE49-F238E27FC236}">
                <a16:creationId xmlns:a16="http://schemas.microsoft.com/office/drawing/2014/main" id="{5BE4E864-5D75-4EA4-ABEC-7989C84B9D24}"/>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A38FECEA-8B7E-4E92-9194-8770F5A21129}"/>
              </a:ext>
            </a:extLst>
          </p:cNvPr>
          <p:cNvSpPr>
            <a:spLocks noGrp="1"/>
          </p:cNvSpPr>
          <p:nvPr>
            <p:ph type="sldNum" sz="quarter" idx="12"/>
          </p:nvPr>
        </p:nvSpPr>
        <p:spPr/>
        <p:txBody>
          <a:bodyPr/>
          <a:lstStyle>
            <a:lvl1pPr>
              <a:defRPr/>
            </a:lvl1pPr>
          </a:lstStyle>
          <a:p>
            <a:fld id="{0C2BDA40-E21F-4284-82B1-D7E3C6D12DA5}" type="slidenum">
              <a:rPr lang="en-US" altLang="en-US"/>
              <a:pPr/>
              <a:t>‹#›</a:t>
            </a:fld>
            <a:endParaRPr lang="en-US" altLang="en-US"/>
          </a:p>
        </p:txBody>
      </p:sp>
    </p:spTree>
    <p:extLst>
      <p:ext uri="{BB962C8B-B14F-4D97-AF65-F5344CB8AC3E}">
        <p14:creationId xmlns:p14="http://schemas.microsoft.com/office/powerpoint/2010/main" val="420092282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3">
            <a:extLst>
              <a:ext uri="{FF2B5EF4-FFF2-40B4-BE49-F238E27FC236}">
                <a16:creationId xmlns:a16="http://schemas.microsoft.com/office/drawing/2014/main" id="{B9DB6D08-2A14-43DD-8CDD-C4D17E6E9B01}"/>
              </a:ext>
            </a:extLst>
          </p:cNvPr>
          <p:cNvSpPr>
            <a:spLocks noGrp="1"/>
          </p:cNvSpPr>
          <p:nvPr>
            <p:ph type="dt" sz="half" idx="10"/>
          </p:nvPr>
        </p:nvSpPr>
        <p:spPr/>
        <p:txBody>
          <a:bodyPr/>
          <a:lstStyle>
            <a:lvl1pPr>
              <a:defRPr/>
            </a:lvl1pPr>
          </a:lstStyle>
          <a:p>
            <a:pPr>
              <a:defRPr/>
            </a:pPr>
            <a:endParaRPr lang="en-US" dirty="0"/>
          </a:p>
        </p:txBody>
      </p:sp>
      <p:sp>
        <p:nvSpPr>
          <p:cNvPr id="8" name="Footer Placeholder 4">
            <a:extLst>
              <a:ext uri="{FF2B5EF4-FFF2-40B4-BE49-F238E27FC236}">
                <a16:creationId xmlns:a16="http://schemas.microsoft.com/office/drawing/2014/main" id="{6B26960B-DE07-4DC6-B161-EEAC7B8AE07B}"/>
              </a:ext>
            </a:extLst>
          </p:cNvPr>
          <p:cNvSpPr>
            <a:spLocks noGrp="1"/>
          </p:cNvSpPr>
          <p:nvPr>
            <p:ph type="ftr" sz="quarter" idx="11"/>
          </p:nvPr>
        </p:nvSpPr>
        <p:spPr/>
        <p:txBody>
          <a:bodyPr/>
          <a:lstStyle>
            <a:lvl1pPr>
              <a:defRPr/>
            </a:lvl1pPr>
          </a:lstStyle>
          <a:p>
            <a:pPr>
              <a:defRPr/>
            </a:pPr>
            <a:endParaRPr lang="en-US"/>
          </a:p>
        </p:txBody>
      </p:sp>
      <p:sp>
        <p:nvSpPr>
          <p:cNvPr id="9" name="Slide Number Placeholder 5">
            <a:extLst>
              <a:ext uri="{FF2B5EF4-FFF2-40B4-BE49-F238E27FC236}">
                <a16:creationId xmlns:a16="http://schemas.microsoft.com/office/drawing/2014/main" id="{D774F2F6-CC09-4204-92D5-496D29AFE4E4}"/>
              </a:ext>
            </a:extLst>
          </p:cNvPr>
          <p:cNvSpPr>
            <a:spLocks noGrp="1"/>
          </p:cNvSpPr>
          <p:nvPr>
            <p:ph type="sldNum" sz="quarter" idx="12"/>
          </p:nvPr>
        </p:nvSpPr>
        <p:spPr/>
        <p:txBody>
          <a:bodyPr/>
          <a:lstStyle>
            <a:lvl1pPr>
              <a:defRPr/>
            </a:lvl1pPr>
          </a:lstStyle>
          <a:p>
            <a:fld id="{D8B5263A-E660-4BF4-BF99-DFB2E5FC61D8}" type="slidenum">
              <a:rPr lang="en-US" altLang="en-US"/>
              <a:pPr/>
              <a:t>‹#›</a:t>
            </a:fld>
            <a:endParaRPr lang="en-US" altLang="en-US"/>
          </a:p>
        </p:txBody>
      </p:sp>
    </p:spTree>
    <p:extLst>
      <p:ext uri="{BB962C8B-B14F-4D97-AF65-F5344CB8AC3E}">
        <p14:creationId xmlns:p14="http://schemas.microsoft.com/office/powerpoint/2010/main" val="6389149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3">
            <a:extLst>
              <a:ext uri="{FF2B5EF4-FFF2-40B4-BE49-F238E27FC236}">
                <a16:creationId xmlns:a16="http://schemas.microsoft.com/office/drawing/2014/main" id="{3339C40C-A90E-4EEF-A228-5BC13059A0E0}"/>
              </a:ext>
            </a:extLst>
          </p:cNvPr>
          <p:cNvSpPr>
            <a:spLocks noGrp="1"/>
          </p:cNvSpPr>
          <p:nvPr>
            <p:ph type="dt" sz="half" idx="10"/>
          </p:nvPr>
        </p:nvSpPr>
        <p:spPr/>
        <p:txBody>
          <a:bodyPr/>
          <a:lstStyle>
            <a:lvl1pPr>
              <a:defRPr/>
            </a:lvl1pPr>
          </a:lstStyle>
          <a:p>
            <a:pPr>
              <a:defRPr/>
            </a:pPr>
            <a:endParaRPr lang="en-US" dirty="0"/>
          </a:p>
        </p:txBody>
      </p:sp>
      <p:sp>
        <p:nvSpPr>
          <p:cNvPr id="4" name="Footer Placeholder 4">
            <a:extLst>
              <a:ext uri="{FF2B5EF4-FFF2-40B4-BE49-F238E27FC236}">
                <a16:creationId xmlns:a16="http://schemas.microsoft.com/office/drawing/2014/main" id="{8FA27039-F92A-4284-A239-F727F051E363}"/>
              </a:ext>
            </a:extLst>
          </p:cNvPr>
          <p:cNvSpPr>
            <a:spLocks noGrp="1"/>
          </p:cNvSpPr>
          <p:nvPr>
            <p:ph type="ftr" sz="quarter" idx="11"/>
          </p:nvPr>
        </p:nvSpPr>
        <p:spPr/>
        <p:txBody>
          <a:bodyPr/>
          <a:lstStyle>
            <a:lvl1pPr>
              <a:defRPr/>
            </a:lvl1pPr>
          </a:lstStyle>
          <a:p>
            <a:pPr>
              <a:defRPr/>
            </a:pPr>
            <a:endParaRPr lang="en-US"/>
          </a:p>
        </p:txBody>
      </p:sp>
      <p:sp>
        <p:nvSpPr>
          <p:cNvPr id="5" name="Slide Number Placeholder 5">
            <a:extLst>
              <a:ext uri="{FF2B5EF4-FFF2-40B4-BE49-F238E27FC236}">
                <a16:creationId xmlns:a16="http://schemas.microsoft.com/office/drawing/2014/main" id="{A415D9AE-577B-45D9-B831-2743D3B7FD1E}"/>
              </a:ext>
            </a:extLst>
          </p:cNvPr>
          <p:cNvSpPr>
            <a:spLocks noGrp="1"/>
          </p:cNvSpPr>
          <p:nvPr>
            <p:ph type="sldNum" sz="quarter" idx="12"/>
          </p:nvPr>
        </p:nvSpPr>
        <p:spPr/>
        <p:txBody>
          <a:bodyPr/>
          <a:lstStyle>
            <a:lvl1pPr>
              <a:defRPr/>
            </a:lvl1pPr>
          </a:lstStyle>
          <a:p>
            <a:fld id="{D6D022E3-8EBE-43B3-B963-EB3A5243B5B2}" type="slidenum">
              <a:rPr lang="en-US" altLang="en-US"/>
              <a:pPr/>
              <a:t>‹#›</a:t>
            </a:fld>
            <a:endParaRPr lang="en-US" altLang="en-US"/>
          </a:p>
        </p:txBody>
      </p:sp>
    </p:spTree>
    <p:extLst>
      <p:ext uri="{BB962C8B-B14F-4D97-AF65-F5344CB8AC3E}">
        <p14:creationId xmlns:p14="http://schemas.microsoft.com/office/powerpoint/2010/main" val="35434340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a:extLst>
              <a:ext uri="{FF2B5EF4-FFF2-40B4-BE49-F238E27FC236}">
                <a16:creationId xmlns:a16="http://schemas.microsoft.com/office/drawing/2014/main" id="{9691BE34-DBDF-4350-98A3-2133221E69C2}"/>
              </a:ext>
            </a:extLst>
          </p:cNvPr>
          <p:cNvSpPr>
            <a:spLocks noGrp="1"/>
          </p:cNvSpPr>
          <p:nvPr>
            <p:ph type="dt" sz="half" idx="10"/>
          </p:nvPr>
        </p:nvSpPr>
        <p:spPr/>
        <p:txBody>
          <a:bodyPr/>
          <a:lstStyle>
            <a:lvl1pPr>
              <a:defRPr/>
            </a:lvl1pPr>
          </a:lstStyle>
          <a:p>
            <a:pPr>
              <a:defRPr/>
            </a:pPr>
            <a:endParaRPr lang="en-US" dirty="0"/>
          </a:p>
        </p:txBody>
      </p:sp>
      <p:sp>
        <p:nvSpPr>
          <p:cNvPr id="3" name="Footer Placeholder 4">
            <a:extLst>
              <a:ext uri="{FF2B5EF4-FFF2-40B4-BE49-F238E27FC236}">
                <a16:creationId xmlns:a16="http://schemas.microsoft.com/office/drawing/2014/main" id="{E5A18ACC-5492-42F5-BA96-4C1071BC16A4}"/>
              </a:ext>
            </a:extLst>
          </p:cNvPr>
          <p:cNvSpPr>
            <a:spLocks noGrp="1"/>
          </p:cNvSpPr>
          <p:nvPr>
            <p:ph type="ftr" sz="quarter" idx="11"/>
          </p:nvPr>
        </p:nvSpPr>
        <p:spPr/>
        <p:txBody>
          <a:bodyPr/>
          <a:lstStyle>
            <a:lvl1pPr>
              <a:defRPr/>
            </a:lvl1pPr>
          </a:lstStyle>
          <a:p>
            <a:pPr>
              <a:defRPr/>
            </a:pPr>
            <a:endParaRPr lang="en-US"/>
          </a:p>
        </p:txBody>
      </p:sp>
      <p:sp>
        <p:nvSpPr>
          <p:cNvPr id="4" name="Slide Number Placeholder 5">
            <a:extLst>
              <a:ext uri="{FF2B5EF4-FFF2-40B4-BE49-F238E27FC236}">
                <a16:creationId xmlns:a16="http://schemas.microsoft.com/office/drawing/2014/main" id="{ABAB7F12-1905-40AF-BC3C-7C8FC2978703}"/>
              </a:ext>
            </a:extLst>
          </p:cNvPr>
          <p:cNvSpPr>
            <a:spLocks noGrp="1"/>
          </p:cNvSpPr>
          <p:nvPr>
            <p:ph type="sldNum" sz="quarter" idx="12"/>
          </p:nvPr>
        </p:nvSpPr>
        <p:spPr/>
        <p:txBody>
          <a:bodyPr/>
          <a:lstStyle>
            <a:lvl1pPr>
              <a:defRPr/>
            </a:lvl1pPr>
          </a:lstStyle>
          <a:p>
            <a:fld id="{0E678DE6-E732-409B-B9C9-A9A8B8F70E2C}" type="slidenum">
              <a:rPr lang="en-US" altLang="en-US"/>
              <a:pPr/>
              <a:t>‹#›</a:t>
            </a:fld>
            <a:endParaRPr lang="en-US" altLang="en-US"/>
          </a:p>
        </p:txBody>
      </p:sp>
    </p:spTree>
    <p:extLst>
      <p:ext uri="{BB962C8B-B14F-4D97-AF65-F5344CB8AC3E}">
        <p14:creationId xmlns:p14="http://schemas.microsoft.com/office/powerpoint/2010/main" val="7691819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a:extLst>
              <a:ext uri="{FF2B5EF4-FFF2-40B4-BE49-F238E27FC236}">
                <a16:creationId xmlns:a16="http://schemas.microsoft.com/office/drawing/2014/main" id="{35A09AAD-6E15-414A-A27D-3AC22D60A1C8}"/>
              </a:ext>
            </a:extLst>
          </p:cNvPr>
          <p:cNvSpPr>
            <a:spLocks noGrp="1"/>
          </p:cNvSpPr>
          <p:nvPr>
            <p:ph type="dt" sz="half" idx="10"/>
          </p:nvPr>
        </p:nvSpPr>
        <p:spPr/>
        <p:txBody>
          <a:bodyPr/>
          <a:lstStyle>
            <a:lvl1pPr>
              <a:defRPr/>
            </a:lvl1pPr>
          </a:lstStyle>
          <a:p>
            <a:pPr>
              <a:defRPr/>
            </a:pPr>
            <a:endParaRPr lang="en-US" dirty="0"/>
          </a:p>
        </p:txBody>
      </p:sp>
      <p:sp>
        <p:nvSpPr>
          <p:cNvPr id="6" name="Footer Placeholder 4">
            <a:extLst>
              <a:ext uri="{FF2B5EF4-FFF2-40B4-BE49-F238E27FC236}">
                <a16:creationId xmlns:a16="http://schemas.microsoft.com/office/drawing/2014/main" id="{B0CEEAFD-3325-40F8-988D-84CFF4252C0A}"/>
              </a:ext>
            </a:extLst>
          </p:cNvPr>
          <p:cNvSpPr>
            <a:spLocks noGrp="1"/>
          </p:cNvSpPr>
          <p:nvPr>
            <p:ph type="ftr" sz="quarter" idx="11"/>
          </p:nvPr>
        </p:nvSpPr>
        <p:spPr/>
        <p:txBody>
          <a:bodyPr/>
          <a:lstStyle>
            <a:lvl1pPr>
              <a:defRPr/>
            </a:lvl1pPr>
          </a:lstStyle>
          <a:p>
            <a:pPr>
              <a:defRPr/>
            </a:pPr>
            <a:endParaRPr lang="en-US"/>
          </a:p>
        </p:txBody>
      </p:sp>
      <p:sp>
        <p:nvSpPr>
          <p:cNvPr id="7" name="Slide Number Placeholder 5">
            <a:extLst>
              <a:ext uri="{FF2B5EF4-FFF2-40B4-BE49-F238E27FC236}">
                <a16:creationId xmlns:a16="http://schemas.microsoft.com/office/drawing/2014/main" id="{E71DD15F-8FE4-46F0-B415-6DA1FECA60DD}"/>
              </a:ext>
            </a:extLst>
          </p:cNvPr>
          <p:cNvSpPr>
            <a:spLocks noGrp="1"/>
          </p:cNvSpPr>
          <p:nvPr>
            <p:ph type="sldNum" sz="quarter" idx="12"/>
          </p:nvPr>
        </p:nvSpPr>
        <p:spPr/>
        <p:txBody>
          <a:bodyPr/>
          <a:lstStyle>
            <a:lvl1pPr>
              <a:defRPr/>
            </a:lvl1pPr>
          </a:lstStyle>
          <a:p>
            <a:fld id="{BB15058F-6482-47E2-967E-5C313B011CB7}" type="slidenum">
              <a:rPr lang="en-US" altLang="en-US"/>
              <a:pPr/>
              <a:t>‹#›</a:t>
            </a:fld>
            <a:endParaRPr lang="en-US" altLang="en-US"/>
          </a:p>
        </p:txBody>
      </p:sp>
    </p:spTree>
    <p:extLst>
      <p:ext uri="{BB962C8B-B14F-4D97-AF65-F5344CB8AC3E}">
        <p14:creationId xmlns:p14="http://schemas.microsoft.com/office/powerpoint/2010/main" val="147870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a:extLst>
              <a:ext uri="{FF2B5EF4-FFF2-40B4-BE49-F238E27FC236}">
                <a16:creationId xmlns:a16="http://schemas.microsoft.com/office/drawing/2014/main" id="{1EF1515A-F245-42FA-A6ED-B24067D5AB4D}"/>
              </a:ext>
            </a:extLst>
          </p:cNvPr>
          <p:cNvSpPr>
            <a:spLocks noGrp="1"/>
          </p:cNvSpPr>
          <p:nvPr>
            <p:ph type="title"/>
          </p:nvPr>
        </p:nvSpPr>
        <p:spPr bwMode="auto">
          <a:xfrm>
            <a:off x="609600" y="274638"/>
            <a:ext cx="109728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Text Placeholder 2">
            <a:extLst>
              <a:ext uri="{FF2B5EF4-FFF2-40B4-BE49-F238E27FC236}">
                <a16:creationId xmlns:a16="http://schemas.microsoft.com/office/drawing/2014/main" id="{6A162012-DF59-4AF1-AF31-B892C7EC1880}"/>
              </a:ext>
            </a:extLst>
          </p:cNvPr>
          <p:cNvSpPr>
            <a:spLocks noGrp="1"/>
          </p:cNvSpPr>
          <p:nvPr>
            <p:ph type="body" idx="1"/>
          </p:nvPr>
        </p:nvSpPr>
        <p:spPr bwMode="auto">
          <a:xfrm>
            <a:off x="609600" y="1600201"/>
            <a:ext cx="109728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4" name="Date Placeholder 3">
            <a:extLst>
              <a:ext uri="{FF2B5EF4-FFF2-40B4-BE49-F238E27FC236}">
                <a16:creationId xmlns:a16="http://schemas.microsoft.com/office/drawing/2014/main" id="{4D945915-A91A-482F-B603-F80D7891F11B}"/>
              </a:ext>
            </a:extLst>
          </p:cNvPr>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cs typeface="Arial" pitchFamily="34" charset="0"/>
              </a:defRPr>
            </a:lvl1pPr>
          </a:lstStyle>
          <a:p>
            <a:pPr>
              <a:defRPr/>
            </a:pPr>
            <a:endParaRPr lang="en-US" dirty="0"/>
          </a:p>
        </p:txBody>
      </p:sp>
      <p:sp>
        <p:nvSpPr>
          <p:cNvPr id="5" name="Footer Placeholder 4">
            <a:extLst>
              <a:ext uri="{FF2B5EF4-FFF2-40B4-BE49-F238E27FC236}">
                <a16:creationId xmlns:a16="http://schemas.microsoft.com/office/drawing/2014/main" id="{98447E20-B9B9-43AC-B18B-8F69FCF01BE5}"/>
              </a:ext>
            </a:extLst>
          </p:cNvPr>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cs typeface="Arial" pitchFamily="34" charset="0"/>
              </a:defRPr>
            </a:lvl1pPr>
          </a:lstStyle>
          <a:p>
            <a:pPr>
              <a:defRPr/>
            </a:pPr>
            <a:endParaRPr lang="en-US"/>
          </a:p>
        </p:txBody>
      </p:sp>
      <p:sp>
        <p:nvSpPr>
          <p:cNvPr id="6" name="Slide Number Placeholder 5">
            <a:extLst>
              <a:ext uri="{FF2B5EF4-FFF2-40B4-BE49-F238E27FC236}">
                <a16:creationId xmlns:a16="http://schemas.microsoft.com/office/drawing/2014/main" id="{0BB34D50-1255-4A45-A83B-57572AB82231}"/>
              </a:ext>
            </a:extLst>
          </p:cNvPr>
          <p:cNvSpPr>
            <a:spLocks noGrp="1"/>
          </p:cNvSpPr>
          <p:nvPr>
            <p:ph type="sldNum" sz="quarter" idx="4"/>
          </p:nvPr>
        </p:nvSpPr>
        <p:spPr>
          <a:xfrm>
            <a:off x="8737600" y="6356351"/>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defRPr>
            </a:lvl1pPr>
          </a:lstStyle>
          <a:p>
            <a:fld id="{CB1BFB98-26D1-4236-B9A5-8722FBA9A399}"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8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hdr="0" ftr="0" dt="0"/>
  <p:txStyles>
    <p:titleStyle>
      <a:lvl1pPr algn="ctr" rtl="0" eaLnBrk="0" fontAlgn="base" hangingPunct="0">
        <a:spcBef>
          <a:spcPct val="0"/>
        </a:spcBef>
        <a:spcAft>
          <a:spcPct val="0"/>
        </a:spcAft>
        <a:defRPr sz="4400" kern="1200">
          <a:solidFill>
            <a:schemeClr val="tx1"/>
          </a:solidFill>
          <a:latin typeface="+mj-lt"/>
          <a:ea typeface="+mj-ea"/>
          <a:cs typeface="+mj-cs"/>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18.png"/><Relationship Id="rId13"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12" Type="http://schemas.openxmlformats.org/officeDocument/2006/relationships/image" Target="../media/image22.png"/><Relationship Id="rId17" Type="http://schemas.openxmlformats.org/officeDocument/2006/relationships/image" Target="../media/image27.png"/><Relationship Id="rId2" Type="http://schemas.openxmlformats.org/officeDocument/2006/relationships/notesSlide" Target="../notesSlides/notesSlide10.xml"/><Relationship Id="rId16"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jpeg"/><Relationship Id="rId5" Type="http://schemas.openxmlformats.org/officeDocument/2006/relationships/image" Target="../media/image15.png"/><Relationship Id="rId15" Type="http://schemas.openxmlformats.org/officeDocument/2006/relationships/image" Target="../media/image2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png"/><Relationship Id="rId1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1.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4.jpeg"/><Relationship Id="rId2" Type="http://schemas.openxmlformats.org/officeDocument/2006/relationships/image" Target="../media/image43.png"/><Relationship Id="rId1" Type="http://schemas.openxmlformats.org/officeDocument/2006/relationships/slideLayout" Target="../slideLayouts/slideLayout2.xml"/><Relationship Id="rId4" Type="http://schemas.openxmlformats.org/officeDocument/2006/relationships/image" Target="../media/image45.jpeg"/></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AD7DF-86FD-4555-AE89-E369B6CA5F2D}"/>
              </a:ext>
            </a:extLst>
          </p:cNvPr>
          <p:cNvSpPr>
            <a:spLocks noGrp="1"/>
          </p:cNvSpPr>
          <p:nvPr>
            <p:ph type="title"/>
          </p:nvPr>
        </p:nvSpPr>
        <p:spPr>
          <a:xfrm>
            <a:off x="4367808" y="404664"/>
            <a:ext cx="5634207" cy="504056"/>
          </a:xfrm>
        </p:spPr>
        <p:txBody>
          <a:bodyPr/>
          <a:lstStyle/>
          <a:p>
            <a:pPr algn="r"/>
            <a:r>
              <a:rPr lang="en-HK" sz="2800" dirty="0"/>
              <a:t>CS2115 Computer Organization 2023/2024 Sem A</a:t>
            </a:r>
          </a:p>
        </p:txBody>
      </p:sp>
      <p:sp>
        <p:nvSpPr>
          <p:cNvPr id="3" name="Content Placeholder 2">
            <a:extLst>
              <a:ext uri="{FF2B5EF4-FFF2-40B4-BE49-F238E27FC236}">
                <a16:creationId xmlns:a16="http://schemas.microsoft.com/office/drawing/2014/main" id="{55AC9B72-92EB-45C5-A7C2-6B0F9E58F0EC}"/>
              </a:ext>
            </a:extLst>
          </p:cNvPr>
          <p:cNvSpPr>
            <a:spLocks noGrp="1"/>
          </p:cNvSpPr>
          <p:nvPr>
            <p:ph idx="1"/>
          </p:nvPr>
        </p:nvSpPr>
        <p:spPr>
          <a:xfrm>
            <a:off x="623393" y="2780928"/>
            <a:ext cx="9391768" cy="720079"/>
          </a:xfrm>
        </p:spPr>
        <p:txBody>
          <a:bodyPr/>
          <a:lstStyle/>
          <a:p>
            <a:pPr marL="0" indent="0" algn="r">
              <a:buNone/>
            </a:pPr>
            <a:r>
              <a:rPr lang="en-HK" sz="4800" b="1" dirty="0"/>
              <a:t>Chapter 8: Multicore &amp; GPU</a:t>
            </a:r>
          </a:p>
        </p:txBody>
      </p:sp>
      <p:sp>
        <p:nvSpPr>
          <p:cNvPr id="4" name="Rectangle 3">
            <a:extLst>
              <a:ext uri="{FF2B5EF4-FFF2-40B4-BE49-F238E27FC236}">
                <a16:creationId xmlns:a16="http://schemas.microsoft.com/office/drawing/2014/main" id="{FC340853-7F2B-4E79-BA64-14A99ABC7FA5}"/>
              </a:ext>
            </a:extLst>
          </p:cNvPr>
          <p:cNvSpPr/>
          <p:nvPr/>
        </p:nvSpPr>
        <p:spPr>
          <a:xfrm>
            <a:off x="5634921" y="4725144"/>
            <a:ext cx="4367094" cy="1261884"/>
          </a:xfrm>
          <a:prstGeom prst="rect">
            <a:avLst/>
          </a:prstGeom>
        </p:spPr>
        <p:txBody>
          <a:bodyPr wrap="none">
            <a:spAutoFit/>
          </a:bodyPr>
          <a:lstStyle/>
          <a:p>
            <a:pPr algn="r"/>
            <a:r>
              <a:rPr lang="en-HK" altLang="zh-CN" sz="2800" b="1" dirty="0"/>
              <a:t>Dr.</a:t>
            </a:r>
            <a:r>
              <a:rPr lang="zh-CN" altLang="en-US" sz="2800" b="1" dirty="0"/>
              <a:t> </a:t>
            </a:r>
            <a:r>
              <a:rPr lang="en-HK" altLang="zh-CN" sz="2800" b="1" dirty="0"/>
              <a:t>Nan</a:t>
            </a:r>
            <a:r>
              <a:rPr lang="zh-CN" altLang="en-US" sz="2800" b="1" dirty="0"/>
              <a:t> </a:t>
            </a:r>
            <a:r>
              <a:rPr lang="en-HK" altLang="zh-CN" sz="2800" b="1" dirty="0"/>
              <a:t>Guan</a:t>
            </a:r>
          </a:p>
          <a:p>
            <a:pPr algn="r"/>
            <a:r>
              <a:rPr lang="en-HK" sz="2400" dirty="0"/>
              <a:t>Department of Computer Science</a:t>
            </a:r>
          </a:p>
          <a:p>
            <a:pPr algn="r"/>
            <a:r>
              <a:rPr lang="en-HK" sz="2400" dirty="0"/>
              <a:t>City University of Hong Kong</a:t>
            </a:r>
          </a:p>
        </p:txBody>
      </p:sp>
      <p:sp>
        <p:nvSpPr>
          <p:cNvPr id="5" name="Slide Number Placeholder 4">
            <a:extLst>
              <a:ext uri="{FF2B5EF4-FFF2-40B4-BE49-F238E27FC236}">
                <a16:creationId xmlns:a16="http://schemas.microsoft.com/office/drawing/2014/main" id="{D2A3A961-759F-46CD-BADF-8E267A3EC8C8}"/>
              </a:ext>
            </a:extLst>
          </p:cNvPr>
          <p:cNvSpPr>
            <a:spLocks noGrp="1"/>
          </p:cNvSpPr>
          <p:nvPr>
            <p:ph type="sldNum" sz="quarter" idx="12"/>
          </p:nvPr>
        </p:nvSpPr>
        <p:spPr/>
        <p:txBody>
          <a:bodyPr/>
          <a:lstStyle/>
          <a:p>
            <a:fld id="{C22DC6D3-9347-42BE-948A-F7EB414DF657}" type="slidenum">
              <a:rPr lang="en-US" altLang="en-US" smtClean="0"/>
              <a:pPr/>
              <a:t>1</a:t>
            </a:fld>
            <a:endParaRPr lang="en-US" altLang="en-US" dirty="0"/>
          </a:p>
        </p:txBody>
      </p:sp>
    </p:spTree>
    <p:extLst>
      <p:ext uri="{BB962C8B-B14F-4D97-AF65-F5344CB8AC3E}">
        <p14:creationId xmlns:p14="http://schemas.microsoft.com/office/powerpoint/2010/main" val="9546248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1A126-AA4B-468D-A805-BE581EBF358B}"/>
              </a:ext>
            </a:extLst>
          </p:cNvPr>
          <p:cNvSpPr>
            <a:spLocks noGrp="1"/>
          </p:cNvSpPr>
          <p:nvPr>
            <p:ph type="title"/>
          </p:nvPr>
        </p:nvSpPr>
        <p:spPr/>
        <p:txBody>
          <a:bodyPr/>
          <a:lstStyle/>
          <a:p>
            <a:r>
              <a:rPr lang="en-US" altLang="zh-CN" dirty="0"/>
              <a:t>Exercise 2</a:t>
            </a:r>
            <a:endParaRPr lang="en-US" dirty="0"/>
          </a:p>
        </p:txBody>
      </p:sp>
      <p:sp>
        <p:nvSpPr>
          <p:cNvPr id="3" name="Content Placeholder 2">
            <a:extLst>
              <a:ext uri="{FF2B5EF4-FFF2-40B4-BE49-F238E27FC236}">
                <a16:creationId xmlns:a16="http://schemas.microsoft.com/office/drawing/2014/main" id="{0BF8314A-4AE6-4E28-B7FB-97CBF770D206}"/>
              </a:ext>
            </a:extLst>
          </p:cNvPr>
          <p:cNvSpPr>
            <a:spLocks noGrp="1"/>
          </p:cNvSpPr>
          <p:nvPr>
            <p:ph idx="1"/>
          </p:nvPr>
        </p:nvSpPr>
        <p:spPr/>
        <p:txBody>
          <a:bodyPr/>
          <a:lstStyle/>
          <a:p>
            <a:r>
              <a:rPr lang="en-US" dirty="0"/>
              <a:t>40% of a program can be perfectly parallelized; 40% can be parallelized on at most 8 cores; 10% can be parallelized on at most 4 cores; the remaining has to execute sequentially</a:t>
            </a:r>
          </a:p>
          <a:p>
            <a:endParaRPr lang="en-US" dirty="0"/>
          </a:p>
          <a:p>
            <a:r>
              <a:rPr lang="en-US" dirty="0"/>
              <a:t>To achieve speedup of 4, how many cores are needed at least?</a:t>
            </a:r>
          </a:p>
          <a:p>
            <a:endParaRPr lang="en-US" dirty="0"/>
          </a:p>
          <a:p>
            <a:r>
              <a:rPr lang="en-US" dirty="0"/>
              <a:t>To achieve speedup of 8, how many cores are needed at least?</a:t>
            </a:r>
          </a:p>
          <a:p>
            <a:endParaRPr lang="en-US" dirty="0"/>
          </a:p>
        </p:txBody>
      </p:sp>
      <p:sp>
        <p:nvSpPr>
          <p:cNvPr id="4" name="Slide Number Placeholder 3">
            <a:extLst>
              <a:ext uri="{FF2B5EF4-FFF2-40B4-BE49-F238E27FC236}">
                <a16:creationId xmlns:a16="http://schemas.microsoft.com/office/drawing/2014/main" id="{337928B4-FD6D-4751-A6DC-665542141220}"/>
              </a:ext>
            </a:extLst>
          </p:cNvPr>
          <p:cNvSpPr>
            <a:spLocks noGrp="1"/>
          </p:cNvSpPr>
          <p:nvPr>
            <p:ph type="sldNum" sz="quarter" idx="12"/>
          </p:nvPr>
        </p:nvSpPr>
        <p:spPr/>
        <p:txBody>
          <a:bodyPr/>
          <a:lstStyle/>
          <a:p>
            <a:fld id="{C22DC6D3-9347-42BE-948A-F7EB414DF657}" type="slidenum">
              <a:rPr lang="en-US" altLang="en-US" smtClean="0"/>
              <a:pPr/>
              <a:t>10</a:t>
            </a:fld>
            <a:endParaRPr lang="en-US" altLang="en-US" dirty="0"/>
          </a:p>
        </p:txBody>
      </p:sp>
    </p:spTree>
    <p:extLst>
      <p:ext uri="{BB962C8B-B14F-4D97-AF65-F5344CB8AC3E}">
        <p14:creationId xmlns:p14="http://schemas.microsoft.com/office/powerpoint/2010/main" val="24827585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7A2D6-0DB4-48A8-B4A8-1142A0FC73F7}"/>
              </a:ext>
            </a:extLst>
          </p:cNvPr>
          <p:cNvSpPr>
            <a:spLocks noGrp="1"/>
          </p:cNvSpPr>
          <p:nvPr>
            <p:ph type="title"/>
          </p:nvPr>
        </p:nvSpPr>
        <p:spPr/>
        <p:txBody>
          <a:bodyPr/>
          <a:lstStyle/>
          <a:p>
            <a:r>
              <a:rPr lang="en-HK" dirty="0"/>
              <a:t>GPU (Graphic Processing Unit)</a:t>
            </a:r>
          </a:p>
        </p:txBody>
      </p:sp>
      <p:sp>
        <p:nvSpPr>
          <p:cNvPr id="4" name="Slide Number Placeholder 3">
            <a:extLst>
              <a:ext uri="{FF2B5EF4-FFF2-40B4-BE49-F238E27FC236}">
                <a16:creationId xmlns:a16="http://schemas.microsoft.com/office/drawing/2014/main" id="{2A400473-2EE0-4E62-A2A0-AE492B127B0C}"/>
              </a:ext>
            </a:extLst>
          </p:cNvPr>
          <p:cNvSpPr>
            <a:spLocks noGrp="1"/>
          </p:cNvSpPr>
          <p:nvPr>
            <p:ph type="sldNum" sz="quarter" idx="12"/>
          </p:nvPr>
        </p:nvSpPr>
        <p:spPr/>
        <p:txBody>
          <a:bodyPr/>
          <a:lstStyle/>
          <a:p>
            <a:fld id="{C22DC6D3-9347-42BE-948A-F7EB414DF657}" type="slidenum">
              <a:rPr lang="en-US" altLang="en-US" smtClean="0"/>
              <a:pPr/>
              <a:t>11</a:t>
            </a:fld>
            <a:endParaRPr lang="en-US" altLang="en-US" dirty="0"/>
          </a:p>
        </p:txBody>
      </p:sp>
      <p:pic>
        <p:nvPicPr>
          <p:cNvPr id="1026" name="Picture 2">
            <a:extLst>
              <a:ext uri="{FF2B5EF4-FFF2-40B4-BE49-F238E27FC236}">
                <a16:creationId xmlns:a16="http://schemas.microsoft.com/office/drawing/2014/main" id="{214A8030-A385-42F9-A361-336ED00F88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728" b="9620"/>
          <a:stretch/>
        </p:blipFill>
        <p:spPr bwMode="auto">
          <a:xfrm>
            <a:off x="836193" y="1916832"/>
            <a:ext cx="4032448" cy="31683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6AACF31-C498-4732-8EF8-4BB37D10A32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68208" y="1412776"/>
            <a:ext cx="2533172" cy="135181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07E139AE-65B6-4870-B15D-7AF4F71A4B8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10658" y="3157304"/>
            <a:ext cx="2533172" cy="1168463"/>
          </a:xfrm>
          <a:prstGeom prst="rect">
            <a:avLst/>
          </a:prstGeom>
          <a:noFill/>
          <a:extLst>
            <a:ext uri="{909E8E84-426E-40DD-AFC4-6F175D3DCCD1}">
              <a14:hiddenFill xmlns:a14="http://schemas.microsoft.com/office/drawing/2010/main">
                <a:solidFill>
                  <a:srgbClr val="FFFFFF"/>
                </a:solidFill>
              </a14:hiddenFill>
            </a:ext>
          </a:extLst>
        </p:spPr>
      </p:pic>
      <p:pic>
        <p:nvPicPr>
          <p:cNvPr id="8" name="图片 7">
            <a:extLst>
              <a:ext uri="{FF2B5EF4-FFF2-40B4-BE49-F238E27FC236}">
                <a16:creationId xmlns:a16="http://schemas.microsoft.com/office/drawing/2014/main" id="{9D2E3F6E-BE69-41A7-B0A0-FD10AC9AFEC2}"/>
              </a:ext>
            </a:extLst>
          </p:cNvPr>
          <p:cNvPicPr>
            <a:picLocks noChangeAspect="1"/>
          </p:cNvPicPr>
          <p:nvPr/>
        </p:nvPicPr>
        <p:blipFill>
          <a:blip r:embed="rId6"/>
          <a:stretch>
            <a:fillRect/>
          </a:stretch>
        </p:blipFill>
        <p:spPr>
          <a:xfrm>
            <a:off x="8010658" y="4718479"/>
            <a:ext cx="2533172" cy="1244945"/>
          </a:xfrm>
          <a:prstGeom prst="rect">
            <a:avLst/>
          </a:prstGeom>
        </p:spPr>
      </p:pic>
      <p:sp>
        <p:nvSpPr>
          <p:cNvPr id="9" name="箭头: 右 8">
            <a:extLst>
              <a:ext uri="{FF2B5EF4-FFF2-40B4-BE49-F238E27FC236}">
                <a16:creationId xmlns:a16="http://schemas.microsoft.com/office/drawing/2014/main" id="{1879DABB-E951-4811-AB8D-A9E340E50782}"/>
              </a:ext>
            </a:extLst>
          </p:cNvPr>
          <p:cNvSpPr/>
          <p:nvPr/>
        </p:nvSpPr>
        <p:spPr>
          <a:xfrm>
            <a:off x="5555940" y="3356992"/>
            <a:ext cx="1080120" cy="576064"/>
          </a:xfrm>
          <a:prstGeom prst="rightArrow">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A0F3FE"/>
              </a:solidFill>
            </a:endParaRPr>
          </a:p>
        </p:txBody>
      </p:sp>
    </p:spTree>
    <p:extLst>
      <p:ext uri="{BB962C8B-B14F-4D97-AF65-F5344CB8AC3E}">
        <p14:creationId xmlns:p14="http://schemas.microsoft.com/office/powerpoint/2010/main" val="4135088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par>
                                <p:cTn id="13" presetID="10"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nodeType="withEffect">
                                  <p:stCondLst>
                                    <p:cond delay="0"/>
                                  </p:stCondLst>
                                  <p:childTnLst>
                                    <p:set>
                                      <p:cBhvr>
                                        <p:cTn id="17" dur="1" fill="hold">
                                          <p:stCondLst>
                                            <p:cond delay="0"/>
                                          </p:stCondLst>
                                        </p:cTn>
                                        <p:tgtEl>
                                          <p:spTgt spid="1030"/>
                                        </p:tgtEl>
                                        <p:attrNameLst>
                                          <p:attrName>style.visibility</p:attrName>
                                        </p:attrNameLst>
                                      </p:cBhvr>
                                      <p:to>
                                        <p:strVal val="visible"/>
                                      </p:to>
                                    </p:set>
                                    <p:animEffect transition="in" filter="fade">
                                      <p:cBhvr>
                                        <p:cTn id="18" dur="500"/>
                                        <p:tgtEl>
                                          <p:spTgt spid="1030"/>
                                        </p:tgtEl>
                                      </p:cBhvr>
                                    </p:animEffect>
                                  </p:childTnLst>
                                </p:cTn>
                              </p:par>
                              <p:par>
                                <p:cTn id="19" presetID="10" presetClass="entr" presetSubtype="0" fill="hold" nodeType="withEffect">
                                  <p:stCondLst>
                                    <p:cond delay="0"/>
                                  </p:stCondLst>
                                  <p:childTnLst>
                                    <p:set>
                                      <p:cBhvr>
                                        <p:cTn id="20" dur="1" fill="hold">
                                          <p:stCondLst>
                                            <p:cond delay="0"/>
                                          </p:stCondLst>
                                        </p:cTn>
                                        <p:tgtEl>
                                          <p:spTgt spid="1028"/>
                                        </p:tgtEl>
                                        <p:attrNameLst>
                                          <p:attrName>style.visibility</p:attrName>
                                        </p:attrNameLst>
                                      </p:cBhvr>
                                      <p:to>
                                        <p:strVal val="visible"/>
                                      </p:to>
                                    </p:set>
                                    <p:animEffect transition="in" filter="fade">
                                      <p:cBhvr>
                                        <p:cTn id="21"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7A2D6-0DB4-48A8-B4A8-1142A0FC73F7}"/>
              </a:ext>
            </a:extLst>
          </p:cNvPr>
          <p:cNvSpPr>
            <a:spLocks noGrp="1"/>
          </p:cNvSpPr>
          <p:nvPr>
            <p:ph type="title"/>
          </p:nvPr>
        </p:nvSpPr>
        <p:spPr>
          <a:xfrm>
            <a:off x="609600" y="202630"/>
            <a:ext cx="10972800" cy="922114"/>
          </a:xfrm>
        </p:spPr>
        <p:txBody>
          <a:bodyPr/>
          <a:lstStyle/>
          <a:p>
            <a:r>
              <a:rPr lang="en-US" altLang="zh-CN" dirty="0"/>
              <a:t>Graphics Applications</a:t>
            </a:r>
            <a:endParaRPr lang="en-HK" dirty="0"/>
          </a:p>
        </p:txBody>
      </p:sp>
      <p:sp>
        <p:nvSpPr>
          <p:cNvPr id="3" name="Content Placeholder 2">
            <a:extLst>
              <a:ext uri="{FF2B5EF4-FFF2-40B4-BE49-F238E27FC236}">
                <a16:creationId xmlns:a16="http://schemas.microsoft.com/office/drawing/2014/main" id="{8560F459-BF97-4DF5-818C-0F804B605C96}"/>
              </a:ext>
            </a:extLst>
          </p:cNvPr>
          <p:cNvSpPr>
            <a:spLocks noGrp="1"/>
          </p:cNvSpPr>
          <p:nvPr>
            <p:ph idx="1"/>
          </p:nvPr>
        </p:nvSpPr>
        <p:spPr>
          <a:xfrm>
            <a:off x="479376" y="1052736"/>
            <a:ext cx="11391056" cy="648072"/>
          </a:xfrm>
        </p:spPr>
        <p:txBody>
          <a:bodyPr/>
          <a:lstStyle/>
          <a:p>
            <a:r>
              <a:rPr lang="en-US" sz="2800" dirty="0"/>
              <a:t>Graphics pipeline have a lot of redundant instructions</a:t>
            </a:r>
          </a:p>
          <a:p>
            <a:pPr lvl="1"/>
            <a:endParaRPr lang="en-US" sz="2400" dirty="0"/>
          </a:p>
        </p:txBody>
      </p:sp>
      <p:sp>
        <p:nvSpPr>
          <p:cNvPr id="4" name="Slide Number Placeholder 3">
            <a:extLst>
              <a:ext uri="{FF2B5EF4-FFF2-40B4-BE49-F238E27FC236}">
                <a16:creationId xmlns:a16="http://schemas.microsoft.com/office/drawing/2014/main" id="{2A400473-2EE0-4E62-A2A0-AE492B127B0C}"/>
              </a:ext>
            </a:extLst>
          </p:cNvPr>
          <p:cNvSpPr>
            <a:spLocks noGrp="1"/>
          </p:cNvSpPr>
          <p:nvPr>
            <p:ph type="sldNum" sz="quarter" idx="12"/>
          </p:nvPr>
        </p:nvSpPr>
        <p:spPr/>
        <p:txBody>
          <a:bodyPr/>
          <a:lstStyle/>
          <a:p>
            <a:fld id="{C22DC6D3-9347-42BE-948A-F7EB414DF657}" type="slidenum">
              <a:rPr lang="en-US" altLang="en-US" smtClean="0"/>
              <a:pPr/>
              <a:t>12</a:t>
            </a:fld>
            <a:endParaRPr lang="en-US" altLang="en-US" dirty="0"/>
          </a:p>
        </p:txBody>
      </p:sp>
      <p:sp>
        <p:nvSpPr>
          <p:cNvPr id="15" name="文本框 14">
            <a:extLst>
              <a:ext uri="{FF2B5EF4-FFF2-40B4-BE49-F238E27FC236}">
                <a16:creationId xmlns:a16="http://schemas.microsoft.com/office/drawing/2014/main" id="{AD26585E-DBE1-4AE1-816A-EDBA40B2A48C}"/>
              </a:ext>
            </a:extLst>
          </p:cNvPr>
          <p:cNvSpPr txBox="1"/>
          <p:nvPr/>
        </p:nvSpPr>
        <p:spPr>
          <a:xfrm>
            <a:off x="609600" y="5352832"/>
            <a:ext cx="10257928" cy="400110"/>
          </a:xfrm>
          <a:prstGeom prst="rect">
            <a:avLst/>
          </a:prstGeom>
          <a:noFill/>
        </p:spPr>
        <p:txBody>
          <a:bodyPr wrap="square">
            <a:spAutoFit/>
          </a:bodyPr>
          <a:lstStyle/>
          <a:p>
            <a:pPr marL="742950" marR="0" lvl="1"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altLang="zh-CN" sz="2000" b="0" i="0" u="none" strike="noStrike" kern="1200" cap="none" spc="0" normalizeH="0" baseline="0" noProof="0" dirty="0">
                <a:ln>
                  <a:noFill/>
                </a:ln>
                <a:solidFill>
                  <a:prstClr val="black"/>
                </a:solidFill>
                <a:effectLst/>
                <a:uLnTx/>
                <a:uFillTx/>
                <a:latin typeface="Calibri"/>
                <a:ea typeface="+mn-ea"/>
                <a:cs typeface="+mn-cs"/>
              </a:rPr>
              <a:t> All of these are lots of adding and multiplying tons of independent data in parallel !</a:t>
            </a:r>
            <a:endParaRPr kumimoji="0" lang="en-HK" altLang="zh-CN" sz="2000" b="0" i="0" u="none" strike="noStrike" kern="1200" cap="none" spc="0" normalizeH="0" baseline="0" noProof="0" dirty="0">
              <a:ln>
                <a:noFill/>
              </a:ln>
              <a:solidFill>
                <a:prstClr val="black"/>
              </a:solidFill>
              <a:effectLst/>
              <a:uLnTx/>
              <a:uFillTx/>
              <a:latin typeface="Calibri"/>
              <a:ea typeface="+mn-ea"/>
              <a:cs typeface="+mn-cs"/>
            </a:endParaRPr>
          </a:p>
        </p:txBody>
      </p:sp>
      <p:sp>
        <p:nvSpPr>
          <p:cNvPr id="20" name="文本框 19">
            <a:extLst>
              <a:ext uri="{FF2B5EF4-FFF2-40B4-BE49-F238E27FC236}">
                <a16:creationId xmlns:a16="http://schemas.microsoft.com/office/drawing/2014/main" id="{67F3F693-FD2B-480E-9773-FB0986ADA611}"/>
              </a:ext>
            </a:extLst>
          </p:cNvPr>
          <p:cNvSpPr txBox="1"/>
          <p:nvPr/>
        </p:nvSpPr>
        <p:spPr>
          <a:xfrm>
            <a:off x="609600" y="1556792"/>
            <a:ext cx="8136904" cy="3564053"/>
          </a:xfrm>
          <a:prstGeom prst="rect">
            <a:avLst/>
          </a:prstGeom>
          <a:noFill/>
        </p:spPr>
        <p:txBody>
          <a:bodyPr wrap="square">
            <a:spAutoFit/>
          </a:bodyPr>
          <a:lstStyle/>
          <a:p>
            <a:pPr marL="742950" marR="0" lvl="1"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prstClr val="black"/>
                </a:solidFill>
                <a:effectLst/>
                <a:uLnTx/>
                <a:uFillTx/>
                <a:latin typeface="Calibri"/>
                <a:ea typeface="+mn-ea"/>
                <a:cs typeface="+mn-cs"/>
              </a:rPr>
              <a:t> Draw dots</a:t>
            </a:r>
          </a:p>
          <a:p>
            <a:pPr marL="742950" marR="0" lvl="1"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prstClr val="black"/>
                </a:solidFill>
                <a:effectLst/>
                <a:uLnTx/>
                <a:uFillTx/>
                <a:latin typeface="Calibri"/>
                <a:ea typeface="+mn-ea"/>
                <a:cs typeface="+mn-cs"/>
              </a:rPr>
              <a:t> Draw triangles</a:t>
            </a:r>
          </a:p>
          <a:p>
            <a:pPr marL="742950" marR="0" lvl="1"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prstClr val="black"/>
                </a:solidFill>
                <a:effectLst/>
                <a:uLnTx/>
                <a:uFillTx/>
                <a:latin typeface="Calibri"/>
                <a:ea typeface="+mn-ea"/>
                <a:cs typeface="+mn-cs"/>
              </a:rPr>
              <a:t> Draw lines</a:t>
            </a:r>
          </a:p>
          <a:p>
            <a:pPr marL="742950" marR="0" lvl="1"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prstClr val="black"/>
                </a:solidFill>
                <a:effectLst/>
                <a:uLnTx/>
                <a:uFillTx/>
                <a:latin typeface="Calibri"/>
                <a:ea typeface="+mn-ea"/>
                <a:cs typeface="+mn-cs"/>
              </a:rPr>
              <a:t> Raster an image(convert from vector to pixel bitmap)</a:t>
            </a:r>
          </a:p>
          <a:p>
            <a:pPr marL="742950" marR="0" lvl="1"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prstClr val="black"/>
                </a:solidFill>
                <a:effectLst/>
                <a:uLnTx/>
                <a:uFillTx/>
                <a:latin typeface="Calibri"/>
                <a:ea typeface="+mn-ea"/>
                <a:cs typeface="+mn-cs"/>
              </a:rPr>
              <a:t> Draw surfaces</a:t>
            </a:r>
          </a:p>
          <a:p>
            <a:pPr marL="742950" marR="0" lvl="1"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prstClr val="black"/>
                </a:solidFill>
                <a:effectLst/>
                <a:uLnTx/>
                <a:uFillTx/>
                <a:latin typeface="Calibri"/>
                <a:ea typeface="+mn-ea"/>
                <a:cs typeface="+mn-cs"/>
              </a:rPr>
              <a:t> Determine which object to be shown on each pixel</a:t>
            </a:r>
          </a:p>
          <a:p>
            <a:pPr marL="742950" marR="0" lvl="1"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prstClr val="black"/>
                </a:solidFill>
                <a:effectLst/>
                <a:uLnTx/>
                <a:uFillTx/>
                <a:latin typeface="Calibri"/>
                <a:ea typeface="+mn-ea"/>
                <a:cs typeface="+mn-cs"/>
              </a:rPr>
              <a:t> Compute lightning on each pixel</a:t>
            </a:r>
          </a:p>
          <a:p>
            <a:pPr marL="742950" marR="0" lvl="1" indent="-285750" algn="l" defTabSz="914400" rtl="0" eaLnBrk="0" fontAlgn="base" latinLnBrk="0" hangingPunct="0">
              <a:lnSpc>
                <a:spcPct val="100000"/>
              </a:lnSpc>
              <a:spcBef>
                <a:spcPct val="20000"/>
              </a:spcBef>
              <a:spcAft>
                <a:spcPct val="0"/>
              </a:spcAft>
              <a:buClrTx/>
              <a:buSzTx/>
              <a:buFont typeface="Arial" panose="020B0604020202020204" pitchFamily="34" charset="0"/>
              <a:buChar char="–"/>
              <a:tabLst/>
              <a:defRPr/>
            </a:pPr>
            <a:r>
              <a:rPr kumimoji="0" lang="en-US" altLang="zh-CN" sz="2400" b="0" i="0" u="none" strike="noStrike" kern="1200" cap="none" spc="0" normalizeH="0" baseline="0" noProof="0" dirty="0">
                <a:ln>
                  <a:noFill/>
                </a:ln>
                <a:solidFill>
                  <a:prstClr val="black"/>
                </a:solidFill>
                <a:effectLst/>
                <a:uLnTx/>
                <a:uFillTx/>
                <a:latin typeface="Calibri"/>
                <a:ea typeface="+mn-ea"/>
                <a:cs typeface="+mn-cs"/>
              </a:rPr>
              <a:t> Repeat</a:t>
            </a:r>
          </a:p>
        </p:txBody>
      </p:sp>
    </p:spTree>
    <p:extLst>
      <p:ext uri="{BB962C8B-B14F-4D97-AF65-F5344CB8AC3E}">
        <p14:creationId xmlns:p14="http://schemas.microsoft.com/office/powerpoint/2010/main" val="341279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15" grpId="0"/>
      <p:bldP spid="2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3" name="图片 82">
            <a:extLst>
              <a:ext uri="{FF2B5EF4-FFF2-40B4-BE49-F238E27FC236}">
                <a16:creationId xmlns:a16="http://schemas.microsoft.com/office/drawing/2014/main" id="{92087D41-06E3-4DCD-AE4F-E86ED118EC74}"/>
              </a:ext>
            </a:extLst>
          </p:cNvPr>
          <p:cNvPicPr>
            <a:picLocks noChangeAspect="1"/>
          </p:cNvPicPr>
          <p:nvPr/>
        </p:nvPicPr>
        <p:blipFill rotWithShape="1">
          <a:blip r:embed="rId3"/>
          <a:srcRect l="10749" t="481" r="18624" b="40612"/>
          <a:stretch/>
        </p:blipFill>
        <p:spPr>
          <a:xfrm>
            <a:off x="7172201" y="5369521"/>
            <a:ext cx="1338761" cy="720719"/>
          </a:xfrm>
          <a:prstGeom prst="rect">
            <a:avLst/>
          </a:prstGeom>
        </p:spPr>
      </p:pic>
      <p:pic>
        <p:nvPicPr>
          <p:cNvPr id="72" name="图片 71">
            <a:extLst>
              <a:ext uri="{FF2B5EF4-FFF2-40B4-BE49-F238E27FC236}">
                <a16:creationId xmlns:a16="http://schemas.microsoft.com/office/drawing/2014/main" id="{1B8142EE-826B-4F33-A8BF-03DB8CAF98AE}"/>
              </a:ext>
            </a:extLst>
          </p:cNvPr>
          <p:cNvPicPr>
            <a:picLocks noChangeAspect="1"/>
          </p:cNvPicPr>
          <p:nvPr/>
        </p:nvPicPr>
        <p:blipFill>
          <a:blip r:embed="rId3"/>
          <a:stretch>
            <a:fillRect/>
          </a:stretch>
        </p:blipFill>
        <p:spPr>
          <a:xfrm>
            <a:off x="3326074" y="5370961"/>
            <a:ext cx="1338761" cy="864096"/>
          </a:xfrm>
          <a:prstGeom prst="rect">
            <a:avLst/>
          </a:prstGeom>
        </p:spPr>
      </p:pic>
      <p:pic>
        <p:nvPicPr>
          <p:cNvPr id="2064" name="Picture 16" descr="Pro Tip: cuBLAS Strided Batched Matrix Multiply | NVIDIA Developer Blog">
            <a:extLst>
              <a:ext uri="{FF2B5EF4-FFF2-40B4-BE49-F238E27FC236}">
                <a16:creationId xmlns:a16="http://schemas.microsoft.com/office/drawing/2014/main" id="{F6BF8A5A-139A-4A5D-9AB8-1C8921AF29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58025" y="4071940"/>
            <a:ext cx="1326103" cy="741635"/>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descr="NVIDIA IndeX® 3D Volumetric Visualization Framework | NVIDIA Developer">
            <a:extLst>
              <a:ext uri="{FF2B5EF4-FFF2-40B4-BE49-F238E27FC236}">
                <a16:creationId xmlns:a16="http://schemas.microsoft.com/office/drawing/2014/main" id="{AB364523-E8D1-419E-948E-D91DBEAC717C}"/>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9231" t="13716" r="5342" b="23028"/>
          <a:stretch/>
        </p:blipFill>
        <p:spPr bwMode="auto">
          <a:xfrm>
            <a:off x="9076517" y="2762197"/>
            <a:ext cx="1339963" cy="633614"/>
          </a:xfrm>
          <a:prstGeom prst="rect">
            <a:avLst/>
          </a:prstGeom>
          <a:noFill/>
          <a:extLst>
            <a:ext uri="{909E8E84-426E-40DD-AFC4-6F175D3DCCD1}">
              <a14:hiddenFill xmlns:a14="http://schemas.microsoft.com/office/drawing/2010/main">
                <a:solidFill>
                  <a:srgbClr val="FFFFFF"/>
                </a:solidFill>
              </a14:hiddenFill>
            </a:ext>
          </a:extLst>
        </p:spPr>
      </p:pic>
      <p:pic>
        <p:nvPicPr>
          <p:cNvPr id="34" name="图片 33">
            <a:extLst>
              <a:ext uri="{FF2B5EF4-FFF2-40B4-BE49-F238E27FC236}">
                <a16:creationId xmlns:a16="http://schemas.microsoft.com/office/drawing/2014/main" id="{3825F8EE-8C6B-4CAA-BDA5-FEB0BA0901F1}"/>
              </a:ext>
            </a:extLst>
          </p:cNvPr>
          <p:cNvPicPr>
            <a:picLocks noChangeAspect="1"/>
          </p:cNvPicPr>
          <p:nvPr/>
        </p:nvPicPr>
        <p:blipFill>
          <a:blip r:embed="rId6"/>
          <a:stretch>
            <a:fillRect/>
          </a:stretch>
        </p:blipFill>
        <p:spPr>
          <a:xfrm>
            <a:off x="7177321" y="2767270"/>
            <a:ext cx="1338761" cy="720719"/>
          </a:xfrm>
          <a:prstGeom prst="rect">
            <a:avLst/>
          </a:prstGeom>
        </p:spPr>
      </p:pic>
      <p:pic>
        <p:nvPicPr>
          <p:cNvPr id="33" name="图片 32">
            <a:extLst>
              <a:ext uri="{FF2B5EF4-FFF2-40B4-BE49-F238E27FC236}">
                <a16:creationId xmlns:a16="http://schemas.microsoft.com/office/drawing/2014/main" id="{AD9DF1A2-20EC-4D0B-B432-DA5E55A57515}"/>
              </a:ext>
            </a:extLst>
          </p:cNvPr>
          <p:cNvPicPr>
            <a:picLocks noChangeAspect="1"/>
          </p:cNvPicPr>
          <p:nvPr/>
        </p:nvPicPr>
        <p:blipFill>
          <a:blip r:embed="rId7"/>
          <a:stretch>
            <a:fillRect/>
          </a:stretch>
        </p:blipFill>
        <p:spPr>
          <a:xfrm>
            <a:off x="5350361" y="2628410"/>
            <a:ext cx="1157367" cy="814228"/>
          </a:xfrm>
          <a:prstGeom prst="rect">
            <a:avLst/>
          </a:prstGeom>
        </p:spPr>
      </p:pic>
      <p:pic>
        <p:nvPicPr>
          <p:cNvPr id="2056" name="Picture 8" descr="NVIDIA NPP Crack &amp; Activation Code">
            <a:extLst>
              <a:ext uri="{FF2B5EF4-FFF2-40B4-BE49-F238E27FC236}">
                <a16:creationId xmlns:a16="http://schemas.microsoft.com/office/drawing/2014/main" id="{4BD2042C-DA1A-4102-BA57-6468F432B3BF}"/>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b="10473"/>
          <a:stretch/>
        </p:blipFill>
        <p:spPr bwMode="auto">
          <a:xfrm>
            <a:off x="3300417" y="2759763"/>
            <a:ext cx="1339963" cy="666705"/>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GitHub - NVIDIA/cudnn-frontend: cudnn_frontend provides a c++ wrapper for  the cudnn backend API and samples on how to use it">
            <a:extLst>
              <a:ext uri="{FF2B5EF4-FFF2-40B4-BE49-F238E27FC236}">
                <a16:creationId xmlns:a16="http://schemas.microsoft.com/office/drawing/2014/main" id="{E69CFE7C-B7CC-43B2-A203-31E98D057DF9}"/>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326074" y="1416787"/>
            <a:ext cx="1451687" cy="73718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907A2D6-0DB4-48A8-B4A8-1142A0FC73F7}"/>
              </a:ext>
            </a:extLst>
          </p:cNvPr>
          <p:cNvSpPr>
            <a:spLocks noGrp="1"/>
          </p:cNvSpPr>
          <p:nvPr>
            <p:ph type="title"/>
          </p:nvPr>
        </p:nvSpPr>
        <p:spPr/>
        <p:txBody>
          <a:bodyPr/>
          <a:lstStyle/>
          <a:p>
            <a:r>
              <a:rPr lang="en-HK" dirty="0"/>
              <a:t>GPU </a:t>
            </a:r>
            <a:r>
              <a:rPr lang="en-US" altLang="zh-CN" dirty="0"/>
              <a:t>in Modern Systems</a:t>
            </a:r>
            <a:endParaRPr lang="en-HK" dirty="0"/>
          </a:p>
        </p:txBody>
      </p:sp>
      <p:sp>
        <p:nvSpPr>
          <p:cNvPr id="4" name="Slide Number Placeholder 3">
            <a:extLst>
              <a:ext uri="{FF2B5EF4-FFF2-40B4-BE49-F238E27FC236}">
                <a16:creationId xmlns:a16="http://schemas.microsoft.com/office/drawing/2014/main" id="{2A400473-2EE0-4E62-A2A0-AE492B127B0C}"/>
              </a:ext>
            </a:extLst>
          </p:cNvPr>
          <p:cNvSpPr>
            <a:spLocks noGrp="1"/>
          </p:cNvSpPr>
          <p:nvPr>
            <p:ph type="sldNum" sz="quarter" idx="12"/>
          </p:nvPr>
        </p:nvSpPr>
        <p:spPr/>
        <p:txBody>
          <a:bodyPr/>
          <a:lstStyle/>
          <a:p>
            <a:fld id="{C22DC6D3-9347-42BE-948A-F7EB414DF657}" type="slidenum">
              <a:rPr lang="en-US" altLang="en-US" smtClean="0"/>
              <a:pPr/>
              <a:t>13</a:t>
            </a:fld>
            <a:endParaRPr lang="en-US" altLang="en-US" dirty="0"/>
          </a:p>
        </p:txBody>
      </p:sp>
      <p:pic>
        <p:nvPicPr>
          <p:cNvPr id="2052" name="Picture 4" descr="Deploying Deep Neural Networks with NVIDIA TensorRT | NVIDIA Developer Blog">
            <a:extLst>
              <a:ext uri="{FF2B5EF4-FFF2-40B4-BE49-F238E27FC236}">
                <a16:creationId xmlns:a16="http://schemas.microsoft.com/office/drawing/2014/main" id="{8AA5D1A3-0D2A-4317-BDDE-AED4DD3860CA}"/>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464152" y="1488479"/>
            <a:ext cx="941479" cy="59380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NVIDIA] NCCL (NVIDIA Collective Communications Library) – XtremePC">
            <a:extLst>
              <a:ext uri="{FF2B5EF4-FFF2-40B4-BE49-F238E27FC236}">
                <a16:creationId xmlns:a16="http://schemas.microsoft.com/office/drawing/2014/main" id="{547541FD-5DB6-41F4-A185-F07AEC348D48}"/>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l="-1" t="33869" r="854" b="15437"/>
          <a:stretch/>
        </p:blipFill>
        <p:spPr bwMode="auto">
          <a:xfrm>
            <a:off x="9118690" y="1499046"/>
            <a:ext cx="1305273" cy="55426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0" name="表格 23">
            <a:extLst>
              <a:ext uri="{FF2B5EF4-FFF2-40B4-BE49-F238E27FC236}">
                <a16:creationId xmlns:a16="http://schemas.microsoft.com/office/drawing/2014/main" id="{1FC89BD0-0366-4E5C-9FFA-2BDDCF367339}"/>
              </a:ext>
            </a:extLst>
          </p:cNvPr>
          <p:cNvGraphicFramePr>
            <a:graphicFrameLocks noGrp="1"/>
          </p:cNvGraphicFramePr>
          <p:nvPr>
            <p:extLst>
              <p:ext uri="{D42A27DB-BD31-4B8C-83A1-F6EECF244321}">
                <p14:modId xmlns:p14="http://schemas.microsoft.com/office/powerpoint/2010/main" val="413687093"/>
              </p:ext>
            </p:extLst>
          </p:nvPr>
        </p:nvGraphicFramePr>
        <p:xfrm>
          <a:off x="5251096" y="4071940"/>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cuBLAS</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40" name="表格 23">
            <a:extLst>
              <a:ext uri="{FF2B5EF4-FFF2-40B4-BE49-F238E27FC236}">
                <a16:creationId xmlns:a16="http://schemas.microsoft.com/office/drawing/2014/main" id="{D91AEF20-7FA2-426D-A577-12FEA3F8B4BE}"/>
              </a:ext>
            </a:extLst>
          </p:cNvPr>
          <p:cNvGraphicFramePr>
            <a:graphicFrameLocks noGrp="1"/>
          </p:cNvGraphicFramePr>
          <p:nvPr>
            <p:extLst>
              <p:ext uri="{D42A27DB-BD31-4B8C-83A1-F6EECF244321}">
                <p14:modId xmlns:p14="http://schemas.microsoft.com/office/powerpoint/2010/main" val="1430796563"/>
              </p:ext>
            </p:extLst>
          </p:nvPr>
        </p:nvGraphicFramePr>
        <p:xfrm>
          <a:off x="3294538" y="4067535"/>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cuSPARSE</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42" name="表格 23">
            <a:extLst>
              <a:ext uri="{FF2B5EF4-FFF2-40B4-BE49-F238E27FC236}">
                <a16:creationId xmlns:a16="http://schemas.microsoft.com/office/drawing/2014/main" id="{74C82356-3D6B-44BD-AB56-BC3C49C2F44C}"/>
              </a:ext>
            </a:extLst>
          </p:cNvPr>
          <p:cNvGraphicFramePr>
            <a:graphicFrameLocks noGrp="1"/>
          </p:cNvGraphicFramePr>
          <p:nvPr>
            <p:extLst>
              <p:ext uri="{D42A27DB-BD31-4B8C-83A1-F6EECF244321}">
                <p14:modId xmlns:p14="http://schemas.microsoft.com/office/powerpoint/2010/main" val="2620714126"/>
              </p:ext>
            </p:extLst>
          </p:nvPr>
        </p:nvGraphicFramePr>
        <p:xfrm>
          <a:off x="5251097" y="5370962"/>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AmgX</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44" name="表格 23">
            <a:extLst>
              <a:ext uri="{FF2B5EF4-FFF2-40B4-BE49-F238E27FC236}">
                <a16:creationId xmlns:a16="http://schemas.microsoft.com/office/drawing/2014/main" id="{ACCA918B-0387-4311-8339-62FF4C363FA4}"/>
              </a:ext>
            </a:extLst>
          </p:cNvPr>
          <p:cNvGraphicFramePr>
            <a:graphicFrameLocks noGrp="1"/>
          </p:cNvGraphicFramePr>
          <p:nvPr>
            <p:extLst>
              <p:ext uri="{D42A27DB-BD31-4B8C-83A1-F6EECF244321}">
                <p14:modId xmlns:p14="http://schemas.microsoft.com/office/powerpoint/2010/main" val="823033881"/>
              </p:ext>
            </p:extLst>
          </p:nvPr>
        </p:nvGraphicFramePr>
        <p:xfrm>
          <a:off x="3326074" y="5370962"/>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a:solidFill>
                            <a:schemeClr val="bg1"/>
                          </a:solidFill>
                        </a:rPr>
                        <a:t>CUDA Math library</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51" name="表格 23">
            <a:extLst>
              <a:ext uri="{FF2B5EF4-FFF2-40B4-BE49-F238E27FC236}">
                <a16:creationId xmlns:a16="http://schemas.microsoft.com/office/drawing/2014/main" id="{EB5D843C-0051-4035-95F9-49C00082D258}"/>
              </a:ext>
            </a:extLst>
          </p:cNvPr>
          <p:cNvGraphicFramePr>
            <a:graphicFrameLocks noGrp="1"/>
          </p:cNvGraphicFramePr>
          <p:nvPr>
            <p:extLst>
              <p:ext uri="{D42A27DB-BD31-4B8C-83A1-F6EECF244321}">
                <p14:modId xmlns:p14="http://schemas.microsoft.com/office/powerpoint/2010/main" val="603359467"/>
              </p:ext>
            </p:extLst>
          </p:nvPr>
        </p:nvGraphicFramePr>
        <p:xfrm>
          <a:off x="7176120" y="5372560"/>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cuSOLVER</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52" name="表格 23">
            <a:extLst>
              <a:ext uri="{FF2B5EF4-FFF2-40B4-BE49-F238E27FC236}">
                <a16:creationId xmlns:a16="http://schemas.microsoft.com/office/drawing/2014/main" id="{E485F19C-F580-4FAF-870F-1D636AD39AFA}"/>
              </a:ext>
            </a:extLst>
          </p:cNvPr>
          <p:cNvGraphicFramePr>
            <a:graphicFrameLocks noGrp="1"/>
          </p:cNvGraphicFramePr>
          <p:nvPr>
            <p:extLst>
              <p:ext uri="{D42A27DB-BD31-4B8C-83A1-F6EECF244321}">
                <p14:modId xmlns:p14="http://schemas.microsoft.com/office/powerpoint/2010/main" val="281242555"/>
              </p:ext>
            </p:extLst>
          </p:nvPr>
        </p:nvGraphicFramePr>
        <p:xfrm>
          <a:off x="9098426" y="5370962"/>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a:solidFill>
                            <a:schemeClr val="bg1"/>
                          </a:solidFill>
                        </a:rPr>
                        <a:t>THRUST LIBRARY</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53" name="表格 23">
            <a:extLst>
              <a:ext uri="{FF2B5EF4-FFF2-40B4-BE49-F238E27FC236}">
                <a16:creationId xmlns:a16="http://schemas.microsoft.com/office/drawing/2014/main" id="{4B79D96E-9062-40B4-9532-3A96AED2DCD8}"/>
              </a:ext>
            </a:extLst>
          </p:cNvPr>
          <p:cNvGraphicFramePr>
            <a:graphicFrameLocks noGrp="1"/>
          </p:cNvGraphicFramePr>
          <p:nvPr>
            <p:extLst>
              <p:ext uri="{D42A27DB-BD31-4B8C-83A1-F6EECF244321}">
                <p14:modId xmlns:p14="http://schemas.microsoft.com/office/powerpoint/2010/main" val="4186064599"/>
              </p:ext>
            </p:extLst>
          </p:nvPr>
        </p:nvGraphicFramePr>
        <p:xfrm>
          <a:off x="3326074" y="1460681"/>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cuDNN</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54" name="表格 23">
            <a:extLst>
              <a:ext uri="{FF2B5EF4-FFF2-40B4-BE49-F238E27FC236}">
                <a16:creationId xmlns:a16="http://schemas.microsoft.com/office/drawing/2014/main" id="{4EB7C3C6-1AF1-4309-86EA-11190EDB2BE4}"/>
              </a:ext>
            </a:extLst>
          </p:cNvPr>
          <p:cNvGraphicFramePr>
            <a:graphicFrameLocks noGrp="1"/>
          </p:cNvGraphicFramePr>
          <p:nvPr>
            <p:extLst>
              <p:ext uri="{D42A27DB-BD31-4B8C-83A1-F6EECF244321}">
                <p14:modId xmlns:p14="http://schemas.microsoft.com/office/powerpoint/2010/main" val="142923706"/>
              </p:ext>
            </p:extLst>
          </p:nvPr>
        </p:nvGraphicFramePr>
        <p:xfrm>
          <a:off x="3294538" y="2762197"/>
          <a:ext cx="1339963" cy="874213"/>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9839">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44374">
                <a:tc>
                  <a:txBody>
                    <a:bodyPr/>
                    <a:lstStyle/>
                    <a:p>
                      <a:pPr algn="ctr"/>
                      <a:r>
                        <a:rPr lang="en-US" altLang="zh-CN" sz="1000" dirty="0">
                          <a:solidFill>
                            <a:schemeClr val="bg1"/>
                          </a:solidFill>
                        </a:rPr>
                        <a:t>NVIDA NPP</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55" name="表格 23">
            <a:extLst>
              <a:ext uri="{FF2B5EF4-FFF2-40B4-BE49-F238E27FC236}">
                <a16:creationId xmlns:a16="http://schemas.microsoft.com/office/drawing/2014/main" id="{7C53D945-1170-425E-B05A-24BCA083AF6C}"/>
              </a:ext>
            </a:extLst>
          </p:cNvPr>
          <p:cNvGraphicFramePr>
            <a:graphicFrameLocks noGrp="1"/>
          </p:cNvGraphicFramePr>
          <p:nvPr>
            <p:extLst>
              <p:ext uri="{D42A27DB-BD31-4B8C-83A1-F6EECF244321}">
                <p14:modId xmlns:p14="http://schemas.microsoft.com/office/powerpoint/2010/main" val="2910133953"/>
              </p:ext>
            </p:extLst>
          </p:nvPr>
        </p:nvGraphicFramePr>
        <p:xfrm>
          <a:off x="5251096" y="2764107"/>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DeepStream</a:t>
                      </a:r>
                      <a:r>
                        <a:rPr lang="en-US" altLang="zh-CN" sz="1000" dirty="0">
                          <a:solidFill>
                            <a:schemeClr val="bg1"/>
                          </a:solidFill>
                        </a:rPr>
                        <a:t>  SDK</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56" name="表格 23">
            <a:extLst>
              <a:ext uri="{FF2B5EF4-FFF2-40B4-BE49-F238E27FC236}">
                <a16:creationId xmlns:a16="http://schemas.microsoft.com/office/drawing/2014/main" id="{4A273CBD-8AC3-4188-982D-46A8B475E84A}"/>
              </a:ext>
            </a:extLst>
          </p:cNvPr>
          <p:cNvGraphicFramePr>
            <a:graphicFrameLocks noGrp="1"/>
          </p:cNvGraphicFramePr>
          <p:nvPr>
            <p:extLst>
              <p:ext uri="{D42A27DB-BD31-4B8C-83A1-F6EECF244321}">
                <p14:modId xmlns:p14="http://schemas.microsoft.com/office/powerpoint/2010/main" val="1287308754"/>
              </p:ext>
            </p:extLst>
          </p:nvPr>
        </p:nvGraphicFramePr>
        <p:xfrm>
          <a:off x="9098426" y="4067535"/>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777777"/>
                    </a:solid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cuFFT</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57" name="表格 23">
            <a:extLst>
              <a:ext uri="{FF2B5EF4-FFF2-40B4-BE49-F238E27FC236}">
                <a16:creationId xmlns:a16="http://schemas.microsoft.com/office/drawing/2014/main" id="{D0380DFC-325C-4DCA-BDD7-2CD387F8DF0D}"/>
              </a:ext>
            </a:extLst>
          </p:cNvPr>
          <p:cNvGraphicFramePr>
            <a:graphicFrameLocks noGrp="1"/>
          </p:cNvGraphicFramePr>
          <p:nvPr>
            <p:extLst>
              <p:ext uri="{D42A27DB-BD31-4B8C-83A1-F6EECF244321}">
                <p14:modId xmlns:p14="http://schemas.microsoft.com/office/powerpoint/2010/main" val="1244082694"/>
              </p:ext>
            </p:extLst>
          </p:nvPr>
        </p:nvGraphicFramePr>
        <p:xfrm>
          <a:off x="7176119" y="4067535"/>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chemeClr val="tx1"/>
                    </a:solid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cuRAND</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60" name="表格 23">
            <a:extLst>
              <a:ext uri="{FF2B5EF4-FFF2-40B4-BE49-F238E27FC236}">
                <a16:creationId xmlns:a16="http://schemas.microsoft.com/office/drawing/2014/main" id="{983CAE70-4709-42FB-BCB2-51EF0C48BC71}"/>
              </a:ext>
            </a:extLst>
          </p:cNvPr>
          <p:cNvGraphicFramePr>
            <a:graphicFrameLocks noGrp="1"/>
          </p:cNvGraphicFramePr>
          <p:nvPr>
            <p:extLst>
              <p:ext uri="{D42A27DB-BD31-4B8C-83A1-F6EECF244321}">
                <p14:modId xmlns:p14="http://schemas.microsoft.com/office/powerpoint/2010/main" val="2900394488"/>
              </p:ext>
            </p:extLst>
          </p:nvPr>
        </p:nvGraphicFramePr>
        <p:xfrm>
          <a:off x="7176119" y="2764107"/>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a:solidFill>
                            <a:schemeClr val="bg1"/>
                          </a:solidFill>
                        </a:rPr>
                        <a:t>NVIDIA CODEC SDK</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61" name="表格 23">
            <a:extLst>
              <a:ext uri="{FF2B5EF4-FFF2-40B4-BE49-F238E27FC236}">
                <a16:creationId xmlns:a16="http://schemas.microsoft.com/office/drawing/2014/main" id="{AD128C63-65D8-4282-9A84-C879D4DB2D7C}"/>
              </a:ext>
            </a:extLst>
          </p:cNvPr>
          <p:cNvGraphicFramePr>
            <a:graphicFrameLocks noGrp="1"/>
          </p:cNvGraphicFramePr>
          <p:nvPr>
            <p:extLst>
              <p:ext uri="{D42A27DB-BD31-4B8C-83A1-F6EECF244321}">
                <p14:modId xmlns:p14="http://schemas.microsoft.com/office/powerpoint/2010/main" val="290391596"/>
              </p:ext>
            </p:extLst>
          </p:nvPr>
        </p:nvGraphicFramePr>
        <p:xfrm>
          <a:off x="9079624" y="2762197"/>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a:solidFill>
                            <a:schemeClr val="bg1"/>
                          </a:solidFill>
                        </a:rPr>
                        <a:t>Index Framework</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62" name="表格 23">
            <a:extLst>
              <a:ext uri="{FF2B5EF4-FFF2-40B4-BE49-F238E27FC236}">
                <a16:creationId xmlns:a16="http://schemas.microsoft.com/office/drawing/2014/main" id="{809CC368-F255-4DEE-AD2B-CF09C1587503}"/>
              </a:ext>
            </a:extLst>
          </p:cNvPr>
          <p:cNvGraphicFramePr>
            <a:graphicFrameLocks noGrp="1"/>
          </p:cNvGraphicFramePr>
          <p:nvPr>
            <p:extLst>
              <p:ext uri="{D42A27DB-BD31-4B8C-83A1-F6EECF244321}">
                <p14:modId xmlns:p14="http://schemas.microsoft.com/office/powerpoint/2010/main" val="4065427869"/>
              </p:ext>
            </p:extLst>
          </p:nvPr>
        </p:nvGraphicFramePr>
        <p:xfrm>
          <a:off x="7208736" y="1456240"/>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TensorRT</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63" name="表格 23">
            <a:extLst>
              <a:ext uri="{FF2B5EF4-FFF2-40B4-BE49-F238E27FC236}">
                <a16:creationId xmlns:a16="http://schemas.microsoft.com/office/drawing/2014/main" id="{C2213C5D-48D4-4552-BC96-E1AE24B1E509}"/>
              </a:ext>
            </a:extLst>
          </p:cNvPr>
          <p:cNvGraphicFramePr>
            <a:graphicFrameLocks noGrp="1"/>
          </p:cNvGraphicFramePr>
          <p:nvPr>
            <p:extLst>
              <p:ext uri="{D42A27DB-BD31-4B8C-83A1-F6EECF244321}">
                <p14:modId xmlns:p14="http://schemas.microsoft.com/office/powerpoint/2010/main" val="2704584972"/>
              </p:ext>
            </p:extLst>
          </p:nvPr>
        </p:nvGraphicFramePr>
        <p:xfrm>
          <a:off x="5262010" y="1456241"/>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err="1">
                          <a:solidFill>
                            <a:schemeClr val="bg1"/>
                          </a:solidFill>
                        </a:rPr>
                        <a:t>nvGRAPH</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graphicFrame>
        <p:nvGraphicFramePr>
          <p:cNvPr id="64" name="表格 23">
            <a:extLst>
              <a:ext uri="{FF2B5EF4-FFF2-40B4-BE49-F238E27FC236}">
                <a16:creationId xmlns:a16="http://schemas.microsoft.com/office/drawing/2014/main" id="{F4EEA8B7-1027-49A7-B610-82351E316EBD}"/>
              </a:ext>
            </a:extLst>
          </p:cNvPr>
          <p:cNvGraphicFramePr>
            <a:graphicFrameLocks noGrp="1"/>
          </p:cNvGraphicFramePr>
          <p:nvPr>
            <p:extLst>
              <p:ext uri="{D42A27DB-BD31-4B8C-83A1-F6EECF244321}">
                <p14:modId xmlns:p14="http://schemas.microsoft.com/office/powerpoint/2010/main" val="3246820987"/>
              </p:ext>
            </p:extLst>
          </p:nvPr>
        </p:nvGraphicFramePr>
        <p:xfrm>
          <a:off x="9079623" y="1451156"/>
          <a:ext cx="1339963" cy="872301"/>
        </p:xfrm>
        <a:graphic>
          <a:graphicData uri="http://schemas.openxmlformats.org/drawingml/2006/table">
            <a:tbl>
              <a:tblPr firstRow="1" bandRow="1">
                <a:tableStyleId>{5C22544A-7EE6-4342-B048-85BDC9FD1C3A}</a:tableStyleId>
              </a:tblPr>
              <a:tblGrid>
                <a:gridCol w="1339963">
                  <a:extLst>
                    <a:ext uri="{9D8B030D-6E8A-4147-A177-3AD203B41FA5}">
                      <a16:colId xmlns:a16="http://schemas.microsoft.com/office/drawing/2014/main" val="3386401573"/>
                    </a:ext>
                  </a:extLst>
                </a:gridCol>
              </a:tblGrid>
              <a:tr h="628461">
                <a:tc>
                  <a:txBody>
                    <a:bodyPr/>
                    <a:lstStyle/>
                    <a:p>
                      <a:endParaRPr lang="zh-CN" altLang="en-US" dirty="0"/>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noFill/>
                  </a:tcPr>
                </a:tc>
                <a:extLst>
                  <a:ext uri="{0D108BD9-81ED-4DB2-BD59-A6C34878D82A}">
                    <a16:rowId xmlns:a16="http://schemas.microsoft.com/office/drawing/2014/main" val="3677089975"/>
                  </a:ext>
                </a:extLst>
              </a:tr>
              <a:tr h="215101">
                <a:tc>
                  <a:txBody>
                    <a:bodyPr/>
                    <a:lstStyle/>
                    <a:p>
                      <a:pPr algn="ctr"/>
                      <a:r>
                        <a:rPr lang="en-US" altLang="zh-CN" sz="1000" dirty="0">
                          <a:solidFill>
                            <a:schemeClr val="bg1"/>
                          </a:solidFill>
                        </a:rPr>
                        <a:t>NCCL</a:t>
                      </a:r>
                      <a:endParaRPr lang="zh-CN" altLang="en-US" sz="1000" dirty="0">
                        <a:solidFill>
                          <a:schemeClr val="bg1"/>
                        </a:solidFill>
                      </a:endParaRPr>
                    </a:p>
                  </a:txBody>
                  <a:tcPr>
                    <a:lnL w="12700" cap="flat" cmpd="sng" algn="ctr">
                      <a:solidFill>
                        <a:srgbClr val="92D050"/>
                      </a:solidFill>
                      <a:prstDash val="solid"/>
                      <a:round/>
                      <a:headEnd type="none" w="med" len="med"/>
                      <a:tailEnd type="none" w="med" len="med"/>
                    </a:lnL>
                    <a:lnR w="12700" cap="flat" cmpd="sng" algn="ctr">
                      <a:solidFill>
                        <a:srgbClr val="92D050"/>
                      </a:solidFill>
                      <a:prstDash val="solid"/>
                      <a:round/>
                      <a:headEnd type="none" w="med" len="med"/>
                      <a:tailEnd type="none" w="med" len="med"/>
                    </a:lnR>
                    <a:lnT w="12700" cap="flat" cmpd="sng" algn="ctr">
                      <a:solidFill>
                        <a:srgbClr val="92D050"/>
                      </a:solidFill>
                      <a:prstDash val="solid"/>
                      <a:round/>
                      <a:headEnd type="none" w="med" len="med"/>
                      <a:tailEnd type="none" w="med" len="med"/>
                    </a:lnT>
                    <a:lnB w="12700" cap="flat" cmpd="sng" algn="ctr">
                      <a:solidFill>
                        <a:srgbClr val="92D050"/>
                      </a:solidFill>
                      <a:prstDash val="solid"/>
                      <a:round/>
                      <a:headEnd type="none" w="med" len="med"/>
                      <a:tailEnd type="none" w="med" len="med"/>
                    </a:lnB>
                    <a:solidFill>
                      <a:srgbClr val="92D050"/>
                    </a:solidFill>
                  </a:tcPr>
                </a:tc>
                <a:extLst>
                  <a:ext uri="{0D108BD9-81ED-4DB2-BD59-A6C34878D82A}">
                    <a16:rowId xmlns:a16="http://schemas.microsoft.com/office/drawing/2014/main" val="447141229"/>
                  </a:ext>
                </a:extLst>
              </a:tr>
            </a:tbl>
          </a:graphicData>
        </a:graphic>
      </p:graphicFrame>
      <p:pic>
        <p:nvPicPr>
          <p:cNvPr id="12" name="图片 11">
            <a:extLst>
              <a:ext uri="{FF2B5EF4-FFF2-40B4-BE49-F238E27FC236}">
                <a16:creationId xmlns:a16="http://schemas.microsoft.com/office/drawing/2014/main" id="{2865FF2B-189A-4AC8-92D1-C27D16A3B931}"/>
              </a:ext>
            </a:extLst>
          </p:cNvPr>
          <p:cNvPicPr>
            <a:picLocks noChangeAspect="1"/>
          </p:cNvPicPr>
          <p:nvPr/>
        </p:nvPicPr>
        <p:blipFill>
          <a:blip r:embed="rId12"/>
          <a:stretch>
            <a:fillRect/>
          </a:stretch>
        </p:blipFill>
        <p:spPr>
          <a:xfrm>
            <a:off x="5256117" y="1451156"/>
            <a:ext cx="1345856" cy="631126"/>
          </a:xfrm>
          <a:prstGeom prst="rect">
            <a:avLst/>
          </a:prstGeom>
        </p:spPr>
      </p:pic>
      <p:pic>
        <p:nvPicPr>
          <p:cNvPr id="2062" name="Picture 14" descr="NVIDIA Developer Documentation">
            <a:extLst>
              <a:ext uri="{FF2B5EF4-FFF2-40B4-BE49-F238E27FC236}">
                <a16:creationId xmlns:a16="http://schemas.microsoft.com/office/drawing/2014/main" id="{58E5A564-BCC2-4F09-B482-6A47BA3A0588}"/>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l="1" r="1315" b="8139"/>
          <a:stretch/>
        </p:blipFill>
        <p:spPr bwMode="auto">
          <a:xfrm>
            <a:off x="3647728" y="4051708"/>
            <a:ext cx="639549" cy="620877"/>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descr="CUDA 专区| NVIDIA Developer">
            <a:extLst>
              <a:ext uri="{FF2B5EF4-FFF2-40B4-BE49-F238E27FC236}">
                <a16:creationId xmlns:a16="http://schemas.microsoft.com/office/drawing/2014/main" id="{EBA8B3AB-7823-46CC-8B57-3B8D8D089617}"/>
              </a:ext>
            </a:extLst>
          </p:cNvPr>
          <p:cNvPicPr>
            <a:picLocks noChangeAspect="1" noChangeArrowheads="1"/>
          </p:cNvPicPr>
          <p:nvPr/>
        </p:nvPicPr>
        <p:blipFill rotWithShape="1">
          <a:blip r:embed="rId14">
            <a:extLst>
              <a:ext uri="{28A0092B-C50C-407E-A947-70E740481C1C}">
                <a14:useLocalDpi xmlns:a14="http://schemas.microsoft.com/office/drawing/2010/main" val="0"/>
              </a:ext>
            </a:extLst>
          </a:blip>
          <a:srcRect l="2773" t="5338" r="150" b="1166"/>
          <a:stretch/>
        </p:blipFill>
        <p:spPr bwMode="auto">
          <a:xfrm>
            <a:off x="7370966" y="4096646"/>
            <a:ext cx="947552" cy="585737"/>
          </a:xfrm>
          <a:prstGeom prst="rect">
            <a:avLst/>
          </a:prstGeom>
          <a:noFill/>
          <a:extLst>
            <a:ext uri="{909E8E84-426E-40DD-AFC4-6F175D3DCCD1}">
              <a14:hiddenFill xmlns:a14="http://schemas.microsoft.com/office/drawing/2010/main">
                <a:solidFill>
                  <a:srgbClr val="FFFFFF"/>
                </a:solidFill>
              </a14:hiddenFill>
            </a:ext>
          </a:extLst>
        </p:spPr>
      </p:pic>
      <p:pic>
        <p:nvPicPr>
          <p:cNvPr id="65" name="图片 64">
            <a:extLst>
              <a:ext uri="{FF2B5EF4-FFF2-40B4-BE49-F238E27FC236}">
                <a16:creationId xmlns:a16="http://schemas.microsoft.com/office/drawing/2014/main" id="{450BC536-DB5A-462C-AAD1-3CF17E7CB624}"/>
              </a:ext>
            </a:extLst>
          </p:cNvPr>
          <p:cNvPicPr>
            <a:picLocks noChangeAspect="1"/>
          </p:cNvPicPr>
          <p:nvPr/>
        </p:nvPicPr>
        <p:blipFill>
          <a:blip r:embed="rId15"/>
          <a:stretch>
            <a:fillRect/>
          </a:stretch>
        </p:blipFill>
        <p:spPr>
          <a:xfrm>
            <a:off x="9229899" y="4073238"/>
            <a:ext cx="1077016" cy="613684"/>
          </a:xfrm>
          <a:prstGeom prst="rect">
            <a:avLst/>
          </a:prstGeom>
        </p:spPr>
      </p:pic>
      <p:pic>
        <p:nvPicPr>
          <p:cNvPr id="68" name="图片 67">
            <a:extLst>
              <a:ext uri="{FF2B5EF4-FFF2-40B4-BE49-F238E27FC236}">
                <a16:creationId xmlns:a16="http://schemas.microsoft.com/office/drawing/2014/main" id="{A3492013-1DEA-4CA7-95C8-9B8CD00DD81A}"/>
              </a:ext>
            </a:extLst>
          </p:cNvPr>
          <p:cNvPicPr>
            <a:picLocks noChangeAspect="1"/>
          </p:cNvPicPr>
          <p:nvPr/>
        </p:nvPicPr>
        <p:blipFill>
          <a:blip r:embed="rId16"/>
          <a:stretch>
            <a:fillRect/>
          </a:stretch>
        </p:blipFill>
        <p:spPr>
          <a:xfrm>
            <a:off x="9301978" y="5429862"/>
            <a:ext cx="1039936" cy="493263"/>
          </a:xfrm>
          <a:prstGeom prst="rect">
            <a:avLst/>
          </a:prstGeom>
        </p:spPr>
      </p:pic>
      <p:pic>
        <p:nvPicPr>
          <p:cNvPr id="74" name="图片 73" descr="形状, 圆圈&#10;&#10;描述已自动生成">
            <a:extLst>
              <a:ext uri="{FF2B5EF4-FFF2-40B4-BE49-F238E27FC236}">
                <a16:creationId xmlns:a16="http://schemas.microsoft.com/office/drawing/2014/main" id="{BD8B3178-CBC9-4037-B5E9-E8FBE3934BA6}"/>
              </a:ext>
            </a:extLst>
          </p:cNvPr>
          <p:cNvPicPr>
            <a:picLocks noChangeAspect="1"/>
          </p:cNvPicPr>
          <p:nvPr/>
        </p:nvPicPr>
        <p:blipFill>
          <a:blip r:embed="rId17"/>
          <a:stretch>
            <a:fillRect/>
          </a:stretch>
        </p:blipFill>
        <p:spPr>
          <a:xfrm>
            <a:off x="5447928" y="5400493"/>
            <a:ext cx="1005366" cy="561822"/>
          </a:xfrm>
          <a:prstGeom prst="rect">
            <a:avLst/>
          </a:prstGeom>
        </p:spPr>
      </p:pic>
      <p:cxnSp>
        <p:nvCxnSpPr>
          <p:cNvPr id="77" name="直接连接符 76">
            <a:extLst>
              <a:ext uri="{FF2B5EF4-FFF2-40B4-BE49-F238E27FC236}">
                <a16:creationId xmlns:a16="http://schemas.microsoft.com/office/drawing/2014/main" id="{62520385-A704-418E-9001-9DAB53EB4C60}"/>
              </a:ext>
            </a:extLst>
          </p:cNvPr>
          <p:cNvCxnSpPr>
            <a:cxnSpLocks/>
          </p:cNvCxnSpPr>
          <p:nvPr/>
        </p:nvCxnSpPr>
        <p:spPr>
          <a:xfrm flipV="1">
            <a:off x="479376" y="2532877"/>
            <a:ext cx="11341784" cy="6556"/>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
        <p:nvSpPr>
          <p:cNvPr id="88" name="文本框 87">
            <a:extLst>
              <a:ext uri="{FF2B5EF4-FFF2-40B4-BE49-F238E27FC236}">
                <a16:creationId xmlns:a16="http://schemas.microsoft.com/office/drawing/2014/main" id="{2A803BBA-C91A-4343-BF1A-42BBFEB650CB}"/>
              </a:ext>
            </a:extLst>
          </p:cNvPr>
          <p:cNvSpPr txBox="1"/>
          <p:nvPr/>
        </p:nvSpPr>
        <p:spPr>
          <a:xfrm>
            <a:off x="551384" y="1739171"/>
            <a:ext cx="2126559" cy="369332"/>
          </a:xfrm>
          <a:prstGeom prst="rect">
            <a:avLst/>
          </a:prstGeom>
          <a:noFill/>
        </p:spPr>
        <p:txBody>
          <a:bodyPr wrap="square" rtlCol="0">
            <a:spAutoFit/>
          </a:bodyPr>
          <a:lstStyle/>
          <a:p>
            <a:pPr algn="r"/>
            <a:r>
              <a:rPr lang="en-US" altLang="zh-CN" b="1" dirty="0">
                <a:solidFill>
                  <a:srgbClr val="92D050"/>
                </a:solidFill>
              </a:rPr>
              <a:t>DOMAIN-SPECIFIC</a:t>
            </a:r>
            <a:endParaRPr lang="zh-CN" altLang="en-US" b="1" dirty="0">
              <a:solidFill>
                <a:srgbClr val="92D050"/>
              </a:solidFill>
            </a:endParaRPr>
          </a:p>
        </p:txBody>
      </p:sp>
      <p:cxnSp>
        <p:nvCxnSpPr>
          <p:cNvPr id="98" name="直接连接符 97">
            <a:extLst>
              <a:ext uri="{FF2B5EF4-FFF2-40B4-BE49-F238E27FC236}">
                <a16:creationId xmlns:a16="http://schemas.microsoft.com/office/drawing/2014/main" id="{B727022F-E2E3-4BE3-B591-FAB7016C0146}"/>
              </a:ext>
            </a:extLst>
          </p:cNvPr>
          <p:cNvCxnSpPr>
            <a:cxnSpLocks/>
          </p:cNvCxnSpPr>
          <p:nvPr/>
        </p:nvCxnSpPr>
        <p:spPr>
          <a:xfrm>
            <a:off x="479376" y="3798794"/>
            <a:ext cx="11341784" cy="62254"/>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
        <p:nvSpPr>
          <p:cNvPr id="105" name="文本框 104">
            <a:extLst>
              <a:ext uri="{FF2B5EF4-FFF2-40B4-BE49-F238E27FC236}">
                <a16:creationId xmlns:a16="http://schemas.microsoft.com/office/drawing/2014/main" id="{BC505FFD-F5E6-4A4B-8AD6-6EDB17D82497}"/>
              </a:ext>
            </a:extLst>
          </p:cNvPr>
          <p:cNvSpPr txBox="1"/>
          <p:nvPr/>
        </p:nvSpPr>
        <p:spPr>
          <a:xfrm>
            <a:off x="449943" y="2906943"/>
            <a:ext cx="2228000" cy="646331"/>
          </a:xfrm>
          <a:prstGeom prst="rect">
            <a:avLst/>
          </a:prstGeom>
          <a:noFill/>
        </p:spPr>
        <p:txBody>
          <a:bodyPr wrap="square" rtlCol="0">
            <a:spAutoFit/>
          </a:bodyPr>
          <a:lstStyle/>
          <a:p>
            <a:pPr algn="r"/>
            <a:r>
              <a:rPr lang="en-US" altLang="zh-CN" b="1" dirty="0">
                <a:solidFill>
                  <a:srgbClr val="92D050"/>
                </a:solidFill>
              </a:rPr>
              <a:t>VISUAL</a:t>
            </a:r>
          </a:p>
          <a:p>
            <a:pPr algn="r"/>
            <a:r>
              <a:rPr lang="en-US" altLang="zh-CN" b="1" dirty="0">
                <a:solidFill>
                  <a:srgbClr val="92D050"/>
                </a:solidFill>
              </a:rPr>
              <a:t>PROCESSING</a:t>
            </a:r>
            <a:endParaRPr lang="zh-CN" altLang="en-US" b="1" dirty="0">
              <a:solidFill>
                <a:srgbClr val="92D050"/>
              </a:solidFill>
            </a:endParaRPr>
          </a:p>
        </p:txBody>
      </p:sp>
      <p:sp>
        <p:nvSpPr>
          <p:cNvPr id="107" name="文本框 106">
            <a:extLst>
              <a:ext uri="{FF2B5EF4-FFF2-40B4-BE49-F238E27FC236}">
                <a16:creationId xmlns:a16="http://schemas.microsoft.com/office/drawing/2014/main" id="{3FB2F452-2976-4D81-B753-6B93CDEB6AED}"/>
              </a:ext>
            </a:extLst>
          </p:cNvPr>
          <p:cNvSpPr txBox="1"/>
          <p:nvPr/>
        </p:nvSpPr>
        <p:spPr>
          <a:xfrm>
            <a:off x="479376" y="4171853"/>
            <a:ext cx="2228000" cy="646331"/>
          </a:xfrm>
          <a:prstGeom prst="rect">
            <a:avLst/>
          </a:prstGeom>
          <a:noFill/>
        </p:spPr>
        <p:txBody>
          <a:bodyPr wrap="square" rtlCol="0">
            <a:spAutoFit/>
          </a:bodyPr>
          <a:lstStyle/>
          <a:p>
            <a:pPr algn="r"/>
            <a:r>
              <a:rPr lang="en-US" altLang="zh-CN" b="1" dirty="0">
                <a:solidFill>
                  <a:srgbClr val="92D050"/>
                </a:solidFill>
              </a:rPr>
              <a:t>LINEAR</a:t>
            </a:r>
          </a:p>
          <a:p>
            <a:pPr algn="r"/>
            <a:r>
              <a:rPr lang="en-US" altLang="zh-CN" b="1" dirty="0">
                <a:solidFill>
                  <a:srgbClr val="92D050"/>
                </a:solidFill>
              </a:rPr>
              <a:t>ALGEBRA</a:t>
            </a:r>
          </a:p>
        </p:txBody>
      </p:sp>
      <p:sp>
        <p:nvSpPr>
          <p:cNvPr id="108" name="文本框 107">
            <a:extLst>
              <a:ext uri="{FF2B5EF4-FFF2-40B4-BE49-F238E27FC236}">
                <a16:creationId xmlns:a16="http://schemas.microsoft.com/office/drawing/2014/main" id="{F8E9D63C-4DEC-44E5-9717-9C788009CB57}"/>
              </a:ext>
            </a:extLst>
          </p:cNvPr>
          <p:cNvSpPr txBox="1"/>
          <p:nvPr/>
        </p:nvSpPr>
        <p:spPr>
          <a:xfrm>
            <a:off x="449943" y="5276794"/>
            <a:ext cx="2228000" cy="646331"/>
          </a:xfrm>
          <a:prstGeom prst="rect">
            <a:avLst/>
          </a:prstGeom>
          <a:noFill/>
        </p:spPr>
        <p:txBody>
          <a:bodyPr wrap="square" rtlCol="0">
            <a:spAutoFit/>
          </a:bodyPr>
          <a:lstStyle/>
          <a:p>
            <a:pPr algn="r"/>
            <a:r>
              <a:rPr lang="en-US" altLang="zh-CN" b="1" dirty="0">
                <a:solidFill>
                  <a:srgbClr val="92D050"/>
                </a:solidFill>
              </a:rPr>
              <a:t>MATH</a:t>
            </a:r>
          </a:p>
          <a:p>
            <a:pPr algn="r"/>
            <a:r>
              <a:rPr lang="en-US" altLang="zh-CN" b="1" dirty="0">
                <a:solidFill>
                  <a:srgbClr val="92D050"/>
                </a:solidFill>
              </a:rPr>
              <a:t>ALGORITHMS</a:t>
            </a:r>
          </a:p>
        </p:txBody>
      </p:sp>
      <p:cxnSp>
        <p:nvCxnSpPr>
          <p:cNvPr id="109" name="直接连接符 108">
            <a:extLst>
              <a:ext uri="{FF2B5EF4-FFF2-40B4-BE49-F238E27FC236}">
                <a16:creationId xmlns:a16="http://schemas.microsoft.com/office/drawing/2014/main" id="{BF0AFE45-68F6-4C2F-B98E-DD7FCB3FB43F}"/>
              </a:ext>
            </a:extLst>
          </p:cNvPr>
          <p:cNvCxnSpPr>
            <a:cxnSpLocks/>
          </p:cNvCxnSpPr>
          <p:nvPr/>
        </p:nvCxnSpPr>
        <p:spPr>
          <a:xfrm>
            <a:off x="481103" y="5149255"/>
            <a:ext cx="11341784" cy="62254"/>
          </a:xfrm>
          <a:prstGeom prst="line">
            <a:avLst/>
          </a:prstGeom>
          <a:ln w="19050">
            <a:solidFill>
              <a:srgbClr val="00B05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898006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3"/>
                                        </p:tgtEl>
                                        <p:attrNameLst>
                                          <p:attrName>style.visibility</p:attrName>
                                        </p:attrNameLst>
                                      </p:cBhvr>
                                      <p:to>
                                        <p:strVal val="visible"/>
                                      </p:to>
                                    </p:set>
                                    <p:animEffect transition="in" filter="fade">
                                      <p:cBhvr>
                                        <p:cTn id="7" dur="500"/>
                                        <p:tgtEl>
                                          <p:spTgt spid="83"/>
                                        </p:tgtEl>
                                      </p:cBhvr>
                                    </p:animEffect>
                                  </p:childTnLst>
                                </p:cTn>
                              </p:par>
                              <p:par>
                                <p:cTn id="8" presetID="10" presetClass="entr" presetSubtype="0" fill="hold" nodeType="withEffect">
                                  <p:stCondLst>
                                    <p:cond delay="0"/>
                                  </p:stCondLst>
                                  <p:childTnLst>
                                    <p:set>
                                      <p:cBhvr>
                                        <p:cTn id="9" dur="1" fill="hold">
                                          <p:stCondLst>
                                            <p:cond delay="0"/>
                                          </p:stCondLst>
                                        </p:cTn>
                                        <p:tgtEl>
                                          <p:spTgt spid="72"/>
                                        </p:tgtEl>
                                        <p:attrNameLst>
                                          <p:attrName>style.visibility</p:attrName>
                                        </p:attrNameLst>
                                      </p:cBhvr>
                                      <p:to>
                                        <p:strVal val="visible"/>
                                      </p:to>
                                    </p:set>
                                    <p:animEffect transition="in" filter="fade">
                                      <p:cBhvr>
                                        <p:cTn id="10" dur="500"/>
                                        <p:tgtEl>
                                          <p:spTgt spid="72"/>
                                        </p:tgtEl>
                                      </p:cBhvr>
                                    </p:animEffect>
                                  </p:childTnLst>
                                </p:cTn>
                              </p:par>
                              <p:par>
                                <p:cTn id="11" presetID="10" presetClass="entr" presetSubtype="0" fill="hold" nodeType="withEffect">
                                  <p:stCondLst>
                                    <p:cond delay="0"/>
                                  </p:stCondLst>
                                  <p:childTnLst>
                                    <p:set>
                                      <p:cBhvr>
                                        <p:cTn id="12" dur="1" fill="hold">
                                          <p:stCondLst>
                                            <p:cond delay="0"/>
                                          </p:stCondLst>
                                        </p:cTn>
                                        <p:tgtEl>
                                          <p:spTgt spid="2064"/>
                                        </p:tgtEl>
                                        <p:attrNameLst>
                                          <p:attrName>style.visibility</p:attrName>
                                        </p:attrNameLst>
                                      </p:cBhvr>
                                      <p:to>
                                        <p:strVal val="visible"/>
                                      </p:to>
                                    </p:set>
                                    <p:animEffect transition="in" filter="fade">
                                      <p:cBhvr>
                                        <p:cTn id="13" dur="500"/>
                                        <p:tgtEl>
                                          <p:spTgt spid="2064"/>
                                        </p:tgtEl>
                                      </p:cBhvr>
                                    </p:animEffect>
                                  </p:childTnLst>
                                </p:cTn>
                              </p:par>
                              <p:par>
                                <p:cTn id="14" presetID="10" presetClass="entr" presetSubtype="0" fill="hold" nodeType="withEffect">
                                  <p:stCondLst>
                                    <p:cond delay="0"/>
                                  </p:stCondLst>
                                  <p:childTnLst>
                                    <p:set>
                                      <p:cBhvr>
                                        <p:cTn id="15" dur="1" fill="hold">
                                          <p:stCondLst>
                                            <p:cond delay="0"/>
                                          </p:stCondLst>
                                        </p:cTn>
                                        <p:tgtEl>
                                          <p:spTgt spid="2060"/>
                                        </p:tgtEl>
                                        <p:attrNameLst>
                                          <p:attrName>style.visibility</p:attrName>
                                        </p:attrNameLst>
                                      </p:cBhvr>
                                      <p:to>
                                        <p:strVal val="visible"/>
                                      </p:to>
                                    </p:set>
                                    <p:animEffect transition="in" filter="fade">
                                      <p:cBhvr>
                                        <p:cTn id="16" dur="500"/>
                                        <p:tgtEl>
                                          <p:spTgt spid="2060"/>
                                        </p:tgtEl>
                                      </p:cBhvr>
                                    </p:animEffect>
                                  </p:childTnLst>
                                </p:cTn>
                              </p:par>
                              <p:par>
                                <p:cTn id="17" presetID="10" presetClass="entr" presetSubtype="0" fill="hold" nodeType="withEffect">
                                  <p:stCondLst>
                                    <p:cond delay="0"/>
                                  </p:stCondLst>
                                  <p:childTnLst>
                                    <p:set>
                                      <p:cBhvr>
                                        <p:cTn id="18" dur="1" fill="hold">
                                          <p:stCondLst>
                                            <p:cond delay="0"/>
                                          </p:stCondLst>
                                        </p:cTn>
                                        <p:tgtEl>
                                          <p:spTgt spid="34"/>
                                        </p:tgtEl>
                                        <p:attrNameLst>
                                          <p:attrName>style.visibility</p:attrName>
                                        </p:attrNameLst>
                                      </p:cBhvr>
                                      <p:to>
                                        <p:strVal val="visible"/>
                                      </p:to>
                                    </p:set>
                                    <p:animEffect transition="in" filter="fade">
                                      <p:cBhvr>
                                        <p:cTn id="19" dur="500"/>
                                        <p:tgtEl>
                                          <p:spTgt spid="34"/>
                                        </p:tgtEl>
                                      </p:cBhvr>
                                    </p:animEffect>
                                  </p:childTnLst>
                                </p:cTn>
                              </p:par>
                              <p:par>
                                <p:cTn id="20" presetID="10" presetClass="entr" presetSubtype="0" fill="hold"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par>
                                <p:cTn id="23" presetID="10" presetClass="entr" presetSubtype="0" fill="hold" nodeType="withEffect">
                                  <p:stCondLst>
                                    <p:cond delay="0"/>
                                  </p:stCondLst>
                                  <p:childTnLst>
                                    <p:set>
                                      <p:cBhvr>
                                        <p:cTn id="24" dur="1" fill="hold">
                                          <p:stCondLst>
                                            <p:cond delay="0"/>
                                          </p:stCondLst>
                                        </p:cTn>
                                        <p:tgtEl>
                                          <p:spTgt spid="2056"/>
                                        </p:tgtEl>
                                        <p:attrNameLst>
                                          <p:attrName>style.visibility</p:attrName>
                                        </p:attrNameLst>
                                      </p:cBhvr>
                                      <p:to>
                                        <p:strVal val="visible"/>
                                      </p:to>
                                    </p:set>
                                    <p:animEffect transition="in" filter="fade">
                                      <p:cBhvr>
                                        <p:cTn id="25" dur="500"/>
                                        <p:tgtEl>
                                          <p:spTgt spid="2056"/>
                                        </p:tgtEl>
                                      </p:cBhvr>
                                    </p:animEffect>
                                  </p:childTnLst>
                                </p:cTn>
                              </p:par>
                              <p:par>
                                <p:cTn id="26" presetID="10" presetClass="entr" presetSubtype="0" fill="hold" nodeType="withEffect">
                                  <p:stCondLst>
                                    <p:cond delay="0"/>
                                  </p:stCondLst>
                                  <p:childTnLst>
                                    <p:set>
                                      <p:cBhvr>
                                        <p:cTn id="27" dur="1" fill="hold">
                                          <p:stCondLst>
                                            <p:cond delay="0"/>
                                          </p:stCondLst>
                                        </p:cTn>
                                        <p:tgtEl>
                                          <p:spTgt spid="2050"/>
                                        </p:tgtEl>
                                        <p:attrNameLst>
                                          <p:attrName>style.visibility</p:attrName>
                                        </p:attrNameLst>
                                      </p:cBhvr>
                                      <p:to>
                                        <p:strVal val="visible"/>
                                      </p:to>
                                    </p:set>
                                    <p:animEffect transition="in" filter="fade">
                                      <p:cBhvr>
                                        <p:cTn id="28" dur="500"/>
                                        <p:tgtEl>
                                          <p:spTgt spid="205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10" presetClass="entr" presetSubtype="0" fill="hold" nodeType="withEffect">
                                  <p:stCondLst>
                                    <p:cond delay="0"/>
                                  </p:stCondLst>
                                  <p:childTnLst>
                                    <p:set>
                                      <p:cBhvr>
                                        <p:cTn id="33" dur="1" fill="hold">
                                          <p:stCondLst>
                                            <p:cond delay="0"/>
                                          </p:stCondLst>
                                        </p:cTn>
                                        <p:tgtEl>
                                          <p:spTgt spid="2052"/>
                                        </p:tgtEl>
                                        <p:attrNameLst>
                                          <p:attrName>style.visibility</p:attrName>
                                        </p:attrNameLst>
                                      </p:cBhvr>
                                      <p:to>
                                        <p:strVal val="visible"/>
                                      </p:to>
                                    </p:set>
                                    <p:animEffect transition="in" filter="fade">
                                      <p:cBhvr>
                                        <p:cTn id="34" dur="500"/>
                                        <p:tgtEl>
                                          <p:spTgt spid="2052"/>
                                        </p:tgtEl>
                                      </p:cBhvr>
                                    </p:animEffect>
                                  </p:childTnLst>
                                </p:cTn>
                              </p:par>
                              <p:par>
                                <p:cTn id="35" presetID="10" presetClass="entr" presetSubtype="0" fill="hold" nodeType="withEffect">
                                  <p:stCondLst>
                                    <p:cond delay="0"/>
                                  </p:stCondLst>
                                  <p:childTnLst>
                                    <p:set>
                                      <p:cBhvr>
                                        <p:cTn id="36" dur="1" fill="hold">
                                          <p:stCondLst>
                                            <p:cond delay="0"/>
                                          </p:stCondLst>
                                        </p:cTn>
                                        <p:tgtEl>
                                          <p:spTgt spid="2054"/>
                                        </p:tgtEl>
                                        <p:attrNameLst>
                                          <p:attrName>style.visibility</p:attrName>
                                        </p:attrNameLst>
                                      </p:cBhvr>
                                      <p:to>
                                        <p:strVal val="visible"/>
                                      </p:to>
                                    </p:set>
                                    <p:animEffect transition="in" filter="fade">
                                      <p:cBhvr>
                                        <p:cTn id="37" dur="500"/>
                                        <p:tgtEl>
                                          <p:spTgt spid="2054"/>
                                        </p:tgtEl>
                                      </p:cBhvr>
                                    </p:animEffect>
                                  </p:childTnLst>
                                </p:cTn>
                              </p:par>
                              <p:par>
                                <p:cTn id="38" presetID="10" presetClass="entr" presetSubtype="0" fill="hold" nodeType="withEffect">
                                  <p:stCondLst>
                                    <p:cond delay="0"/>
                                  </p:stCondLst>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par>
                                <p:cTn id="41" presetID="10" presetClass="entr" presetSubtype="0" fill="hold" nodeType="with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500"/>
                                        <p:tgtEl>
                                          <p:spTgt spid="40"/>
                                        </p:tgtEl>
                                      </p:cBhvr>
                                    </p:animEffect>
                                  </p:childTnLst>
                                </p:cTn>
                              </p:par>
                              <p:par>
                                <p:cTn id="44" presetID="10" presetClass="entr" presetSubtype="0" fill="hold" nodeType="withEffect">
                                  <p:stCondLst>
                                    <p:cond delay="0"/>
                                  </p:stCondLst>
                                  <p:childTnLst>
                                    <p:set>
                                      <p:cBhvr>
                                        <p:cTn id="45" dur="1" fill="hold">
                                          <p:stCondLst>
                                            <p:cond delay="0"/>
                                          </p:stCondLst>
                                        </p:cTn>
                                        <p:tgtEl>
                                          <p:spTgt spid="42"/>
                                        </p:tgtEl>
                                        <p:attrNameLst>
                                          <p:attrName>style.visibility</p:attrName>
                                        </p:attrNameLst>
                                      </p:cBhvr>
                                      <p:to>
                                        <p:strVal val="visible"/>
                                      </p:to>
                                    </p:set>
                                    <p:animEffect transition="in" filter="fade">
                                      <p:cBhvr>
                                        <p:cTn id="46" dur="500"/>
                                        <p:tgtEl>
                                          <p:spTgt spid="42"/>
                                        </p:tgtEl>
                                      </p:cBhvr>
                                    </p:animEffect>
                                  </p:childTnLst>
                                </p:cTn>
                              </p:par>
                              <p:par>
                                <p:cTn id="47" presetID="10" presetClass="entr" presetSubtype="0" fill="hold" nodeType="withEffect">
                                  <p:stCondLst>
                                    <p:cond delay="0"/>
                                  </p:stCondLst>
                                  <p:childTnLst>
                                    <p:set>
                                      <p:cBhvr>
                                        <p:cTn id="48" dur="1" fill="hold">
                                          <p:stCondLst>
                                            <p:cond delay="0"/>
                                          </p:stCondLst>
                                        </p:cTn>
                                        <p:tgtEl>
                                          <p:spTgt spid="44"/>
                                        </p:tgtEl>
                                        <p:attrNameLst>
                                          <p:attrName>style.visibility</p:attrName>
                                        </p:attrNameLst>
                                      </p:cBhvr>
                                      <p:to>
                                        <p:strVal val="visible"/>
                                      </p:to>
                                    </p:set>
                                    <p:animEffect transition="in" filter="fade">
                                      <p:cBhvr>
                                        <p:cTn id="49" dur="500"/>
                                        <p:tgtEl>
                                          <p:spTgt spid="44"/>
                                        </p:tgtEl>
                                      </p:cBhvr>
                                    </p:animEffect>
                                  </p:childTnLst>
                                </p:cTn>
                              </p:par>
                              <p:par>
                                <p:cTn id="50" presetID="10" presetClass="entr" presetSubtype="0" fill="hold" nodeType="withEffect">
                                  <p:stCondLst>
                                    <p:cond delay="0"/>
                                  </p:stCondLst>
                                  <p:childTnLst>
                                    <p:set>
                                      <p:cBhvr>
                                        <p:cTn id="51" dur="1" fill="hold">
                                          <p:stCondLst>
                                            <p:cond delay="0"/>
                                          </p:stCondLst>
                                        </p:cTn>
                                        <p:tgtEl>
                                          <p:spTgt spid="51"/>
                                        </p:tgtEl>
                                        <p:attrNameLst>
                                          <p:attrName>style.visibility</p:attrName>
                                        </p:attrNameLst>
                                      </p:cBhvr>
                                      <p:to>
                                        <p:strVal val="visible"/>
                                      </p:to>
                                    </p:set>
                                    <p:animEffect transition="in" filter="fade">
                                      <p:cBhvr>
                                        <p:cTn id="52" dur="500"/>
                                        <p:tgtEl>
                                          <p:spTgt spid="51"/>
                                        </p:tgtEl>
                                      </p:cBhvr>
                                    </p:animEffect>
                                  </p:childTnLst>
                                </p:cTn>
                              </p:par>
                              <p:par>
                                <p:cTn id="53" presetID="10" presetClass="entr" presetSubtype="0" fill="hold" nodeType="with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fade">
                                      <p:cBhvr>
                                        <p:cTn id="55" dur="500"/>
                                        <p:tgtEl>
                                          <p:spTgt spid="52"/>
                                        </p:tgtEl>
                                      </p:cBhvr>
                                    </p:animEffect>
                                  </p:childTnLst>
                                </p:cTn>
                              </p:par>
                              <p:par>
                                <p:cTn id="56" presetID="10" presetClass="entr" presetSubtype="0" fill="hold" nodeType="withEffect">
                                  <p:stCondLst>
                                    <p:cond delay="0"/>
                                  </p:stCondLst>
                                  <p:childTnLst>
                                    <p:set>
                                      <p:cBhvr>
                                        <p:cTn id="57" dur="1" fill="hold">
                                          <p:stCondLst>
                                            <p:cond delay="0"/>
                                          </p:stCondLst>
                                        </p:cTn>
                                        <p:tgtEl>
                                          <p:spTgt spid="53"/>
                                        </p:tgtEl>
                                        <p:attrNameLst>
                                          <p:attrName>style.visibility</p:attrName>
                                        </p:attrNameLst>
                                      </p:cBhvr>
                                      <p:to>
                                        <p:strVal val="visible"/>
                                      </p:to>
                                    </p:set>
                                    <p:animEffect transition="in" filter="fade">
                                      <p:cBhvr>
                                        <p:cTn id="58" dur="500"/>
                                        <p:tgtEl>
                                          <p:spTgt spid="53"/>
                                        </p:tgtEl>
                                      </p:cBhvr>
                                    </p:animEffect>
                                  </p:childTnLst>
                                </p:cTn>
                              </p:par>
                              <p:par>
                                <p:cTn id="59" presetID="10" presetClass="entr" presetSubtype="0" fill="hold" nodeType="withEffect">
                                  <p:stCondLst>
                                    <p:cond delay="0"/>
                                  </p:stCondLst>
                                  <p:childTnLst>
                                    <p:set>
                                      <p:cBhvr>
                                        <p:cTn id="60" dur="1" fill="hold">
                                          <p:stCondLst>
                                            <p:cond delay="0"/>
                                          </p:stCondLst>
                                        </p:cTn>
                                        <p:tgtEl>
                                          <p:spTgt spid="54"/>
                                        </p:tgtEl>
                                        <p:attrNameLst>
                                          <p:attrName>style.visibility</p:attrName>
                                        </p:attrNameLst>
                                      </p:cBhvr>
                                      <p:to>
                                        <p:strVal val="visible"/>
                                      </p:to>
                                    </p:set>
                                    <p:animEffect transition="in" filter="fade">
                                      <p:cBhvr>
                                        <p:cTn id="61" dur="500"/>
                                        <p:tgtEl>
                                          <p:spTgt spid="54"/>
                                        </p:tgtEl>
                                      </p:cBhvr>
                                    </p:animEffect>
                                  </p:childTnLst>
                                </p:cTn>
                              </p:par>
                              <p:par>
                                <p:cTn id="62" presetID="10" presetClass="entr" presetSubtype="0" fill="hold" nodeType="withEffect">
                                  <p:stCondLst>
                                    <p:cond delay="0"/>
                                  </p:stCondLst>
                                  <p:childTnLst>
                                    <p:set>
                                      <p:cBhvr>
                                        <p:cTn id="63" dur="1" fill="hold">
                                          <p:stCondLst>
                                            <p:cond delay="0"/>
                                          </p:stCondLst>
                                        </p:cTn>
                                        <p:tgtEl>
                                          <p:spTgt spid="55"/>
                                        </p:tgtEl>
                                        <p:attrNameLst>
                                          <p:attrName>style.visibility</p:attrName>
                                        </p:attrNameLst>
                                      </p:cBhvr>
                                      <p:to>
                                        <p:strVal val="visible"/>
                                      </p:to>
                                    </p:set>
                                    <p:animEffect transition="in" filter="fade">
                                      <p:cBhvr>
                                        <p:cTn id="64" dur="500"/>
                                        <p:tgtEl>
                                          <p:spTgt spid="55"/>
                                        </p:tgtEl>
                                      </p:cBhvr>
                                    </p:animEffect>
                                  </p:childTnLst>
                                </p:cTn>
                              </p:par>
                              <p:par>
                                <p:cTn id="65" presetID="10" presetClass="entr" presetSubtype="0" fill="hold" nodeType="withEffect">
                                  <p:stCondLst>
                                    <p:cond delay="0"/>
                                  </p:stCondLst>
                                  <p:childTnLst>
                                    <p:set>
                                      <p:cBhvr>
                                        <p:cTn id="66" dur="1" fill="hold">
                                          <p:stCondLst>
                                            <p:cond delay="0"/>
                                          </p:stCondLst>
                                        </p:cTn>
                                        <p:tgtEl>
                                          <p:spTgt spid="56"/>
                                        </p:tgtEl>
                                        <p:attrNameLst>
                                          <p:attrName>style.visibility</p:attrName>
                                        </p:attrNameLst>
                                      </p:cBhvr>
                                      <p:to>
                                        <p:strVal val="visible"/>
                                      </p:to>
                                    </p:set>
                                    <p:animEffect transition="in" filter="fade">
                                      <p:cBhvr>
                                        <p:cTn id="67" dur="500"/>
                                        <p:tgtEl>
                                          <p:spTgt spid="56"/>
                                        </p:tgtEl>
                                      </p:cBhvr>
                                    </p:animEffect>
                                  </p:childTnLst>
                                </p:cTn>
                              </p:par>
                              <p:par>
                                <p:cTn id="68" presetID="10" presetClass="entr" presetSubtype="0" fill="hold" nodeType="withEffect">
                                  <p:stCondLst>
                                    <p:cond delay="0"/>
                                  </p:stCondLst>
                                  <p:childTnLst>
                                    <p:set>
                                      <p:cBhvr>
                                        <p:cTn id="69" dur="1" fill="hold">
                                          <p:stCondLst>
                                            <p:cond delay="0"/>
                                          </p:stCondLst>
                                        </p:cTn>
                                        <p:tgtEl>
                                          <p:spTgt spid="57"/>
                                        </p:tgtEl>
                                        <p:attrNameLst>
                                          <p:attrName>style.visibility</p:attrName>
                                        </p:attrNameLst>
                                      </p:cBhvr>
                                      <p:to>
                                        <p:strVal val="visible"/>
                                      </p:to>
                                    </p:set>
                                    <p:animEffect transition="in" filter="fade">
                                      <p:cBhvr>
                                        <p:cTn id="70" dur="500"/>
                                        <p:tgtEl>
                                          <p:spTgt spid="57"/>
                                        </p:tgtEl>
                                      </p:cBhvr>
                                    </p:animEffect>
                                  </p:childTnLst>
                                </p:cTn>
                              </p:par>
                              <p:par>
                                <p:cTn id="71" presetID="10" presetClass="entr" presetSubtype="0" fill="hold" nodeType="withEffect">
                                  <p:stCondLst>
                                    <p:cond delay="0"/>
                                  </p:stCondLst>
                                  <p:childTnLst>
                                    <p:set>
                                      <p:cBhvr>
                                        <p:cTn id="72" dur="1" fill="hold">
                                          <p:stCondLst>
                                            <p:cond delay="0"/>
                                          </p:stCondLst>
                                        </p:cTn>
                                        <p:tgtEl>
                                          <p:spTgt spid="60"/>
                                        </p:tgtEl>
                                        <p:attrNameLst>
                                          <p:attrName>style.visibility</p:attrName>
                                        </p:attrNameLst>
                                      </p:cBhvr>
                                      <p:to>
                                        <p:strVal val="visible"/>
                                      </p:to>
                                    </p:set>
                                    <p:animEffect transition="in" filter="fade">
                                      <p:cBhvr>
                                        <p:cTn id="73" dur="500"/>
                                        <p:tgtEl>
                                          <p:spTgt spid="60"/>
                                        </p:tgtEl>
                                      </p:cBhvr>
                                    </p:animEffect>
                                  </p:childTnLst>
                                </p:cTn>
                              </p:par>
                              <p:par>
                                <p:cTn id="74" presetID="10" presetClass="entr" presetSubtype="0" fill="hold" nodeType="withEffect">
                                  <p:stCondLst>
                                    <p:cond delay="0"/>
                                  </p:stCondLst>
                                  <p:childTnLst>
                                    <p:set>
                                      <p:cBhvr>
                                        <p:cTn id="75" dur="1" fill="hold">
                                          <p:stCondLst>
                                            <p:cond delay="0"/>
                                          </p:stCondLst>
                                        </p:cTn>
                                        <p:tgtEl>
                                          <p:spTgt spid="61"/>
                                        </p:tgtEl>
                                        <p:attrNameLst>
                                          <p:attrName>style.visibility</p:attrName>
                                        </p:attrNameLst>
                                      </p:cBhvr>
                                      <p:to>
                                        <p:strVal val="visible"/>
                                      </p:to>
                                    </p:set>
                                    <p:animEffect transition="in" filter="fade">
                                      <p:cBhvr>
                                        <p:cTn id="76" dur="500"/>
                                        <p:tgtEl>
                                          <p:spTgt spid="61"/>
                                        </p:tgtEl>
                                      </p:cBhvr>
                                    </p:animEffect>
                                  </p:childTnLst>
                                </p:cTn>
                              </p:par>
                              <p:par>
                                <p:cTn id="77" presetID="10" presetClass="entr" presetSubtype="0" fill="hold" nodeType="withEffect">
                                  <p:stCondLst>
                                    <p:cond delay="0"/>
                                  </p:stCondLst>
                                  <p:childTnLst>
                                    <p:set>
                                      <p:cBhvr>
                                        <p:cTn id="78" dur="1" fill="hold">
                                          <p:stCondLst>
                                            <p:cond delay="0"/>
                                          </p:stCondLst>
                                        </p:cTn>
                                        <p:tgtEl>
                                          <p:spTgt spid="62"/>
                                        </p:tgtEl>
                                        <p:attrNameLst>
                                          <p:attrName>style.visibility</p:attrName>
                                        </p:attrNameLst>
                                      </p:cBhvr>
                                      <p:to>
                                        <p:strVal val="visible"/>
                                      </p:to>
                                    </p:set>
                                    <p:animEffect transition="in" filter="fade">
                                      <p:cBhvr>
                                        <p:cTn id="79" dur="500"/>
                                        <p:tgtEl>
                                          <p:spTgt spid="62"/>
                                        </p:tgtEl>
                                      </p:cBhvr>
                                    </p:animEffect>
                                  </p:childTnLst>
                                </p:cTn>
                              </p:par>
                              <p:par>
                                <p:cTn id="80" presetID="10" presetClass="entr" presetSubtype="0" fill="hold" nodeType="withEffect">
                                  <p:stCondLst>
                                    <p:cond delay="0"/>
                                  </p:stCondLst>
                                  <p:childTnLst>
                                    <p:set>
                                      <p:cBhvr>
                                        <p:cTn id="81" dur="1" fill="hold">
                                          <p:stCondLst>
                                            <p:cond delay="0"/>
                                          </p:stCondLst>
                                        </p:cTn>
                                        <p:tgtEl>
                                          <p:spTgt spid="63"/>
                                        </p:tgtEl>
                                        <p:attrNameLst>
                                          <p:attrName>style.visibility</p:attrName>
                                        </p:attrNameLst>
                                      </p:cBhvr>
                                      <p:to>
                                        <p:strVal val="visible"/>
                                      </p:to>
                                    </p:set>
                                    <p:animEffect transition="in" filter="fade">
                                      <p:cBhvr>
                                        <p:cTn id="82" dur="500"/>
                                        <p:tgtEl>
                                          <p:spTgt spid="63"/>
                                        </p:tgtEl>
                                      </p:cBhvr>
                                    </p:animEffect>
                                  </p:childTnLst>
                                </p:cTn>
                              </p:par>
                              <p:par>
                                <p:cTn id="83" presetID="10" presetClass="entr" presetSubtype="0" fill="hold" nodeType="withEffect">
                                  <p:stCondLst>
                                    <p:cond delay="0"/>
                                  </p:stCondLst>
                                  <p:childTnLst>
                                    <p:set>
                                      <p:cBhvr>
                                        <p:cTn id="84" dur="1" fill="hold">
                                          <p:stCondLst>
                                            <p:cond delay="0"/>
                                          </p:stCondLst>
                                        </p:cTn>
                                        <p:tgtEl>
                                          <p:spTgt spid="64"/>
                                        </p:tgtEl>
                                        <p:attrNameLst>
                                          <p:attrName>style.visibility</p:attrName>
                                        </p:attrNameLst>
                                      </p:cBhvr>
                                      <p:to>
                                        <p:strVal val="visible"/>
                                      </p:to>
                                    </p:set>
                                    <p:animEffect transition="in" filter="fade">
                                      <p:cBhvr>
                                        <p:cTn id="85" dur="500"/>
                                        <p:tgtEl>
                                          <p:spTgt spid="64"/>
                                        </p:tgtEl>
                                      </p:cBhvr>
                                    </p:animEffect>
                                  </p:childTnLst>
                                </p:cTn>
                              </p:par>
                              <p:par>
                                <p:cTn id="86" presetID="10" presetClass="entr" presetSubtype="0" fill="hold" nodeType="withEffect">
                                  <p:stCondLst>
                                    <p:cond delay="0"/>
                                  </p:stCondLst>
                                  <p:childTnLst>
                                    <p:set>
                                      <p:cBhvr>
                                        <p:cTn id="87" dur="1" fill="hold">
                                          <p:stCondLst>
                                            <p:cond delay="0"/>
                                          </p:stCondLst>
                                        </p:cTn>
                                        <p:tgtEl>
                                          <p:spTgt spid="12"/>
                                        </p:tgtEl>
                                        <p:attrNameLst>
                                          <p:attrName>style.visibility</p:attrName>
                                        </p:attrNameLst>
                                      </p:cBhvr>
                                      <p:to>
                                        <p:strVal val="visible"/>
                                      </p:to>
                                    </p:set>
                                    <p:animEffect transition="in" filter="fade">
                                      <p:cBhvr>
                                        <p:cTn id="88" dur="500"/>
                                        <p:tgtEl>
                                          <p:spTgt spid="12"/>
                                        </p:tgtEl>
                                      </p:cBhvr>
                                    </p:animEffect>
                                  </p:childTnLst>
                                </p:cTn>
                              </p:par>
                              <p:par>
                                <p:cTn id="89" presetID="10" presetClass="entr" presetSubtype="0" fill="hold" nodeType="withEffect">
                                  <p:stCondLst>
                                    <p:cond delay="0"/>
                                  </p:stCondLst>
                                  <p:childTnLst>
                                    <p:set>
                                      <p:cBhvr>
                                        <p:cTn id="90" dur="1" fill="hold">
                                          <p:stCondLst>
                                            <p:cond delay="0"/>
                                          </p:stCondLst>
                                        </p:cTn>
                                        <p:tgtEl>
                                          <p:spTgt spid="2062"/>
                                        </p:tgtEl>
                                        <p:attrNameLst>
                                          <p:attrName>style.visibility</p:attrName>
                                        </p:attrNameLst>
                                      </p:cBhvr>
                                      <p:to>
                                        <p:strVal val="visible"/>
                                      </p:to>
                                    </p:set>
                                    <p:animEffect transition="in" filter="fade">
                                      <p:cBhvr>
                                        <p:cTn id="91" dur="500"/>
                                        <p:tgtEl>
                                          <p:spTgt spid="2062"/>
                                        </p:tgtEl>
                                      </p:cBhvr>
                                    </p:animEffect>
                                  </p:childTnLst>
                                </p:cTn>
                              </p:par>
                              <p:par>
                                <p:cTn id="92" presetID="10" presetClass="entr" presetSubtype="0" fill="hold" nodeType="withEffect">
                                  <p:stCondLst>
                                    <p:cond delay="0"/>
                                  </p:stCondLst>
                                  <p:childTnLst>
                                    <p:set>
                                      <p:cBhvr>
                                        <p:cTn id="93" dur="1" fill="hold">
                                          <p:stCondLst>
                                            <p:cond delay="0"/>
                                          </p:stCondLst>
                                        </p:cTn>
                                        <p:tgtEl>
                                          <p:spTgt spid="2066"/>
                                        </p:tgtEl>
                                        <p:attrNameLst>
                                          <p:attrName>style.visibility</p:attrName>
                                        </p:attrNameLst>
                                      </p:cBhvr>
                                      <p:to>
                                        <p:strVal val="visible"/>
                                      </p:to>
                                    </p:set>
                                    <p:animEffect transition="in" filter="fade">
                                      <p:cBhvr>
                                        <p:cTn id="94" dur="500"/>
                                        <p:tgtEl>
                                          <p:spTgt spid="2066"/>
                                        </p:tgtEl>
                                      </p:cBhvr>
                                    </p:animEffect>
                                  </p:childTnLst>
                                </p:cTn>
                              </p:par>
                              <p:par>
                                <p:cTn id="95" presetID="10" presetClass="entr" presetSubtype="0" fill="hold" nodeType="withEffect">
                                  <p:stCondLst>
                                    <p:cond delay="0"/>
                                  </p:stCondLst>
                                  <p:childTnLst>
                                    <p:set>
                                      <p:cBhvr>
                                        <p:cTn id="96" dur="1" fill="hold">
                                          <p:stCondLst>
                                            <p:cond delay="0"/>
                                          </p:stCondLst>
                                        </p:cTn>
                                        <p:tgtEl>
                                          <p:spTgt spid="65"/>
                                        </p:tgtEl>
                                        <p:attrNameLst>
                                          <p:attrName>style.visibility</p:attrName>
                                        </p:attrNameLst>
                                      </p:cBhvr>
                                      <p:to>
                                        <p:strVal val="visible"/>
                                      </p:to>
                                    </p:set>
                                    <p:animEffect transition="in" filter="fade">
                                      <p:cBhvr>
                                        <p:cTn id="97" dur="500"/>
                                        <p:tgtEl>
                                          <p:spTgt spid="65"/>
                                        </p:tgtEl>
                                      </p:cBhvr>
                                    </p:animEffect>
                                  </p:childTnLst>
                                </p:cTn>
                              </p:par>
                              <p:par>
                                <p:cTn id="98" presetID="10" presetClass="entr" presetSubtype="0" fill="hold" nodeType="withEffect">
                                  <p:stCondLst>
                                    <p:cond delay="0"/>
                                  </p:stCondLst>
                                  <p:childTnLst>
                                    <p:set>
                                      <p:cBhvr>
                                        <p:cTn id="99" dur="1" fill="hold">
                                          <p:stCondLst>
                                            <p:cond delay="0"/>
                                          </p:stCondLst>
                                        </p:cTn>
                                        <p:tgtEl>
                                          <p:spTgt spid="68"/>
                                        </p:tgtEl>
                                        <p:attrNameLst>
                                          <p:attrName>style.visibility</p:attrName>
                                        </p:attrNameLst>
                                      </p:cBhvr>
                                      <p:to>
                                        <p:strVal val="visible"/>
                                      </p:to>
                                    </p:set>
                                    <p:animEffect transition="in" filter="fade">
                                      <p:cBhvr>
                                        <p:cTn id="100" dur="500"/>
                                        <p:tgtEl>
                                          <p:spTgt spid="68"/>
                                        </p:tgtEl>
                                      </p:cBhvr>
                                    </p:animEffect>
                                  </p:childTnLst>
                                </p:cTn>
                              </p:par>
                              <p:par>
                                <p:cTn id="101" presetID="10" presetClass="entr" presetSubtype="0" fill="hold" nodeType="withEffect">
                                  <p:stCondLst>
                                    <p:cond delay="0"/>
                                  </p:stCondLst>
                                  <p:childTnLst>
                                    <p:set>
                                      <p:cBhvr>
                                        <p:cTn id="102" dur="1" fill="hold">
                                          <p:stCondLst>
                                            <p:cond delay="0"/>
                                          </p:stCondLst>
                                        </p:cTn>
                                        <p:tgtEl>
                                          <p:spTgt spid="74"/>
                                        </p:tgtEl>
                                        <p:attrNameLst>
                                          <p:attrName>style.visibility</p:attrName>
                                        </p:attrNameLst>
                                      </p:cBhvr>
                                      <p:to>
                                        <p:strVal val="visible"/>
                                      </p:to>
                                    </p:set>
                                    <p:animEffect transition="in" filter="fade">
                                      <p:cBhvr>
                                        <p:cTn id="103" dur="500"/>
                                        <p:tgtEl>
                                          <p:spTgt spid="74"/>
                                        </p:tgtEl>
                                      </p:cBhvr>
                                    </p:animEffect>
                                  </p:childTnLst>
                                </p:cTn>
                              </p:par>
                              <p:par>
                                <p:cTn id="104" presetID="10" presetClass="entr" presetSubtype="0" fill="hold" nodeType="withEffect">
                                  <p:stCondLst>
                                    <p:cond delay="0"/>
                                  </p:stCondLst>
                                  <p:childTnLst>
                                    <p:set>
                                      <p:cBhvr>
                                        <p:cTn id="105" dur="1" fill="hold">
                                          <p:stCondLst>
                                            <p:cond delay="0"/>
                                          </p:stCondLst>
                                        </p:cTn>
                                        <p:tgtEl>
                                          <p:spTgt spid="77"/>
                                        </p:tgtEl>
                                        <p:attrNameLst>
                                          <p:attrName>style.visibility</p:attrName>
                                        </p:attrNameLst>
                                      </p:cBhvr>
                                      <p:to>
                                        <p:strVal val="visible"/>
                                      </p:to>
                                    </p:set>
                                    <p:animEffect transition="in" filter="fade">
                                      <p:cBhvr>
                                        <p:cTn id="106" dur="500"/>
                                        <p:tgtEl>
                                          <p:spTgt spid="77"/>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88"/>
                                        </p:tgtEl>
                                        <p:attrNameLst>
                                          <p:attrName>style.visibility</p:attrName>
                                        </p:attrNameLst>
                                      </p:cBhvr>
                                      <p:to>
                                        <p:strVal val="visible"/>
                                      </p:to>
                                    </p:set>
                                    <p:animEffect transition="in" filter="fade">
                                      <p:cBhvr>
                                        <p:cTn id="109" dur="500"/>
                                        <p:tgtEl>
                                          <p:spTgt spid="88"/>
                                        </p:tgtEl>
                                      </p:cBhvr>
                                    </p:animEffect>
                                  </p:childTnLst>
                                </p:cTn>
                              </p:par>
                              <p:par>
                                <p:cTn id="110" presetID="10" presetClass="entr" presetSubtype="0" fill="hold" nodeType="withEffect">
                                  <p:stCondLst>
                                    <p:cond delay="0"/>
                                  </p:stCondLst>
                                  <p:childTnLst>
                                    <p:set>
                                      <p:cBhvr>
                                        <p:cTn id="111" dur="1" fill="hold">
                                          <p:stCondLst>
                                            <p:cond delay="0"/>
                                          </p:stCondLst>
                                        </p:cTn>
                                        <p:tgtEl>
                                          <p:spTgt spid="98"/>
                                        </p:tgtEl>
                                        <p:attrNameLst>
                                          <p:attrName>style.visibility</p:attrName>
                                        </p:attrNameLst>
                                      </p:cBhvr>
                                      <p:to>
                                        <p:strVal val="visible"/>
                                      </p:to>
                                    </p:set>
                                    <p:animEffect transition="in" filter="fade">
                                      <p:cBhvr>
                                        <p:cTn id="112" dur="500"/>
                                        <p:tgtEl>
                                          <p:spTgt spid="98"/>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107"/>
                                        </p:tgtEl>
                                        <p:attrNameLst>
                                          <p:attrName>style.visibility</p:attrName>
                                        </p:attrNameLst>
                                      </p:cBhvr>
                                      <p:to>
                                        <p:strVal val="visible"/>
                                      </p:to>
                                    </p:set>
                                    <p:animEffect transition="in" filter="fade">
                                      <p:cBhvr>
                                        <p:cTn id="115" dur="500"/>
                                        <p:tgtEl>
                                          <p:spTgt spid="107"/>
                                        </p:tgtEl>
                                      </p:cBhvr>
                                    </p:animEffect>
                                  </p:childTnLst>
                                </p:cTn>
                              </p:par>
                              <p:par>
                                <p:cTn id="116" presetID="10" presetClass="entr" presetSubtype="0" fill="hold" nodeType="withEffect">
                                  <p:stCondLst>
                                    <p:cond delay="0"/>
                                  </p:stCondLst>
                                  <p:childTnLst>
                                    <p:set>
                                      <p:cBhvr>
                                        <p:cTn id="117" dur="1" fill="hold">
                                          <p:stCondLst>
                                            <p:cond delay="0"/>
                                          </p:stCondLst>
                                        </p:cTn>
                                        <p:tgtEl>
                                          <p:spTgt spid="109"/>
                                        </p:tgtEl>
                                        <p:attrNameLst>
                                          <p:attrName>style.visibility</p:attrName>
                                        </p:attrNameLst>
                                      </p:cBhvr>
                                      <p:to>
                                        <p:strVal val="visible"/>
                                      </p:to>
                                    </p:set>
                                    <p:animEffect transition="in" filter="fade">
                                      <p:cBhvr>
                                        <p:cTn id="118" dur="500"/>
                                        <p:tgtEl>
                                          <p:spTgt spid="109"/>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105"/>
                                        </p:tgtEl>
                                        <p:attrNameLst>
                                          <p:attrName>style.visibility</p:attrName>
                                        </p:attrNameLst>
                                      </p:cBhvr>
                                      <p:to>
                                        <p:strVal val="visible"/>
                                      </p:to>
                                    </p:set>
                                    <p:animEffect transition="in" filter="fade">
                                      <p:cBhvr>
                                        <p:cTn id="121" dur="500"/>
                                        <p:tgtEl>
                                          <p:spTgt spid="105"/>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108"/>
                                        </p:tgtEl>
                                        <p:attrNameLst>
                                          <p:attrName>style.visibility</p:attrName>
                                        </p:attrNameLst>
                                      </p:cBhvr>
                                      <p:to>
                                        <p:strVal val="visible"/>
                                      </p:to>
                                    </p:set>
                                    <p:animEffect transition="in" filter="fade">
                                      <p:cBhvr>
                                        <p:cTn id="124" dur="500"/>
                                        <p:tgtEl>
                                          <p:spTgt spid="1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8" grpId="0"/>
      <p:bldP spid="105" grpId="0"/>
      <p:bldP spid="107" grpId="0"/>
      <p:bldP spid="10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7A2D6-0DB4-48A8-B4A8-1142A0FC73F7}"/>
              </a:ext>
            </a:extLst>
          </p:cNvPr>
          <p:cNvSpPr>
            <a:spLocks noGrp="1"/>
          </p:cNvSpPr>
          <p:nvPr>
            <p:ph type="title"/>
          </p:nvPr>
        </p:nvSpPr>
        <p:spPr>
          <a:xfrm>
            <a:off x="609600" y="202630"/>
            <a:ext cx="10972800" cy="922114"/>
          </a:xfrm>
        </p:spPr>
        <p:txBody>
          <a:bodyPr/>
          <a:lstStyle/>
          <a:p>
            <a:r>
              <a:rPr lang="en-HK" dirty="0"/>
              <a:t>GPU: SIMD</a:t>
            </a:r>
          </a:p>
        </p:txBody>
      </p:sp>
      <p:sp>
        <p:nvSpPr>
          <p:cNvPr id="3" name="Content Placeholder 2">
            <a:extLst>
              <a:ext uri="{FF2B5EF4-FFF2-40B4-BE49-F238E27FC236}">
                <a16:creationId xmlns:a16="http://schemas.microsoft.com/office/drawing/2014/main" id="{8560F459-BF97-4DF5-818C-0F804B605C96}"/>
              </a:ext>
            </a:extLst>
          </p:cNvPr>
          <p:cNvSpPr>
            <a:spLocks noGrp="1"/>
          </p:cNvSpPr>
          <p:nvPr>
            <p:ph idx="1"/>
          </p:nvPr>
        </p:nvSpPr>
        <p:spPr>
          <a:xfrm>
            <a:off x="609600" y="1124744"/>
            <a:ext cx="11391056" cy="5733256"/>
          </a:xfrm>
        </p:spPr>
        <p:txBody>
          <a:bodyPr/>
          <a:lstStyle/>
          <a:p>
            <a:pPr marL="342900" lvl="1" indent="-342900">
              <a:buFont typeface="Arial" panose="020B0604020202020204" pitchFamily="34" charset="0"/>
              <a:buChar char="•"/>
            </a:pPr>
            <a:r>
              <a:rPr lang="en-US" sz="3200" b="1" dirty="0"/>
              <a:t>Idea: </a:t>
            </a:r>
            <a:r>
              <a:rPr lang="en-US" sz="3200" dirty="0"/>
              <a:t>Use one decoder on multiple data</a:t>
            </a:r>
            <a:endParaRPr lang="en-US" sz="2400" dirty="0"/>
          </a:p>
          <a:p>
            <a:pPr marL="742950" lvl="2" indent="-342900"/>
            <a:r>
              <a:rPr lang="en-US" sz="2800" dirty="0"/>
              <a:t>Basically all these data perform the same operation</a:t>
            </a:r>
          </a:p>
          <a:p>
            <a:pPr marL="742950" lvl="2" indent="-342900"/>
            <a:r>
              <a:rPr lang="en-US" sz="2800" dirty="0"/>
              <a:t>Save logic required to fetch/decode tons of instructions</a:t>
            </a:r>
          </a:p>
          <a:p>
            <a:pPr marL="342900" lvl="1" indent="-342900">
              <a:buFont typeface="Arial" panose="020B0604020202020204" pitchFamily="34" charset="0"/>
              <a:buChar char="•"/>
            </a:pPr>
            <a:endParaRPr lang="en-US" sz="3200" dirty="0"/>
          </a:p>
          <a:p>
            <a:pPr marL="342900" lvl="1" indent="-342900">
              <a:buFont typeface="Arial" panose="020B0604020202020204" pitchFamily="34" charset="0"/>
              <a:buChar char="•"/>
            </a:pPr>
            <a:r>
              <a:rPr lang="en-US" sz="3200" dirty="0"/>
              <a:t>SIMD: Single-instruction multiple-data</a:t>
            </a:r>
          </a:p>
          <a:p>
            <a:pPr marL="342900" lvl="1" indent="-342900">
              <a:lnSpc>
                <a:spcPct val="150000"/>
              </a:lnSpc>
              <a:buFont typeface="Arial" panose="020B0604020202020204" pitchFamily="34" charset="0"/>
              <a:buChar char="•"/>
            </a:pPr>
            <a:endParaRPr lang="en-US" sz="3200" b="1" dirty="0"/>
          </a:p>
        </p:txBody>
      </p:sp>
      <p:sp>
        <p:nvSpPr>
          <p:cNvPr id="4" name="Slide Number Placeholder 3">
            <a:extLst>
              <a:ext uri="{FF2B5EF4-FFF2-40B4-BE49-F238E27FC236}">
                <a16:creationId xmlns:a16="http://schemas.microsoft.com/office/drawing/2014/main" id="{2A400473-2EE0-4E62-A2A0-AE492B127B0C}"/>
              </a:ext>
            </a:extLst>
          </p:cNvPr>
          <p:cNvSpPr>
            <a:spLocks noGrp="1"/>
          </p:cNvSpPr>
          <p:nvPr>
            <p:ph type="sldNum" sz="quarter" idx="12"/>
          </p:nvPr>
        </p:nvSpPr>
        <p:spPr/>
        <p:txBody>
          <a:bodyPr/>
          <a:lstStyle/>
          <a:p>
            <a:fld id="{C22DC6D3-9347-42BE-948A-F7EB414DF657}" type="slidenum">
              <a:rPr lang="en-US" altLang="en-US" smtClean="0"/>
              <a:pPr/>
              <a:t>14</a:t>
            </a:fld>
            <a:endParaRPr lang="en-US" altLang="en-US" dirty="0"/>
          </a:p>
        </p:txBody>
      </p:sp>
      <p:pic>
        <p:nvPicPr>
          <p:cNvPr id="6" name="Picture 4" descr="SISD,SIMD,MISD,MIMD - A Level Computer Science">
            <a:extLst>
              <a:ext uri="{FF2B5EF4-FFF2-40B4-BE49-F238E27FC236}">
                <a16:creationId xmlns:a16="http://schemas.microsoft.com/office/drawing/2014/main" id="{20A55A69-2EC1-4432-A380-8AB0CC4FEE0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9676" y="4077072"/>
            <a:ext cx="2312647" cy="23126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84808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68ED4-C4A6-23C4-F6B4-5103DD48ECDB}"/>
              </a:ext>
            </a:extLst>
          </p:cNvPr>
          <p:cNvSpPr>
            <a:spLocks noGrp="1"/>
          </p:cNvSpPr>
          <p:nvPr>
            <p:ph type="title"/>
          </p:nvPr>
        </p:nvSpPr>
        <p:spPr/>
        <p:txBody>
          <a:bodyPr/>
          <a:lstStyle/>
          <a:p>
            <a:pPr algn="l"/>
            <a:r>
              <a:rPr lang="en-CN" dirty="0"/>
              <a:t>GPU Architecture</a:t>
            </a:r>
          </a:p>
        </p:txBody>
      </p:sp>
      <p:sp>
        <p:nvSpPr>
          <p:cNvPr id="3" name="Content Placeholder 2">
            <a:extLst>
              <a:ext uri="{FF2B5EF4-FFF2-40B4-BE49-F238E27FC236}">
                <a16:creationId xmlns:a16="http://schemas.microsoft.com/office/drawing/2014/main" id="{A4DD130F-539D-4959-A256-85C3F9DE270C}"/>
              </a:ext>
            </a:extLst>
          </p:cNvPr>
          <p:cNvSpPr>
            <a:spLocks noGrp="1"/>
          </p:cNvSpPr>
          <p:nvPr>
            <p:ph idx="1"/>
          </p:nvPr>
        </p:nvSpPr>
        <p:spPr/>
        <p:txBody>
          <a:bodyPr/>
          <a:lstStyle/>
          <a:p>
            <a:endParaRPr lang="en-CN" dirty="0"/>
          </a:p>
        </p:txBody>
      </p:sp>
      <p:sp>
        <p:nvSpPr>
          <p:cNvPr id="4" name="Slide Number Placeholder 3">
            <a:extLst>
              <a:ext uri="{FF2B5EF4-FFF2-40B4-BE49-F238E27FC236}">
                <a16:creationId xmlns:a16="http://schemas.microsoft.com/office/drawing/2014/main" id="{C767AAB3-0448-3057-2833-D1E306CF1E86}"/>
              </a:ext>
            </a:extLst>
          </p:cNvPr>
          <p:cNvSpPr>
            <a:spLocks noGrp="1"/>
          </p:cNvSpPr>
          <p:nvPr>
            <p:ph type="sldNum" sz="quarter" idx="12"/>
          </p:nvPr>
        </p:nvSpPr>
        <p:spPr/>
        <p:txBody>
          <a:bodyPr/>
          <a:lstStyle/>
          <a:p>
            <a:fld id="{C22DC6D3-9347-42BE-948A-F7EB414DF657}" type="slidenum">
              <a:rPr lang="en-US" altLang="en-US" smtClean="0"/>
              <a:pPr/>
              <a:t>15</a:t>
            </a:fld>
            <a:endParaRPr lang="en-US" altLang="en-US" dirty="0"/>
          </a:p>
        </p:txBody>
      </p:sp>
      <p:sp>
        <p:nvSpPr>
          <p:cNvPr id="30" name="Right Arrow Callout 29">
            <a:extLst>
              <a:ext uri="{FF2B5EF4-FFF2-40B4-BE49-F238E27FC236}">
                <a16:creationId xmlns:a16="http://schemas.microsoft.com/office/drawing/2014/main" id="{30A2FD35-324E-23F1-8F50-ACA5E584DFD6}"/>
              </a:ext>
            </a:extLst>
          </p:cNvPr>
          <p:cNvSpPr/>
          <p:nvPr/>
        </p:nvSpPr>
        <p:spPr>
          <a:xfrm>
            <a:off x="2211616" y="1180370"/>
            <a:ext cx="5214937" cy="1928812"/>
          </a:xfrm>
          <a:prstGeom prst="rightArrowCallout">
            <a:avLst>
              <a:gd name="adj1" fmla="val 18695"/>
              <a:gd name="adj2" fmla="val 21322"/>
              <a:gd name="adj3" fmla="val 27102"/>
              <a:gd name="adj4" fmla="val 75644"/>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Aft>
                <a:spcPts val="0"/>
              </a:spcAft>
              <a:defRPr/>
            </a:pPr>
            <a:r>
              <a:rPr lang="en-US" sz="2800" b="1" dirty="0">
                <a:solidFill>
                  <a:schemeClr val="accent1">
                    <a:lumMod val="10000"/>
                  </a:schemeClr>
                </a:solidFill>
              </a:rPr>
              <a:t>SP</a:t>
            </a:r>
            <a:r>
              <a:rPr lang="en-US" sz="2800" dirty="0">
                <a:solidFill>
                  <a:schemeClr val="accent1">
                    <a:lumMod val="10000"/>
                  </a:schemeClr>
                </a:solidFill>
              </a:rPr>
              <a:t>: </a:t>
            </a:r>
            <a:r>
              <a:rPr lang="en-US" sz="2600" dirty="0">
                <a:solidFill>
                  <a:schemeClr val="accent1">
                    <a:lumMod val="10000"/>
                  </a:schemeClr>
                </a:solidFill>
              </a:rPr>
              <a:t>Scalar Processor </a:t>
            </a:r>
          </a:p>
          <a:p>
            <a:pPr algn="ctr" fontAlgn="auto">
              <a:spcAft>
                <a:spcPts val="0"/>
              </a:spcAft>
              <a:defRPr/>
            </a:pPr>
            <a:r>
              <a:rPr lang="en-US" sz="2600" dirty="0">
                <a:solidFill>
                  <a:schemeClr val="accent1">
                    <a:lumMod val="10000"/>
                  </a:schemeClr>
                </a:solidFill>
              </a:rPr>
              <a:t>‘CUDA core’</a:t>
            </a:r>
          </a:p>
          <a:p>
            <a:pPr algn="ctr" fontAlgn="auto">
              <a:lnSpc>
                <a:spcPct val="50000"/>
              </a:lnSpc>
              <a:spcAft>
                <a:spcPts val="0"/>
              </a:spcAft>
              <a:defRPr/>
            </a:pPr>
            <a:endParaRPr lang="en-US" sz="2800" dirty="0">
              <a:solidFill>
                <a:schemeClr val="accent1">
                  <a:lumMod val="10000"/>
                </a:schemeClr>
              </a:solidFill>
            </a:endParaRPr>
          </a:p>
          <a:p>
            <a:pPr algn="ctr" fontAlgn="auto">
              <a:spcAft>
                <a:spcPts val="0"/>
              </a:spcAft>
              <a:defRPr/>
            </a:pPr>
            <a:r>
              <a:rPr lang="en-US" sz="2800" dirty="0">
                <a:solidFill>
                  <a:schemeClr val="accent1">
                    <a:lumMod val="10000"/>
                  </a:schemeClr>
                </a:solidFill>
              </a:rPr>
              <a:t>Executes one ‘thread’</a:t>
            </a:r>
          </a:p>
        </p:txBody>
      </p:sp>
      <p:sp>
        <p:nvSpPr>
          <p:cNvPr id="31" name="Right Arrow 30">
            <a:extLst>
              <a:ext uri="{FF2B5EF4-FFF2-40B4-BE49-F238E27FC236}">
                <a16:creationId xmlns:a16="http://schemas.microsoft.com/office/drawing/2014/main" id="{5950F872-6EC1-7F5B-034B-343BA3CC7C9C}"/>
              </a:ext>
            </a:extLst>
          </p:cNvPr>
          <p:cNvSpPr/>
          <p:nvPr/>
        </p:nvSpPr>
        <p:spPr>
          <a:xfrm rot="20170216">
            <a:off x="5895475" y="2935885"/>
            <a:ext cx="1344612" cy="1047750"/>
          </a:xfrm>
          <a:prstGeom prst="rightArrow">
            <a:avLst>
              <a:gd name="adj1" fmla="val 40095"/>
              <a:gd name="adj2" fmla="val 57182"/>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33" name="Rectangle 32">
            <a:extLst>
              <a:ext uri="{FF2B5EF4-FFF2-40B4-BE49-F238E27FC236}">
                <a16:creationId xmlns:a16="http://schemas.microsoft.com/office/drawing/2014/main" id="{9D2EA1DE-FA1D-8D90-D159-7D79D90FA3D1}"/>
              </a:ext>
            </a:extLst>
          </p:cNvPr>
          <p:cNvSpPr/>
          <p:nvPr/>
        </p:nvSpPr>
        <p:spPr>
          <a:xfrm>
            <a:off x="7895063" y="301975"/>
            <a:ext cx="2500313" cy="3573415"/>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3200" dirty="0">
              <a:solidFill>
                <a:schemeClr val="accent2">
                  <a:lumMod val="95000"/>
                </a:schemeClr>
              </a:solidFill>
            </a:endParaRPr>
          </a:p>
        </p:txBody>
      </p:sp>
      <p:sp>
        <p:nvSpPr>
          <p:cNvPr id="34" name="Rectangle 33">
            <a:extLst>
              <a:ext uri="{FF2B5EF4-FFF2-40B4-BE49-F238E27FC236}">
                <a16:creationId xmlns:a16="http://schemas.microsoft.com/office/drawing/2014/main" id="{55A3818A-8D40-6568-7C8F-7A80E6E9A094}"/>
              </a:ext>
            </a:extLst>
          </p:cNvPr>
          <p:cNvSpPr/>
          <p:nvPr/>
        </p:nvSpPr>
        <p:spPr>
          <a:xfrm>
            <a:off x="7680751" y="444850"/>
            <a:ext cx="2500312" cy="3573415"/>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3200" dirty="0">
              <a:solidFill>
                <a:schemeClr val="accent2">
                  <a:lumMod val="95000"/>
                </a:schemeClr>
              </a:solidFill>
            </a:endParaRPr>
          </a:p>
        </p:txBody>
      </p:sp>
      <p:sp>
        <p:nvSpPr>
          <p:cNvPr id="35" name="Rectangle 34">
            <a:extLst>
              <a:ext uri="{FF2B5EF4-FFF2-40B4-BE49-F238E27FC236}">
                <a16:creationId xmlns:a16="http://schemas.microsoft.com/office/drawing/2014/main" id="{E326F327-FF32-5D12-1F1A-734409A3D519}"/>
              </a:ext>
            </a:extLst>
          </p:cNvPr>
          <p:cNvSpPr/>
          <p:nvPr/>
        </p:nvSpPr>
        <p:spPr>
          <a:xfrm>
            <a:off x="7466438" y="587725"/>
            <a:ext cx="2500313" cy="3573415"/>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3200" dirty="0">
              <a:solidFill>
                <a:schemeClr val="accent2">
                  <a:lumMod val="95000"/>
                </a:schemeClr>
              </a:solidFill>
            </a:endParaRPr>
          </a:p>
        </p:txBody>
      </p:sp>
      <p:sp>
        <p:nvSpPr>
          <p:cNvPr id="36" name="Rectangle 35">
            <a:extLst>
              <a:ext uri="{FF2B5EF4-FFF2-40B4-BE49-F238E27FC236}">
                <a16:creationId xmlns:a16="http://schemas.microsoft.com/office/drawing/2014/main" id="{1B67BEE3-8650-2F53-616A-FEEF5880B3F7}"/>
              </a:ext>
            </a:extLst>
          </p:cNvPr>
          <p:cNvSpPr/>
          <p:nvPr/>
        </p:nvSpPr>
        <p:spPr>
          <a:xfrm>
            <a:off x="7109250" y="4756844"/>
            <a:ext cx="3286125" cy="857250"/>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2400" dirty="0">
                <a:solidFill>
                  <a:schemeClr val="tx1"/>
                </a:solidFill>
              </a:rPr>
              <a:t>GLOBAL MEMORY</a:t>
            </a:r>
          </a:p>
          <a:p>
            <a:pPr algn="ctr">
              <a:defRPr/>
            </a:pPr>
            <a:r>
              <a:rPr lang="hr-HR" sz="2400" dirty="0">
                <a:solidFill>
                  <a:schemeClr val="tx1"/>
                </a:solidFill>
              </a:rPr>
              <a:t>(ON DEVICE)</a:t>
            </a:r>
            <a:endParaRPr lang="en-US" sz="2400" dirty="0">
              <a:solidFill>
                <a:schemeClr val="tx1"/>
              </a:solidFill>
            </a:endParaRPr>
          </a:p>
        </p:txBody>
      </p:sp>
      <p:sp>
        <p:nvSpPr>
          <p:cNvPr id="37" name="Rectangle 36">
            <a:extLst>
              <a:ext uri="{FF2B5EF4-FFF2-40B4-BE49-F238E27FC236}">
                <a16:creationId xmlns:a16="http://schemas.microsoft.com/office/drawing/2014/main" id="{1CA85A17-A44E-F1EA-479D-F3A3E2EAAD89}"/>
              </a:ext>
            </a:extLst>
          </p:cNvPr>
          <p:cNvSpPr/>
          <p:nvPr/>
        </p:nvSpPr>
        <p:spPr>
          <a:xfrm>
            <a:off x="7252126" y="730600"/>
            <a:ext cx="2500312" cy="3573415"/>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r>
              <a:rPr lang="en-US" sz="3200" dirty="0">
                <a:solidFill>
                  <a:schemeClr val="tx1"/>
                </a:solidFill>
              </a:rPr>
              <a:t>SM</a:t>
            </a:r>
          </a:p>
        </p:txBody>
      </p:sp>
      <p:sp>
        <p:nvSpPr>
          <p:cNvPr id="38" name="Rectangle 37">
            <a:extLst>
              <a:ext uri="{FF2B5EF4-FFF2-40B4-BE49-F238E27FC236}">
                <a16:creationId xmlns:a16="http://schemas.microsoft.com/office/drawing/2014/main" id="{0B8349D8-5ADA-FC50-F542-EAA33332F4B3}"/>
              </a:ext>
            </a:extLst>
          </p:cNvPr>
          <p:cNvSpPr/>
          <p:nvPr/>
        </p:nvSpPr>
        <p:spPr>
          <a:xfrm>
            <a:off x="7395001" y="1302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39" name="Rectangle 38">
            <a:extLst>
              <a:ext uri="{FF2B5EF4-FFF2-40B4-BE49-F238E27FC236}">
                <a16:creationId xmlns:a16="http://schemas.microsoft.com/office/drawing/2014/main" id="{D7F78153-57AE-DC3A-395F-F2530A184455}"/>
              </a:ext>
            </a:extLst>
          </p:cNvPr>
          <p:cNvSpPr/>
          <p:nvPr/>
        </p:nvSpPr>
        <p:spPr>
          <a:xfrm>
            <a:off x="7966501" y="1302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0" name="Rectangle 39">
            <a:extLst>
              <a:ext uri="{FF2B5EF4-FFF2-40B4-BE49-F238E27FC236}">
                <a16:creationId xmlns:a16="http://schemas.microsoft.com/office/drawing/2014/main" id="{17FA5997-07FE-B6DB-8F83-070D4765D66B}"/>
              </a:ext>
            </a:extLst>
          </p:cNvPr>
          <p:cNvSpPr/>
          <p:nvPr/>
        </p:nvSpPr>
        <p:spPr>
          <a:xfrm>
            <a:off x="8538001" y="1302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1" name="Rectangle 40">
            <a:extLst>
              <a:ext uri="{FF2B5EF4-FFF2-40B4-BE49-F238E27FC236}">
                <a16:creationId xmlns:a16="http://schemas.microsoft.com/office/drawing/2014/main" id="{BF44FF38-A7AC-2761-084A-A073645A624F}"/>
              </a:ext>
            </a:extLst>
          </p:cNvPr>
          <p:cNvSpPr/>
          <p:nvPr/>
        </p:nvSpPr>
        <p:spPr>
          <a:xfrm>
            <a:off x="9109501" y="1302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2" name="Rectangle 41">
            <a:extLst>
              <a:ext uri="{FF2B5EF4-FFF2-40B4-BE49-F238E27FC236}">
                <a16:creationId xmlns:a16="http://schemas.microsoft.com/office/drawing/2014/main" id="{E998B658-AA37-F427-4130-C19C688EC9BA}"/>
              </a:ext>
            </a:extLst>
          </p:cNvPr>
          <p:cNvSpPr/>
          <p:nvPr/>
        </p:nvSpPr>
        <p:spPr>
          <a:xfrm>
            <a:off x="7395001" y="1873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3" name="Rectangle 42">
            <a:extLst>
              <a:ext uri="{FF2B5EF4-FFF2-40B4-BE49-F238E27FC236}">
                <a16:creationId xmlns:a16="http://schemas.microsoft.com/office/drawing/2014/main" id="{07A9578C-5714-56BC-6423-C0C2520DF1AB}"/>
              </a:ext>
            </a:extLst>
          </p:cNvPr>
          <p:cNvSpPr/>
          <p:nvPr/>
        </p:nvSpPr>
        <p:spPr>
          <a:xfrm>
            <a:off x="7966501" y="1873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4" name="Rectangle 43">
            <a:extLst>
              <a:ext uri="{FF2B5EF4-FFF2-40B4-BE49-F238E27FC236}">
                <a16:creationId xmlns:a16="http://schemas.microsoft.com/office/drawing/2014/main" id="{BA7F69D2-C830-9AEE-0F0D-5F93DF48765B}"/>
              </a:ext>
            </a:extLst>
          </p:cNvPr>
          <p:cNvSpPr/>
          <p:nvPr/>
        </p:nvSpPr>
        <p:spPr>
          <a:xfrm>
            <a:off x="8538001" y="1873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5" name="Rectangle 44">
            <a:extLst>
              <a:ext uri="{FF2B5EF4-FFF2-40B4-BE49-F238E27FC236}">
                <a16:creationId xmlns:a16="http://schemas.microsoft.com/office/drawing/2014/main" id="{3575CA3E-74AD-D887-FDEE-DA3112A4DFE0}"/>
              </a:ext>
            </a:extLst>
          </p:cNvPr>
          <p:cNvSpPr/>
          <p:nvPr/>
        </p:nvSpPr>
        <p:spPr>
          <a:xfrm>
            <a:off x="9109501" y="1873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6" name="Rectangle 45">
            <a:extLst>
              <a:ext uri="{FF2B5EF4-FFF2-40B4-BE49-F238E27FC236}">
                <a16:creationId xmlns:a16="http://schemas.microsoft.com/office/drawing/2014/main" id="{546A4F75-63E8-C8F5-0828-FBA1D4B9DACF}"/>
              </a:ext>
            </a:extLst>
          </p:cNvPr>
          <p:cNvSpPr/>
          <p:nvPr/>
        </p:nvSpPr>
        <p:spPr>
          <a:xfrm>
            <a:off x="7395001" y="2445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7" name="Rectangle 46">
            <a:extLst>
              <a:ext uri="{FF2B5EF4-FFF2-40B4-BE49-F238E27FC236}">
                <a16:creationId xmlns:a16="http://schemas.microsoft.com/office/drawing/2014/main" id="{2B0EE136-FB2B-89DC-DC96-A26AA787C189}"/>
              </a:ext>
            </a:extLst>
          </p:cNvPr>
          <p:cNvSpPr/>
          <p:nvPr/>
        </p:nvSpPr>
        <p:spPr>
          <a:xfrm>
            <a:off x="7966501" y="2445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8" name="Rectangle 47">
            <a:extLst>
              <a:ext uri="{FF2B5EF4-FFF2-40B4-BE49-F238E27FC236}">
                <a16:creationId xmlns:a16="http://schemas.microsoft.com/office/drawing/2014/main" id="{52C5D8E5-29A8-5A7B-86E8-C9993F0F7261}"/>
              </a:ext>
            </a:extLst>
          </p:cNvPr>
          <p:cNvSpPr/>
          <p:nvPr/>
        </p:nvSpPr>
        <p:spPr>
          <a:xfrm>
            <a:off x="8538001" y="2445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9" name="Rectangle 48">
            <a:extLst>
              <a:ext uri="{FF2B5EF4-FFF2-40B4-BE49-F238E27FC236}">
                <a16:creationId xmlns:a16="http://schemas.microsoft.com/office/drawing/2014/main" id="{618B27C8-00D1-3DD8-BF7D-D282BE0D365F}"/>
              </a:ext>
            </a:extLst>
          </p:cNvPr>
          <p:cNvSpPr/>
          <p:nvPr/>
        </p:nvSpPr>
        <p:spPr>
          <a:xfrm>
            <a:off x="9109501" y="2445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0" name="Rectangle 49">
            <a:extLst>
              <a:ext uri="{FF2B5EF4-FFF2-40B4-BE49-F238E27FC236}">
                <a16:creationId xmlns:a16="http://schemas.microsoft.com/office/drawing/2014/main" id="{478A3338-8596-B46A-1730-85B7BBBE7086}"/>
              </a:ext>
            </a:extLst>
          </p:cNvPr>
          <p:cNvSpPr/>
          <p:nvPr/>
        </p:nvSpPr>
        <p:spPr>
          <a:xfrm>
            <a:off x="7395001" y="3016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1" name="Rectangle 50">
            <a:extLst>
              <a:ext uri="{FF2B5EF4-FFF2-40B4-BE49-F238E27FC236}">
                <a16:creationId xmlns:a16="http://schemas.microsoft.com/office/drawing/2014/main" id="{026A26B2-5771-1863-35CA-63C9C570D1EB}"/>
              </a:ext>
            </a:extLst>
          </p:cNvPr>
          <p:cNvSpPr/>
          <p:nvPr/>
        </p:nvSpPr>
        <p:spPr>
          <a:xfrm>
            <a:off x="7966501" y="3016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2" name="Rectangle 51">
            <a:extLst>
              <a:ext uri="{FF2B5EF4-FFF2-40B4-BE49-F238E27FC236}">
                <a16:creationId xmlns:a16="http://schemas.microsoft.com/office/drawing/2014/main" id="{08FCE27F-8FC9-F4A4-141A-3279D1B4D3A0}"/>
              </a:ext>
            </a:extLst>
          </p:cNvPr>
          <p:cNvSpPr/>
          <p:nvPr/>
        </p:nvSpPr>
        <p:spPr>
          <a:xfrm>
            <a:off x="8538001" y="3016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3" name="Rectangle 52">
            <a:extLst>
              <a:ext uri="{FF2B5EF4-FFF2-40B4-BE49-F238E27FC236}">
                <a16:creationId xmlns:a16="http://schemas.microsoft.com/office/drawing/2014/main" id="{98DDA16E-7D1A-21EB-9E83-6F3A30EB5C15}"/>
              </a:ext>
            </a:extLst>
          </p:cNvPr>
          <p:cNvSpPr/>
          <p:nvPr/>
        </p:nvSpPr>
        <p:spPr>
          <a:xfrm>
            <a:off x="9109501" y="3016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4" name="Rectangle 53">
            <a:extLst>
              <a:ext uri="{FF2B5EF4-FFF2-40B4-BE49-F238E27FC236}">
                <a16:creationId xmlns:a16="http://schemas.microsoft.com/office/drawing/2014/main" id="{A5B206E3-9355-5D46-BFF4-760B65A95285}"/>
              </a:ext>
            </a:extLst>
          </p:cNvPr>
          <p:cNvSpPr/>
          <p:nvPr/>
        </p:nvSpPr>
        <p:spPr>
          <a:xfrm>
            <a:off x="7395001" y="3653862"/>
            <a:ext cx="2214562" cy="533399"/>
          </a:xfrm>
          <a:prstGeom prst="rect">
            <a:avLst/>
          </a:prstGeom>
          <a:solidFill>
            <a:srgbClr val="EE901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70000"/>
              </a:lnSpc>
              <a:defRPr/>
            </a:pPr>
            <a:r>
              <a:rPr lang="hr-HR" sz="2000" dirty="0">
                <a:solidFill>
                  <a:schemeClr val="tx1"/>
                </a:solidFill>
              </a:rPr>
              <a:t>SHARED MEMORY </a:t>
            </a:r>
            <a:endParaRPr lang="en-US" sz="2000" dirty="0">
              <a:solidFill>
                <a:schemeClr val="tx1"/>
              </a:solidFill>
            </a:endParaRPr>
          </a:p>
        </p:txBody>
      </p:sp>
      <p:sp>
        <p:nvSpPr>
          <p:cNvPr id="55" name="Up-Down Arrow 54">
            <a:extLst>
              <a:ext uri="{FF2B5EF4-FFF2-40B4-BE49-F238E27FC236}">
                <a16:creationId xmlns:a16="http://schemas.microsoft.com/office/drawing/2014/main" id="{DDFA62B4-6CEA-DAA9-5C88-272BA4BE3B50}"/>
              </a:ext>
            </a:extLst>
          </p:cNvPr>
          <p:cNvSpPr/>
          <p:nvPr/>
        </p:nvSpPr>
        <p:spPr>
          <a:xfrm>
            <a:off x="8252251" y="4301934"/>
            <a:ext cx="1000125" cy="500063"/>
          </a:xfrm>
          <a:prstGeom prst="upDownArrow">
            <a:avLst>
              <a:gd name="adj1" fmla="val 45646"/>
              <a:gd name="adj2" fmla="val 34762"/>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6" name="Rectangle 55">
            <a:extLst>
              <a:ext uri="{FF2B5EF4-FFF2-40B4-BE49-F238E27FC236}">
                <a16:creationId xmlns:a16="http://schemas.microsoft.com/office/drawing/2014/main" id="{9FE5961A-AA38-130D-35A2-FD4C02EBE71D}"/>
              </a:ext>
            </a:extLst>
          </p:cNvPr>
          <p:cNvSpPr/>
          <p:nvPr/>
        </p:nvSpPr>
        <p:spPr>
          <a:xfrm>
            <a:off x="7104112" y="5952704"/>
            <a:ext cx="3286125" cy="857250"/>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2400" dirty="0">
                <a:solidFill>
                  <a:schemeClr val="tx1"/>
                </a:solidFill>
              </a:rPr>
              <a:t>HOST</a:t>
            </a:r>
            <a:r>
              <a:rPr lang="en-HK" sz="2400" dirty="0">
                <a:solidFill>
                  <a:schemeClr val="tx1"/>
                </a:solidFill>
              </a:rPr>
              <a:t> (CPU)</a:t>
            </a:r>
            <a:endParaRPr lang="en-US" sz="1600" dirty="0">
              <a:solidFill>
                <a:schemeClr val="tx1"/>
              </a:solidFill>
            </a:endParaRPr>
          </a:p>
        </p:txBody>
      </p:sp>
      <p:sp>
        <p:nvSpPr>
          <p:cNvPr id="57" name="Up-Down Arrow 56">
            <a:extLst>
              <a:ext uri="{FF2B5EF4-FFF2-40B4-BE49-F238E27FC236}">
                <a16:creationId xmlns:a16="http://schemas.microsoft.com/office/drawing/2014/main" id="{FC239EF9-36A6-9B5D-CDD0-AF8E3F3EE368}"/>
              </a:ext>
            </a:extLst>
          </p:cNvPr>
          <p:cNvSpPr/>
          <p:nvPr/>
        </p:nvSpPr>
        <p:spPr>
          <a:xfrm>
            <a:off x="8239849" y="5570447"/>
            <a:ext cx="1000125" cy="428625"/>
          </a:xfrm>
          <a:prstGeom prst="upDownArrow">
            <a:avLst>
              <a:gd name="adj1" fmla="val 45646"/>
              <a:gd name="adj2" fmla="val 34762"/>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
        <p:nvSpPr>
          <p:cNvPr id="5" name="Content Placeholder 2">
            <a:extLst>
              <a:ext uri="{FF2B5EF4-FFF2-40B4-BE49-F238E27FC236}">
                <a16:creationId xmlns:a16="http://schemas.microsoft.com/office/drawing/2014/main" id="{2A1FFBEA-79DD-77A4-2D6F-7C2FA5D65A10}"/>
              </a:ext>
            </a:extLst>
          </p:cNvPr>
          <p:cNvSpPr txBox="1">
            <a:spLocks/>
          </p:cNvSpPr>
          <p:nvPr/>
        </p:nvSpPr>
        <p:spPr bwMode="auto">
          <a:xfrm>
            <a:off x="1343472" y="3453799"/>
            <a:ext cx="4868644" cy="2160296"/>
          </a:xfrm>
          <a:prstGeom prst="rect">
            <a:avLst/>
          </a:prstGeom>
          <a:solidFill>
            <a:schemeClr val="bg1">
              <a:lumMod val="8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rtlCol="0" anchor="t" anchorCtr="0" compatLnSpc="1">
            <a:prstTxWarp prst="textNoShape">
              <a:avLst/>
            </a:prstTxWarp>
            <a:normAutofit fontScale="62500" lnSpcReduction="20000"/>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algn="ctr" eaLnBrk="1" fontAlgn="auto" hangingPunct="1">
              <a:spcAft>
                <a:spcPts val="0"/>
              </a:spcAft>
              <a:buFont typeface="Arial" charset="0"/>
              <a:buNone/>
              <a:defRPr/>
            </a:pPr>
            <a:r>
              <a:rPr lang="en-US" sz="4800" b="1" dirty="0"/>
              <a:t>SM</a:t>
            </a:r>
            <a:r>
              <a:rPr lang="en-US" sz="4800" dirty="0"/>
              <a:t>: </a:t>
            </a:r>
            <a:r>
              <a:rPr lang="en-US" sz="4500" dirty="0"/>
              <a:t>Streaming Multiprocessor</a:t>
            </a:r>
            <a:endParaRPr lang="hr-HR" sz="4500" dirty="0"/>
          </a:p>
          <a:p>
            <a:pPr algn="ctr" eaLnBrk="1" fontAlgn="auto" hangingPunct="1">
              <a:spcAft>
                <a:spcPts val="0"/>
              </a:spcAft>
              <a:buFont typeface="Arial" charset="0"/>
              <a:buNone/>
              <a:defRPr/>
            </a:pPr>
            <a:r>
              <a:rPr lang="en-US" sz="3800" dirty="0"/>
              <a:t>multiple SPs  (</a:t>
            </a:r>
            <a:r>
              <a:rPr lang="hr-HR" sz="3800" dirty="0"/>
              <a:t>16, </a:t>
            </a:r>
            <a:r>
              <a:rPr lang="en-HK" sz="3800" dirty="0"/>
              <a:t>32, </a:t>
            </a:r>
            <a:r>
              <a:rPr lang="en-US" sz="3800" dirty="0"/>
              <a:t>48 or more)</a:t>
            </a:r>
            <a:endParaRPr lang="hr-HR" sz="3800" dirty="0"/>
          </a:p>
          <a:p>
            <a:pPr algn="ctr" eaLnBrk="1" fontAlgn="auto" hangingPunct="1">
              <a:lnSpc>
                <a:spcPct val="70000"/>
              </a:lnSpc>
              <a:spcAft>
                <a:spcPts val="0"/>
              </a:spcAft>
              <a:buFont typeface="Arial" charset="0"/>
              <a:buNone/>
              <a:defRPr/>
            </a:pPr>
            <a:endParaRPr lang="hr-HR" dirty="0"/>
          </a:p>
          <a:p>
            <a:pPr algn="ctr" eaLnBrk="1" fontAlgn="auto" hangingPunct="1">
              <a:spcAft>
                <a:spcPts val="0"/>
              </a:spcAft>
              <a:buFont typeface="Arial" charset="0"/>
              <a:buNone/>
              <a:defRPr/>
            </a:pPr>
            <a:r>
              <a:rPr lang="en-US" sz="3800" u="sng" dirty="0"/>
              <a:t>Fast</a:t>
            </a:r>
            <a:r>
              <a:rPr lang="en-US" sz="3800" dirty="0"/>
              <a:t> local ‘shared memory’</a:t>
            </a:r>
            <a:endParaRPr lang="hr-HR" sz="3800" dirty="0"/>
          </a:p>
          <a:p>
            <a:pPr algn="ctr" eaLnBrk="1" fontAlgn="auto" hangingPunct="1">
              <a:spcAft>
                <a:spcPts val="0"/>
              </a:spcAft>
              <a:buFont typeface="Arial" charset="0"/>
              <a:buNone/>
              <a:defRPr/>
            </a:pPr>
            <a:r>
              <a:rPr lang="en-US" sz="3800" dirty="0"/>
              <a:t>shared among SPs</a:t>
            </a:r>
            <a:endParaRPr lang="hr-HR" sz="3800" dirty="0"/>
          </a:p>
          <a:p>
            <a:pPr algn="ctr" eaLnBrk="1" fontAlgn="auto" hangingPunct="1">
              <a:spcAft>
                <a:spcPts val="0"/>
              </a:spcAft>
              <a:buFont typeface="Arial" charset="0"/>
              <a:buNone/>
              <a:defRPr/>
            </a:pPr>
            <a:r>
              <a:rPr lang="en-US" sz="3800" dirty="0"/>
              <a:t>e.g., 16 KB or 64 KB</a:t>
            </a:r>
          </a:p>
        </p:txBody>
      </p:sp>
      <p:sp>
        <p:nvSpPr>
          <p:cNvPr id="6" name="Rectangle 5">
            <a:extLst>
              <a:ext uri="{FF2B5EF4-FFF2-40B4-BE49-F238E27FC236}">
                <a16:creationId xmlns:a16="http://schemas.microsoft.com/office/drawing/2014/main" id="{EFEFDD78-0B09-46E9-BB6F-BE59D6F3688F}"/>
              </a:ext>
            </a:extLst>
          </p:cNvPr>
          <p:cNvSpPr/>
          <p:nvPr/>
        </p:nvSpPr>
        <p:spPr>
          <a:xfrm>
            <a:off x="1055440" y="5952704"/>
            <a:ext cx="4945713" cy="369332"/>
          </a:xfrm>
          <a:prstGeom prst="rect">
            <a:avLst/>
          </a:prstGeom>
        </p:spPr>
        <p:txBody>
          <a:bodyPr wrap="none">
            <a:spAutoFit/>
          </a:bodyPr>
          <a:lstStyle/>
          <a:p>
            <a:r>
              <a:rPr lang="en-HK" dirty="0">
                <a:solidFill>
                  <a:srgbClr val="FF0000"/>
                </a:solidFill>
              </a:rPr>
              <a:t>In this lecture, we use NVIDIA GPU as the example </a:t>
            </a:r>
            <a:endParaRPr lang="en-US" dirty="0">
              <a:solidFill>
                <a:srgbClr val="FF0000"/>
              </a:solidFill>
            </a:endParaRPr>
          </a:p>
        </p:txBody>
      </p:sp>
    </p:spTree>
    <p:extLst>
      <p:ext uri="{BB962C8B-B14F-4D97-AF65-F5344CB8AC3E}">
        <p14:creationId xmlns:p14="http://schemas.microsoft.com/office/powerpoint/2010/main" val="1650445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bg/>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0" end="0"/>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xEl>
                                              <p:pRg st="1" end="1"/>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1" grpId="0" animBg="1"/>
      <p:bldP spid="5" grpId="0" build="p" animBg="1"/>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68ED4-C4A6-23C4-F6B4-5103DD48ECDB}"/>
              </a:ext>
            </a:extLst>
          </p:cNvPr>
          <p:cNvSpPr>
            <a:spLocks noGrp="1"/>
          </p:cNvSpPr>
          <p:nvPr>
            <p:ph type="title"/>
          </p:nvPr>
        </p:nvSpPr>
        <p:spPr/>
        <p:txBody>
          <a:bodyPr/>
          <a:lstStyle/>
          <a:p>
            <a:pPr algn="l"/>
            <a:r>
              <a:rPr lang="en-CN" dirty="0"/>
              <a:t>GPU Architecture</a:t>
            </a:r>
          </a:p>
        </p:txBody>
      </p:sp>
      <p:sp>
        <p:nvSpPr>
          <p:cNvPr id="3" name="Content Placeholder 2">
            <a:extLst>
              <a:ext uri="{FF2B5EF4-FFF2-40B4-BE49-F238E27FC236}">
                <a16:creationId xmlns:a16="http://schemas.microsoft.com/office/drawing/2014/main" id="{A4DD130F-539D-4959-A256-85C3F9DE270C}"/>
              </a:ext>
            </a:extLst>
          </p:cNvPr>
          <p:cNvSpPr>
            <a:spLocks noGrp="1"/>
          </p:cNvSpPr>
          <p:nvPr>
            <p:ph idx="1"/>
          </p:nvPr>
        </p:nvSpPr>
        <p:spPr/>
        <p:txBody>
          <a:bodyPr/>
          <a:lstStyle/>
          <a:p>
            <a:r>
              <a:rPr lang="en-CN" dirty="0"/>
              <a:t>For example, GTX 480:</a:t>
            </a:r>
          </a:p>
          <a:p>
            <a:pPr lvl="1">
              <a:buFont typeface="Arial" panose="020B0604020202020204" pitchFamily="34" charset="0"/>
              <a:buChar char="•"/>
            </a:pPr>
            <a:r>
              <a:rPr lang="en-CN" dirty="0"/>
              <a:t>14 SMs x 32 </a:t>
            </a:r>
            <a:r>
              <a:rPr lang="en-HK" dirty="0"/>
              <a:t>SPs </a:t>
            </a:r>
            <a:r>
              <a:rPr lang="en-CN" dirty="0"/>
              <a:t>= 448 cores on a GPU</a:t>
            </a:r>
          </a:p>
          <a:p>
            <a:endParaRPr lang="en-CN" dirty="0"/>
          </a:p>
        </p:txBody>
      </p:sp>
      <p:sp>
        <p:nvSpPr>
          <p:cNvPr id="4" name="Slide Number Placeholder 3">
            <a:extLst>
              <a:ext uri="{FF2B5EF4-FFF2-40B4-BE49-F238E27FC236}">
                <a16:creationId xmlns:a16="http://schemas.microsoft.com/office/drawing/2014/main" id="{C767AAB3-0448-3057-2833-D1E306CF1E86}"/>
              </a:ext>
            </a:extLst>
          </p:cNvPr>
          <p:cNvSpPr>
            <a:spLocks noGrp="1"/>
          </p:cNvSpPr>
          <p:nvPr>
            <p:ph type="sldNum" sz="quarter" idx="12"/>
          </p:nvPr>
        </p:nvSpPr>
        <p:spPr/>
        <p:txBody>
          <a:bodyPr/>
          <a:lstStyle/>
          <a:p>
            <a:fld id="{C22DC6D3-9347-42BE-948A-F7EB414DF657}" type="slidenum">
              <a:rPr lang="en-US" altLang="en-US" smtClean="0"/>
              <a:pPr/>
              <a:t>16</a:t>
            </a:fld>
            <a:endParaRPr lang="en-US" altLang="en-US" dirty="0"/>
          </a:p>
        </p:txBody>
      </p:sp>
      <p:sp>
        <p:nvSpPr>
          <p:cNvPr id="33" name="Right Arrow Callout 32">
            <a:extLst>
              <a:ext uri="{FF2B5EF4-FFF2-40B4-BE49-F238E27FC236}">
                <a16:creationId xmlns:a16="http://schemas.microsoft.com/office/drawing/2014/main" id="{0BA3D40A-9EF1-042C-9269-86E8F243EAAE}"/>
              </a:ext>
            </a:extLst>
          </p:cNvPr>
          <p:cNvSpPr/>
          <p:nvPr/>
        </p:nvSpPr>
        <p:spPr>
          <a:xfrm>
            <a:off x="2388666" y="4559672"/>
            <a:ext cx="4643438" cy="1357313"/>
          </a:xfrm>
          <a:prstGeom prst="rightArrowCallout">
            <a:avLst>
              <a:gd name="adj1" fmla="val 18695"/>
              <a:gd name="adj2" fmla="val 21322"/>
              <a:gd name="adj3" fmla="val 27102"/>
              <a:gd name="adj4" fmla="val 77916"/>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Aft>
                <a:spcPts val="0"/>
              </a:spcAft>
              <a:defRPr/>
            </a:pPr>
            <a:r>
              <a:rPr lang="en-US" sz="3200" dirty="0">
                <a:solidFill>
                  <a:srgbClr val="002060"/>
                </a:solidFill>
              </a:rPr>
              <a:t>GDDR memory</a:t>
            </a:r>
          </a:p>
          <a:p>
            <a:pPr algn="ctr" fontAlgn="auto">
              <a:lnSpc>
                <a:spcPct val="50000"/>
              </a:lnSpc>
              <a:spcAft>
                <a:spcPts val="0"/>
              </a:spcAft>
              <a:defRPr/>
            </a:pPr>
            <a:endParaRPr lang="en-US" sz="2800" dirty="0">
              <a:solidFill>
                <a:srgbClr val="002060"/>
              </a:solidFill>
            </a:endParaRPr>
          </a:p>
          <a:p>
            <a:pPr algn="ctr" fontAlgn="auto">
              <a:spcAft>
                <a:spcPts val="0"/>
              </a:spcAft>
              <a:defRPr/>
            </a:pPr>
            <a:r>
              <a:rPr lang="en-US" sz="2800" dirty="0">
                <a:solidFill>
                  <a:srgbClr val="002060"/>
                </a:solidFill>
              </a:rPr>
              <a:t>512 MB - 6 GB</a:t>
            </a:r>
          </a:p>
        </p:txBody>
      </p:sp>
      <p:sp>
        <p:nvSpPr>
          <p:cNvPr id="34" name="Rectangle 33">
            <a:extLst>
              <a:ext uri="{FF2B5EF4-FFF2-40B4-BE49-F238E27FC236}">
                <a16:creationId xmlns:a16="http://schemas.microsoft.com/office/drawing/2014/main" id="{9641E0DF-3EF6-5336-4FEE-E955AB21C09C}"/>
              </a:ext>
            </a:extLst>
          </p:cNvPr>
          <p:cNvSpPr/>
          <p:nvPr/>
        </p:nvSpPr>
        <p:spPr>
          <a:xfrm>
            <a:off x="7895063" y="301975"/>
            <a:ext cx="2500313" cy="3573415"/>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3200" dirty="0">
              <a:solidFill>
                <a:schemeClr val="accent2">
                  <a:lumMod val="95000"/>
                </a:schemeClr>
              </a:solidFill>
            </a:endParaRPr>
          </a:p>
        </p:txBody>
      </p:sp>
      <p:sp>
        <p:nvSpPr>
          <p:cNvPr id="35" name="Rectangle 34">
            <a:extLst>
              <a:ext uri="{FF2B5EF4-FFF2-40B4-BE49-F238E27FC236}">
                <a16:creationId xmlns:a16="http://schemas.microsoft.com/office/drawing/2014/main" id="{F7577F41-9016-A546-887A-6A63D40F2CA2}"/>
              </a:ext>
            </a:extLst>
          </p:cNvPr>
          <p:cNvSpPr/>
          <p:nvPr/>
        </p:nvSpPr>
        <p:spPr>
          <a:xfrm>
            <a:off x="7680751" y="444850"/>
            <a:ext cx="2500312" cy="3573415"/>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3200" dirty="0">
              <a:solidFill>
                <a:schemeClr val="accent2">
                  <a:lumMod val="95000"/>
                </a:schemeClr>
              </a:solidFill>
            </a:endParaRPr>
          </a:p>
        </p:txBody>
      </p:sp>
      <p:sp>
        <p:nvSpPr>
          <p:cNvPr id="36" name="Rectangle 35">
            <a:extLst>
              <a:ext uri="{FF2B5EF4-FFF2-40B4-BE49-F238E27FC236}">
                <a16:creationId xmlns:a16="http://schemas.microsoft.com/office/drawing/2014/main" id="{5B698B9A-F1B7-C850-A8AB-FB067CF95D5E}"/>
              </a:ext>
            </a:extLst>
          </p:cNvPr>
          <p:cNvSpPr/>
          <p:nvPr/>
        </p:nvSpPr>
        <p:spPr>
          <a:xfrm>
            <a:off x="7466438" y="587725"/>
            <a:ext cx="2500313" cy="3573415"/>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endParaRPr lang="en-US" sz="3200" dirty="0">
              <a:solidFill>
                <a:schemeClr val="accent2">
                  <a:lumMod val="95000"/>
                </a:schemeClr>
              </a:solidFill>
            </a:endParaRPr>
          </a:p>
        </p:txBody>
      </p:sp>
      <p:sp>
        <p:nvSpPr>
          <p:cNvPr id="37" name="Rectangle 36">
            <a:extLst>
              <a:ext uri="{FF2B5EF4-FFF2-40B4-BE49-F238E27FC236}">
                <a16:creationId xmlns:a16="http://schemas.microsoft.com/office/drawing/2014/main" id="{82AF0874-47E7-C01C-F3F2-9006B8374994}"/>
              </a:ext>
            </a:extLst>
          </p:cNvPr>
          <p:cNvSpPr/>
          <p:nvPr/>
        </p:nvSpPr>
        <p:spPr>
          <a:xfrm>
            <a:off x="7109250" y="4756844"/>
            <a:ext cx="3286125" cy="857250"/>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2400" dirty="0">
                <a:solidFill>
                  <a:schemeClr val="tx1"/>
                </a:solidFill>
              </a:rPr>
              <a:t>GLOBAL MEMORY</a:t>
            </a:r>
          </a:p>
          <a:p>
            <a:pPr algn="ctr">
              <a:defRPr/>
            </a:pPr>
            <a:r>
              <a:rPr lang="hr-HR" sz="2400" dirty="0">
                <a:solidFill>
                  <a:schemeClr val="tx1"/>
                </a:solidFill>
              </a:rPr>
              <a:t>(ON DEVICE)</a:t>
            </a:r>
            <a:endParaRPr lang="en-US" sz="2400" dirty="0">
              <a:solidFill>
                <a:schemeClr val="tx1"/>
              </a:solidFill>
            </a:endParaRPr>
          </a:p>
        </p:txBody>
      </p:sp>
      <p:sp>
        <p:nvSpPr>
          <p:cNvPr id="38" name="Rectangle 37">
            <a:extLst>
              <a:ext uri="{FF2B5EF4-FFF2-40B4-BE49-F238E27FC236}">
                <a16:creationId xmlns:a16="http://schemas.microsoft.com/office/drawing/2014/main" id="{A70D9F69-6EB6-008E-E1F8-F87A6B315A2F}"/>
              </a:ext>
            </a:extLst>
          </p:cNvPr>
          <p:cNvSpPr/>
          <p:nvPr/>
        </p:nvSpPr>
        <p:spPr>
          <a:xfrm>
            <a:off x="7252126" y="730600"/>
            <a:ext cx="2500312" cy="3573415"/>
          </a:xfrm>
          <a:prstGeom prst="rect">
            <a:avLst/>
          </a:prstGeom>
          <a:solidFill>
            <a:srgbClr val="0070C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a:lstStyle/>
          <a:p>
            <a:pPr algn="ctr">
              <a:defRPr/>
            </a:pPr>
            <a:r>
              <a:rPr lang="en-US" sz="3200" dirty="0">
                <a:solidFill>
                  <a:schemeClr val="tx1"/>
                </a:solidFill>
              </a:rPr>
              <a:t>SM</a:t>
            </a:r>
          </a:p>
        </p:txBody>
      </p:sp>
      <p:sp>
        <p:nvSpPr>
          <p:cNvPr id="39" name="Rectangle 38">
            <a:extLst>
              <a:ext uri="{FF2B5EF4-FFF2-40B4-BE49-F238E27FC236}">
                <a16:creationId xmlns:a16="http://schemas.microsoft.com/office/drawing/2014/main" id="{ABD311D6-33E8-6294-1097-37EC20FD5BC1}"/>
              </a:ext>
            </a:extLst>
          </p:cNvPr>
          <p:cNvSpPr/>
          <p:nvPr/>
        </p:nvSpPr>
        <p:spPr>
          <a:xfrm>
            <a:off x="7395001" y="1302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0" name="Rectangle 39">
            <a:extLst>
              <a:ext uri="{FF2B5EF4-FFF2-40B4-BE49-F238E27FC236}">
                <a16:creationId xmlns:a16="http://schemas.microsoft.com/office/drawing/2014/main" id="{72EF792C-BD41-3E89-FCA9-1FA727C373BD}"/>
              </a:ext>
            </a:extLst>
          </p:cNvPr>
          <p:cNvSpPr/>
          <p:nvPr/>
        </p:nvSpPr>
        <p:spPr>
          <a:xfrm>
            <a:off x="7966501" y="1302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1" name="Rectangle 40">
            <a:extLst>
              <a:ext uri="{FF2B5EF4-FFF2-40B4-BE49-F238E27FC236}">
                <a16:creationId xmlns:a16="http://schemas.microsoft.com/office/drawing/2014/main" id="{BB08F95F-42FB-A944-D27D-88B68CD0E013}"/>
              </a:ext>
            </a:extLst>
          </p:cNvPr>
          <p:cNvSpPr/>
          <p:nvPr/>
        </p:nvSpPr>
        <p:spPr>
          <a:xfrm>
            <a:off x="8538001" y="1302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2" name="Rectangle 41">
            <a:extLst>
              <a:ext uri="{FF2B5EF4-FFF2-40B4-BE49-F238E27FC236}">
                <a16:creationId xmlns:a16="http://schemas.microsoft.com/office/drawing/2014/main" id="{C3D664A1-2F91-74B2-EEF0-E7F9FDAC32A0}"/>
              </a:ext>
            </a:extLst>
          </p:cNvPr>
          <p:cNvSpPr/>
          <p:nvPr/>
        </p:nvSpPr>
        <p:spPr>
          <a:xfrm>
            <a:off x="9109501" y="1302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3" name="Rectangle 42">
            <a:extLst>
              <a:ext uri="{FF2B5EF4-FFF2-40B4-BE49-F238E27FC236}">
                <a16:creationId xmlns:a16="http://schemas.microsoft.com/office/drawing/2014/main" id="{3A1C0269-4119-EE10-E677-F4097141321E}"/>
              </a:ext>
            </a:extLst>
          </p:cNvPr>
          <p:cNvSpPr/>
          <p:nvPr/>
        </p:nvSpPr>
        <p:spPr>
          <a:xfrm>
            <a:off x="7395001" y="1873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4" name="Rectangle 43">
            <a:extLst>
              <a:ext uri="{FF2B5EF4-FFF2-40B4-BE49-F238E27FC236}">
                <a16:creationId xmlns:a16="http://schemas.microsoft.com/office/drawing/2014/main" id="{6A4292A6-E9F6-2385-28B4-35E32C2ED867}"/>
              </a:ext>
            </a:extLst>
          </p:cNvPr>
          <p:cNvSpPr/>
          <p:nvPr/>
        </p:nvSpPr>
        <p:spPr>
          <a:xfrm>
            <a:off x="7966501" y="1873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5" name="Rectangle 44">
            <a:extLst>
              <a:ext uri="{FF2B5EF4-FFF2-40B4-BE49-F238E27FC236}">
                <a16:creationId xmlns:a16="http://schemas.microsoft.com/office/drawing/2014/main" id="{161F2A6F-FA17-8B08-0306-36570E867836}"/>
              </a:ext>
            </a:extLst>
          </p:cNvPr>
          <p:cNvSpPr/>
          <p:nvPr/>
        </p:nvSpPr>
        <p:spPr>
          <a:xfrm>
            <a:off x="8538001" y="1873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6" name="Rectangle 45">
            <a:extLst>
              <a:ext uri="{FF2B5EF4-FFF2-40B4-BE49-F238E27FC236}">
                <a16:creationId xmlns:a16="http://schemas.microsoft.com/office/drawing/2014/main" id="{50F8B6C4-DDE0-6E42-5041-484CA09920A7}"/>
              </a:ext>
            </a:extLst>
          </p:cNvPr>
          <p:cNvSpPr/>
          <p:nvPr/>
        </p:nvSpPr>
        <p:spPr>
          <a:xfrm>
            <a:off x="9109501" y="1873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7" name="Rectangle 46">
            <a:extLst>
              <a:ext uri="{FF2B5EF4-FFF2-40B4-BE49-F238E27FC236}">
                <a16:creationId xmlns:a16="http://schemas.microsoft.com/office/drawing/2014/main" id="{E0267D92-CDCF-9023-5309-8BB11093AECC}"/>
              </a:ext>
            </a:extLst>
          </p:cNvPr>
          <p:cNvSpPr/>
          <p:nvPr/>
        </p:nvSpPr>
        <p:spPr>
          <a:xfrm>
            <a:off x="7395001" y="2445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8" name="Rectangle 47">
            <a:extLst>
              <a:ext uri="{FF2B5EF4-FFF2-40B4-BE49-F238E27FC236}">
                <a16:creationId xmlns:a16="http://schemas.microsoft.com/office/drawing/2014/main" id="{B4A3FE0E-C543-E988-3C6A-AA30580C3D3C}"/>
              </a:ext>
            </a:extLst>
          </p:cNvPr>
          <p:cNvSpPr/>
          <p:nvPr/>
        </p:nvSpPr>
        <p:spPr>
          <a:xfrm>
            <a:off x="7966501" y="2445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49" name="Rectangle 48">
            <a:extLst>
              <a:ext uri="{FF2B5EF4-FFF2-40B4-BE49-F238E27FC236}">
                <a16:creationId xmlns:a16="http://schemas.microsoft.com/office/drawing/2014/main" id="{3A8515E9-5386-2796-520E-C996F1340AB0}"/>
              </a:ext>
            </a:extLst>
          </p:cNvPr>
          <p:cNvSpPr/>
          <p:nvPr/>
        </p:nvSpPr>
        <p:spPr>
          <a:xfrm>
            <a:off x="8538001" y="2445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0" name="Rectangle 49">
            <a:extLst>
              <a:ext uri="{FF2B5EF4-FFF2-40B4-BE49-F238E27FC236}">
                <a16:creationId xmlns:a16="http://schemas.microsoft.com/office/drawing/2014/main" id="{885C549E-66E6-BC39-43FA-E701E2F2D1C1}"/>
              </a:ext>
            </a:extLst>
          </p:cNvPr>
          <p:cNvSpPr/>
          <p:nvPr/>
        </p:nvSpPr>
        <p:spPr>
          <a:xfrm>
            <a:off x="9109501" y="24451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1" name="Rectangle 50">
            <a:extLst>
              <a:ext uri="{FF2B5EF4-FFF2-40B4-BE49-F238E27FC236}">
                <a16:creationId xmlns:a16="http://schemas.microsoft.com/office/drawing/2014/main" id="{D96899D4-0120-A251-6062-3D81F8E0451C}"/>
              </a:ext>
            </a:extLst>
          </p:cNvPr>
          <p:cNvSpPr/>
          <p:nvPr/>
        </p:nvSpPr>
        <p:spPr>
          <a:xfrm>
            <a:off x="7395001" y="3016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2" name="Rectangle 51">
            <a:extLst>
              <a:ext uri="{FF2B5EF4-FFF2-40B4-BE49-F238E27FC236}">
                <a16:creationId xmlns:a16="http://schemas.microsoft.com/office/drawing/2014/main" id="{C579A5F2-930F-91AC-12D2-78B83900CEF5}"/>
              </a:ext>
            </a:extLst>
          </p:cNvPr>
          <p:cNvSpPr/>
          <p:nvPr/>
        </p:nvSpPr>
        <p:spPr>
          <a:xfrm>
            <a:off x="7966501" y="3016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3" name="Rectangle 52">
            <a:extLst>
              <a:ext uri="{FF2B5EF4-FFF2-40B4-BE49-F238E27FC236}">
                <a16:creationId xmlns:a16="http://schemas.microsoft.com/office/drawing/2014/main" id="{873CD976-12F8-2BEE-9AE8-7D57EBBAB0DE}"/>
              </a:ext>
            </a:extLst>
          </p:cNvPr>
          <p:cNvSpPr/>
          <p:nvPr/>
        </p:nvSpPr>
        <p:spPr>
          <a:xfrm>
            <a:off x="8538001" y="3016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4" name="Rectangle 53">
            <a:extLst>
              <a:ext uri="{FF2B5EF4-FFF2-40B4-BE49-F238E27FC236}">
                <a16:creationId xmlns:a16="http://schemas.microsoft.com/office/drawing/2014/main" id="{EBCC7732-19B8-2B5D-141D-A1EA7BC6CB69}"/>
              </a:ext>
            </a:extLst>
          </p:cNvPr>
          <p:cNvSpPr/>
          <p:nvPr/>
        </p:nvSpPr>
        <p:spPr>
          <a:xfrm>
            <a:off x="9109501" y="3016600"/>
            <a:ext cx="500062" cy="500062"/>
          </a:xfrm>
          <a:prstGeom prst="rect">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1800" dirty="0">
                <a:solidFill>
                  <a:schemeClr val="tx1"/>
                </a:solidFill>
              </a:rPr>
              <a:t>SP</a:t>
            </a:r>
            <a:endParaRPr lang="en-US" sz="1800" dirty="0">
              <a:solidFill>
                <a:schemeClr val="tx1"/>
              </a:solidFill>
            </a:endParaRPr>
          </a:p>
        </p:txBody>
      </p:sp>
      <p:sp>
        <p:nvSpPr>
          <p:cNvPr id="55" name="Rectangle 54">
            <a:extLst>
              <a:ext uri="{FF2B5EF4-FFF2-40B4-BE49-F238E27FC236}">
                <a16:creationId xmlns:a16="http://schemas.microsoft.com/office/drawing/2014/main" id="{771A450C-00E0-4512-B3E1-30B0A8827338}"/>
              </a:ext>
            </a:extLst>
          </p:cNvPr>
          <p:cNvSpPr/>
          <p:nvPr/>
        </p:nvSpPr>
        <p:spPr>
          <a:xfrm>
            <a:off x="7395001" y="3653862"/>
            <a:ext cx="2214562" cy="533399"/>
          </a:xfrm>
          <a:prstGeom prst="rect">
            <a:avLst/>
          </a:prstGeom>
          <a:solidFill>
            <a:srgbClr val="EE9012"/>
          </a:solidFill>
          <a:ln>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70000"/>
              </a:lnSpc>
              <a:defRPr/>
            </a:pPr>
            <a:r>
              <a:rPr lang="hr-HR" sz="2000" dirty="0">
                <a:solidFill>
                  <a:schemeClr val="tx1"/>
                </a:solidFill>
              </a:rPr>
              <a:t>SHARED MEMORY </a:t>
            </a:r>
            <a:endParaRPr lang="en-US" sz="2000" dirty="0">
              <a:solidFill>
                <a:schemeClr val="tx1"/>
              </a:solidFill>
            </a:endParaRPr>
          </a:p>
        </p:txBody>
      </p:sp>
      <p:sp>
        <p:nvSpPr>
          <p:cNvPr id="56" name="Up-Down Arrow 55">
            <a:extLst>
              <a:ext uri="{FF2B5EF4-FFF2-40B4-BE49-F238E27FC236}">
                <a16:creationId xmlns:a16="http://schemas.microsoft.com/office/drawing/2014/main" id="{551942AB-BAB7-6B93-E77B-C553ECF3A864}"/>
              </a:ext>
            </a:extLst>
          </p:cNvPr>
          <p:cNvSpPr/>
          <p:nvPr/>
        </p:nvSpPr>
        <p:spPr>
          <a:xfrm>
            <a:off x="8252251" y="4301934"/>
            <a:ext cx="1000125" cy="500063"/>
          </a:xfrm>
          <a:prstGeom prst="upDownArrow">
            <a:avLst>
              <a:gd name="adj1" fmla="val 45646"/>
              <a:gd name="adj2" fmla="val 34762"/>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a:p>
        </p:txBody>
      </p:sp>
      <p:sp>
        <p:nvSpPr>
          <p:cNvPr id="57" name="Rectangle 56">
            <a:extLst>
              <a:ext uri="{FF2B5EF4-FFF2-40B4-BE49-F238E27FC236}">
                <a16:creationId xmlns:a16="http://schemas.microsoft.com/office/drawing/2014/main" id="{A89340D4-9E53-14CB-B70F-D01361012B2F}"/>
              </a:ext>
            </a:extLst>
          </p:cNvPr>
          <p:cNvSpPr/>
          <p:nvPr/>
        </p:nvSpPr>
        <p:spPr>
          <a:xfrm>
            <a:off x="7104112" y="5952704"/>
            <a:ext cx="3286125" cy="857250"/>
          </a:xfrm>
          <a:prstGeom prst="rect">
            <a:avLst/>
          </a:prstGeom>
          <a:solidFill>
            <a:srgbClr val="0070C0"/>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hr-HR" sz="2400" dirty="0">
                <a:solidFill>
                  <a:schemeClr val="tx1"/>
                </a:solidFill>
              </a:rPr>
              <a:t>HOST</a:t>
            </a:r>
            <a:endParaRPr lang="en-US" sz="2400" dirty="0">
              <a:solidFill>
                <a:schemeClr val="tx1"/>
              </a:solidFill>
            </a:endParaRPr>
          </a:p>
        </p:txBody>
      </p:sp>
      <p:sp>
        <p:nvSpPr>
          <p:cNvPr id="58" name="Up-Down Arrow 57">
            <a:extLst>
              <a:ext uri="{FF2B5EF4-FFF2-40B4-BE49-F238E27FC236}">
                <a16:creationId xmlns:a16="http://schemas.microsoft.com/office/drawing/2014/main" id="{A906C4D4-498E-D2CE-66F5-305213F225E7}"/>
              </a:ext>
            </a:extLst>
          </p:cNvPr>
          <p:cNvSpPr/>
          <p:nvPr/>
        </p:nvSpPr>
        <p:spPr>
          <a:xfrm>
            <a:off x="8239849" y="5570447"/>
            <a:ext cx="1000125" cy="428625"/>
          </a:xfrm>
          <a:prstGeom prst="upDownArrow">
            <a:avLst>
              <a:gd name="adj1" fmla="val 45646"/>
              <a:gd name="adj2" fmla="val 34762"/>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dirty="0"/>
          </a:p>
        </p:txBody>
      </p:sp>
    </p:spTree>
    <p:extLst>
      <p:ext uri="{BB962C8B-B14F-4D97-AF65-F5344CB8AC3E}">
        <p14:creationId xmlns:p14="http://schemas.microsoft.com/office/powerpoint/2010/main" val="221621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8EB31-ACD4-AEC0-91B5-8392D5DDD8EC}"/>
              </a:ext>
            </a:extLst>
          </p:cNvPr>
          <p:cNvSpPr>
            <a:spLocks noGrp="1"/>
          </p:cNvSpPr>
          <p:nvPr>
            <p:ph type="title"/>
          </p:nvPr>
        </p:nvSpPr>
        <p:spPr/>
        <p:txBody>
          <a:bodyPr/>
          <a:lstStyle/>
          <a:p>
            <a:r>
              <a:rPr lang="en-CN" dirty="0"/>
              <a:t>GPU Programming Model</a:t>
            </a:r>
            <a:r>
              <a:rPr lang="en-HK" dirty="0"/>
              <a:t>s</a:t>
            </a:r>
            <a:endParaRPr lang="en-CN" dirty="0"/>
          </a:p>
        </p:txBody>
      </p:sp>
      <p:sp>
        <p:nvSpPr>
          <p:cNvPr id="3" name="Content Placeholder 2">
            <a:extLst>
              <a:ext uri="{FF2B5EF4-FFF2-40B4-BE49-F238E27FC236}">
                <a16:creationId xmlns:a16="http://schemas.microsoft.com/office/drawing/2014/main" id="{5D5DD6A4-08A0-6BA9-779D-5D644D0949AE}"/>
              </a:ext>
            </a:extLst>
          </p:cNvPr>
          <p:cNvSpPr>
            <a:spLocks noGrp="1"/>
          </p:cNvSpPr>
          <p:nvPr>
            <p:ph idx="1"/>
          </p:nvPr>
        </p:nvSpPr>
        <p:spPr/>
        <p:txBody>
          <a:bodyPr/>
          <a:lstStyle/>
          <a:p>
            <a:pPr eaLnBrk="1" hangingPunct="1">
              <a:buClr>
                <a:schemeClr val="tx1"/>
              </a:buClr>
            </a:pPr>
            <a:r>
              <a:rPr lang="en-US" altLang="en-US" b="1" dirty="0"/>
              <a:t>CUDA</a:t>
            </a:r>
            <a:r>
              <a:rPr lang="en-US" altLang="en-US" dirty="0"/>
              <a:t> (Compute Unified Device Architecture): parallel GPU programming API created by NVIDIA </a:t>
            </a:r>
          </a:p>
          <a:p>
            <a:pPr lvl="1" eaLnBrk="1" hangingPunct="1">
              <a:buFont typeface="Arial" panose="020B0604020202020204" pitchFamily="34" charset="0"/>
              <a:buChar char="•"/>
            </a:pPr>
            <a:r>
              <a:rPr lang="en-US" altLang="en-US" dirty="0"/>
              <a:t>Hardware and software architecture for issuing and managing computations on GPU</a:t>
            </a:r>
          </a:p>
          <a:p>
            <a:pPr lvl="1" eaLnBrk="1" hangingPunct="1">
              <a:buFont typeface="Arial" panose="020B0604020202020204" pitchFamily="34" charset="0"/>
              <a:buChar char="•"/>
            </a:pPr>
            <a:r>
              <a:rPr lang="en-US" altLang="en-US" dirty="0"/>
              <a:t>API libraries with C/C++/Fortran language </a:t>
            </a:r>
          </a:p>
          <a:p>
            <a:pPr eaLnBrk="1" hangingPunct="1"/>
            <a:endParaRPr lang="en-US" altLang="en-US" dirty="0"/>
          </a:p>
          <a:p>
            <a:pPr eaLnBrk="1" hangingPunct="1"/>
            <a:r>
              <a:rPr lang="en-US" altLang="en-US" dirty="0">
                <a:solidFill>
                  <a:schemeClr val="bg1">
                    <a:lumMod val="50000"/>
                  </a:schemeClr>
                </a:solidFill>
              </a:rPr>
              <a:t>Other models (not covered in this course):</a:t>
            </a:r>
          </a:p>
          <a:p>
            <a:pPr lvl="1" eaLnBrk="1" hangingPunct="1"/>
            <a:r>
              <a:rPr lang="en-US" altLang="en-US" dirty="0">
                <a:solidFill>
                  <a:schemeClr val="bg1">
                    <a:lumMod val="50000"/>
                  </a:schemeClr>
                </a:solidFill>
              </a:rPr>
              <a:t>OpenGL – </a:t>
            </a:r>
            <a:r>
              <a:rPr lang="en-US" altLang="en-US" b="0" dirty="0">
                <a:solidFill>
                  <a:schemeClr val="bg1">
                    <a:lumMod val="50000"/>
                  </a:schemeClr>
                </a:solidFill>
              </a:rPr>
              <a:t>an open standard for GPU programming</a:t>
            </a:r>
          </a:p>
          <a:p>
            <a:pPr lvl="1" eaLnBrk="1" hangingPunct="1">
              <a:buClr>
                <a:schemeClr val="tx1"/>
              </a:buClr>
            </a:pPr>
            <a:r>
              <a:rPr lang="en-US" altLang="en-US" dirty="0">
                <a:solidFill>
                  <a:schemeClr val="bg1">
                    <a:lumMod val="50000"/>
                  </a:schemeClr>
                </a:solidFill>
              </a:rPr>
              <a:t>DirectX – </a:t>
            </a:r>
            <a:r>
              <a:rPr lang="en-US" altLang="en-US" b="0" dirty="0">
                <a:solidFill>
                  <a:schemeClr val="bg1">
                    <a:lumMod val="50000"/>
                  </a:schemeClr>
                </a:solidFill>
              </a:rPr>
              <a:t>a series of Microsoft multimedia programming interfaces</a:t>
            </a:r>
            <a:endParaRPr lang="en-CN" altLang="en-US" b="0" dirty="0">
              <a:solidFill>
                <a:schemeClr val="bg1">
                  <a:lumMod val="50000"/>
                </a:schemeClr>
              </a:solidFill>
            </a:endParaRPr>
          </a:p>
          <a:p>
            <a:pPr eaLnBrk="1" hangingPunct="1">
              <a:buClr>
                <a:schemeClr val="tx1"/>
              </a:buClr>
            </a:pPr>
            <a:endParaRPr lang="en-US" altLang="en-US" b="0" dirty="0">
              <a:latin typeface="Times New Roman" panose="02020603050405020304" pitchFamily="18" charset="0"/>
            </a:endParaRPr>
          </a:p>
        </p:txBody>
      </p:sp>
      <p:sp>
        <p:nvSpPr>
          <p:cNvPr id="4" name="Slide Number Placeholder 3">
            <a:extLst>
              <a:ext uri="{FF2B5EF4-FFF2-40B4-BE49-F238E27FC236}">
                <a16:creationId xmlns:a16="http://schemas.microsoft.com/office/drawing/2014/main" id="{D1205E56-470B-6BCC-C0E9-28ECE03FBFD0}"/>
              </a:ext>
            </a:extLst>
          </p:cNvPr>
          <p:cNvSpPr>
            <a:spLocks noGrp="1"/>
          </p:cNvSpPr>
          <p:nvPr>
            <p:ph type="sldNum" sz="quarter" idx="12"/>
          </p:nvPr>
        </p:nvSpPr>
        <p:spPr/>
        <p:txBody>
          <a:bodyPr/>
          <a:lstStyle/>
          <a:p>
            <a:fld id="{C22DC6D3-9347-42BE-948A-F7EB414DF657}" type="slidenum">
              <a:rPr lang="en-US" altLang="en-US" smtClean="0"/>
              <a:pPr/>
              <a:t>17</a:t>
            </a:fld>
            <a:endParaRPr lang="en-US" altLang="en-US" dirty="0"/>
          </a:p>
        </p:txBody>
      </p:sp>
      <p:cxnSp>
        <p:nvCxnSpPr>
          <p:cNvPr id="7" name="Straight Connector 6">
            <a:extLst>
              <a:ext uri="{FF2B5EF4-FFF2-40B4-BE49-F238E27FC236}">
                <a16:creationId xmlns:a16="http://schemas.microsoft.com/office/drawing/2014/main" id="{E04E9691-D1FC-4908-AEAE-152F28E2FDF3}"/>
              </a:ext>
            </a:extLst>
          </p:cNvPr>
          <p:cNvCxnSpPr>
            <a:cxnSpLocks/>
          </p:cNvCxnSpPr>
          <p:nvPr/>
        </p:nvCxnSpPr>
        <p:spPr>
          <a:xfrm>
            <a:off x="958032" y="1844824"/>
            <a:ext cx="1152128" cy="0"/>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4578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6A16-B9DA-CA3E-AB07-2E22002C5421}"/>
              </a:ext>
            </a:extLst>
          </p:cNvPr>
          <p:cNvSpPr>
            <a:spLocks noGrp="1"/>
          </p:cNvSpPr>
          <p:nvPr>
            <p:ph type="title"/>
          </p:nvPr>
        </p:nvSpPr>
        <p:spPr/>
        <p:txBody>
          <a:bodyPr/>
          <a:lstStyle/>
          <a:p>
            <a:r>
              <a:rPr lang="en-CN" dirty="0"/>
              <a:t>CUDA Structure</a:t>
            </a:r>
          </a:p>
        </p:txBody>
      </p:sp>
      <p:sp>
        <p:nvSpPr>
          <p:cNvPr id="3" name="Content Placeholder 2">
            <a:extLst>
              <a:ext uri="{FF2B5EF4-FFF2-40B4-BE49-F238E27FC236}">
                <a16:creationId xmlns:a16="http://schemas.microsoft.com/office/drawing/2014/main" id="{E1C5645D-656E-6322-9315-C27A16C11676}"/>
              </a:ext>
            </a:extLst>
          </p:cNvPr>
          <p:cNvSpPr>
            <a:spLocks noGrp="1"/>
          </p:cNvSpPr>
          <p:nvPr>
            <p:ph idx="1"/>
          </p:nvPr>
        </p:nvSpPr>
        <p:spPr>
          <a:xfrm>
            <a:off x="191344" y="1340769"/>
            <a:ext cx="8195226" cy="5040560"/>
          </a:xfrm>
        </p:spPr>
        <p:txBody>
          <a:bodyPr/>
          <a:lstStyle/>
          <a:p>
            <a:r>
              <a:rPr lang="en-US" sz="2800" dirty="0">
                <a:solidFill>
                  <a:srgbClr val="C00000"/>
                </a:solidFill>
              </a:rPr>
              <a:t>Kernel</a:t>
            </a:r>
            <a:r>
              <a:rPr lang="en-US" sz="2800" dirty="0"/>
              <a:t>: a function executed on the GPU</a:t>
            </a:r>
            <a:endParaRPr lang="en-CN" sz="2800" dirty="0"/>
          </a:p>
          <a:p>
            <a:endParaRPr lang="en-HK" sz="2800" dirty="0">
              <a:solidFill>
                <a:srgbClr val="C00000"/>
              </a:solidFill>
            </a:endParaRPr>
          </a:p>
          <a:p>
            <a:r>
              <a:rPr lang="en-CN" sz="2800" dirty="0">
                <a:solidFill>
                  <a:srgbClr val="C00000"/>
                </a:solidFill>
              </a:rPr>
              <a:t>Thread</a:t>
            </a:r>
            <a:r>
              <a:rPr lang="en-CN" sz="2800" dirty="0"/>
              <a:t>: </a:t>
            </a:r>
            <a:r>
              <a:rPr lang="en-HK" sz="2800" dirty="0"/>
              <a:t>a minimum unit managed</a:t>
            </a:r>
            <a:r>
              <a:rPr lang="en-CN" sz="2800" dirty="0"/>
              <a:t> by CUDA runtime</a:t>
            </a:r>
            <a:endParaRPr lang="en-HK" sz="2800" dirty="0"/>
          </a:p>
          <a:p>
            <a:pPr lvl="1"/>
            <a:r>
              <a:rPr lang="en-HK" sz="2400" dirty="0"/>
              <a:t>Threads execute the same copy of codes</a:t>
            </a:r>
            <a:r>
              <a:rPr lang="en-CN" sz="2400" dirty="0"/>
              <a:t> </a:t>
            </a:r>
            <a:endParaRPr lang="en-HK" sz="2400" dirty="0"/>
          </a:p>
          <a:p>
            <a:r>
              <a:rPr lang="en-CN" sz="2800" dirty="0">
                <a:solidFill>
                  <a:srgbClr val="C00000"/>
                </a:solidFill>
              </a:rPr>
              <a:t>Warp</a:t>
            </a:r>
            <a:r>
              <a:rPr lang="en-CN" sz="2800" dirty="0"/>
              <a:t>: a scheduling unit of up to 32 threads</a:t>
            </a:r>
          </a:p>
          <a:p>
            <a:r>
              <a:rPr lang="en-CN" sz="2800" dirty="0">
                <a:solidFill>
                  <a:srgbClr val="C00000"/>
                </a:solidFill>
              </a:rPr>
              <a:t>Block</a:t>
            </a:r>
            <a:r>
              <a:rPr lang="en-CN" sz="2800" dirty="0"/>
              <a:t>: a user-defined group of threads (usually </a:t>
            </a:r>
            <a:r>
              <a:rPr lang="en-US" sz="2800" dirty="0"/>
              <a:t>multiple of 32</a:t>
            </a:r>
            <a:r>
              <a:rPr lang="en-CN" sz="2800" dirty="0"/>
              <a:t>)</a:t>
            </a:r>
          </a:p>
          <a:p>
            <a:r>
              <a:rPr lang="en-CN" sz="2800" dirty="0">
                <a:solidFill>
                  <a:srgbClr val="C00000"/>
                </a:solidFill>
              </a:rPr>
              <a:t>Grid</a:t>
            </a:r>
            <a:r>
              <a:rPr lang="en-CN" sz="2800" dirty="0"/>
              <a:t>: a group of one or more blocks. </a:t>
            </a:r>
            <a:endParaRPr lang="en-HK" sz="2800" dirty="0"/>
          </a:p>
          <a:p>
            <a:pPr lvl="1"/>
            <a:r>
              <a:rPr lang="en-CN" sz="2400" dirty="0"/>
              <a:t>A grid is created for each CUDA kernel</a:t>
            </a:r>
          </a:p>
        </p:txBody>
      </p:sp>
      <p:sp>
        <p:nvSpPr>
          <p:cNvPr id="4" name="Slide Number Placeholder 3">
            <a:extLst>
              <a:ext uri="{FF2B5EF4-FFF2-40B4-BE49-F238E27FC236}">
                <a16:creationId xmlns:a16="http://schemas.microsoft.com/office/drawing/2014/main" id="{2D0A38AA-E847-B1D7-0E24-8C4559EBF621}"/>
              </a:ext>
            </a:extLst>
          </p:cNvPr>
          <p:cNvSpPr>
            <a:spLocks noGrp="1"/>
          </p:cNvSpPr>
          <p:nvPr>
            <p:ph type="sldNum" sz="quarter" idx="12"/>
          </p:nvPr>
        </p:nvSpPr>
        <p:spPr/>
        <p:txBody>
          <a:bodyPr/>
          <a:lstStyle/>
          <a:p>
            <a:fld id="{C22DC6D3-9347-42BE-948A-F7EB414DF657}" type="slidenum">
              <a:rPr lang="en-US" altLang="en-US" smtClean="0"/>
              <a:pPr/>
              <a:t>18</a:t>
            </a:fld>
            <a:endParaRPr lang="en-US" altLang="en-US" dirty="0"/>
          </a:p>
        </p:txBody>
      </p:sp>
      <p:grpSp>
        <p:nvGrpSpPr>
          <p:cNvPr id="5" name="Group 4">
            <a:extLst>
              <a:ext uri="{FF2B5EF4-FFF2-40B4-BE49-F238E27FC236}">
                <a16:creationId xmlns:a16="http://schemas.microsoft.com/office/drawing/2014/main" id="{BEDAF36D-AB42-7693-1328-669CC94DECC2}"/>
              </a:ext>
            </a:extLst>
          </p:cNvPr>
          <p:cNvGrpSpPr>
            <a:grpSpLocks/>
          </p:cNvGrpSpPr>
          <p:nvPr/>
        </p:nvGrpSpPr>
        <p:grpSpPr bwMode="auto">
          <a:xfrm>
            <a:off x="8328249" y="1557466"/>
            <a:ext cx="3863752" cy="4958606"/>
            <a:chOff x="3034" y="690"/>
            <a:chExt cx="2555" cy="3390"/>
          </a:xfrm>
        </p:grpSpPr>
        <p:sp>
          <p:nvSpPr>
            <p:cNvPr id="6" name="AutoShape 5">
              <a:extLst>
                <a:ext uri="{FF2B5EF4-FFF2-40B4-BE49-F238E27FC236}">
                  <a16:creationId xmlns:a16="http://schemas.microsoft.com/office/drawing/2014/main" id="{5A92938F-1E51-BF00-FDD2-01508964411E}"/>
                </a:ext>
              </a:extLst>
            </p:cNvPr>
            <p:cNvSpPr>
              <a:spLocks noChangeAspect="1" noChangeArrowheads="1"/>
            </p:cNvSpPr>
            <p:nvPr/>
          </p:nvSpPr>
          <p:spPr bwMode="auto">
            <a:xfrm>
              <a:off x="3034" y="690"/>
              <a:ext cx="2555" cy="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chemeClr val="accent1"/>
                </a:solidFill>
              </a:endParaRPr>
            </a:p>
          </p:txBody>
        </p:sp>
        <p:sp>
          <p:nvSpPr>
            <p:cNvPr id="7" name="Text Box 6">
              <a:extLst>
                <a:ext uri="{FF2B5EF4-FFF2-40B4-BE49-F238E27FC236}">
                  <a16:creationId xmlns:a16="http://schemas.microsoft.com/office/drawing/2014/main" id="{E3D0B704-8109-AA07-4FCB-87DF001345CF}"/>
                </a:ext>
              </a:extLst>
            </p:cNvPr>
            <p:cNvSpPr txBox="1">
              <a:spLocks noChangeArrowheads="1"/>
            </p:cNvSpPr>
            <p:nvPr/>
          </p:nvSpPr>
          <p:spPr bwMode="auto">
            <a:xfrm>
              <a:off x="3037" y="693"/>
              <a:ext cx="671" cy="2864"/>
            </a:xfrm>
            <a:prstGeom prst="rect">
              <a:avLst/>
            </a:prstGeom>
            <a:solidFill>
              <a:srgbClr val="99CCFF"/>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Host</a:t>
              </a:r>
              <a:endParaRPr lang="en-US" altLang="en-US" sz="1400" b="0">
                <a:solidFill>
                  <a:srgbClr val="003300"/>
                </a:solidFill>
              </a:endParaRPr>
            </a:p>
          </p:txBody>
        </p:sp>
        <p:sp>
          <p:nvSpPr>
            <p:cNvPr id="8" name="Text Box 7">
              <a:extLst>
                <a:ext uri="{FF2B5EF4-FFF2-40B4-BE49-F238E27FC236}">
                  <a16:creationId xmlns:a16="http://schemas.microsoft.com/office/drawing/2014/main" id="{E43AD474-C2F9-88EC-A7DB-4D3301F7913E}"/>
                </a:ext>
              </a:extLst>
            </p:cNvPr>
            <p:cNvSpPr txBox="1">
              <a:spLocks noChangeArrowheads="1"/>
            </p:cNvSpPr>
            <p:nvPr/>
          </p:nvSpPr>
          <p:spPr bwMode="auto">
            <a:xfrm>
              <a:off x="3199" y="1171"/>
              <a:ext cx="432" cy="336"/>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dirty="0">
                  <a:solidFill>
                    <a:srgbClr val="003300"/>
                  </a:solidFill>
                </a:rPr>
                <a:t>Kernel 1</a:t>
              </a:r>
              <a:endParaRPr lang="en-US" altLang="en-US" sz="1400" b="0" dirty="0">
                <a:solidFill>
                  <a:srgbClr val="003300"/>
                </a:solidFill>
              </a:endParaRPr>
            </a:p>
          </p:txBody>
        </p:sp>
        <p:sp>
          <p:nvSpPr>
            <p:cNvPr id="9" name="Text Box 8">
              <a:extLst>
                <a:ext uri="{FF2B5EF4-FFF2-40B4-BE49-F238E27FC236}">
                  <a16:creationId xmlns:a16="http://schemas.microsoft.com/office/drawing/2014/main" id="{DA07B93C-0B1A-02A6-2C5D-7EAD186DB70D}"/>
                </a:ext>
              </a:extLst>
            </p:cNvPr>
            <p:cNvSpPr txBox="1">
              <a:spLocks noChangeArrowheads="1"/>
            </p:cNvSpPr>
            <p:nvPr/>
          </p:nvSpPr>
          <p:spPr bwMode="auto">
            <a:xfrm>
              <a:off x="3185" y="2275"/>
              <a:ext cx="430" cy="334"/>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Kernel 2</a:t>
              </a:r>
              <a:endParaRPr lang="en-US" altLang="en-US" sz="1400" b="0">
                <a:solidFill>
                  <a:srgbClr val="003300"/>
                </a:solidFill>
              </a:endParaRPr>
            </a:p>
          </p:txBody>
        </p:sp>
        <p:sp>
          <p:nvSpPr>
            <p:cNvPr id="10" name="Line 9">
              <a:extLst>
                <a:ext uri="{FF2B5EF4-FFF2-40B4-BE49-F238E27FC236}">
                  <a16:creationId xmlns:a16="http://schemas.microsoft.com/office/drawing/2014/main" id="{F823B9F7-AF66-AFE2-2437-204F9118AA82}"/>
                </a:ext>
              </a:extLst>
            </p:cNvPr>
            <p:cNvSpPr>
              <a:spLocks noChangeShapeType="1"/>
            </p:cNvSpPr>
            <p:nvPr/>
          </p:nvSpPr>
          <p:spPr bwMode="auto">
            <a:xfrm>
              <a:off x="3118" y="1110"/>
              <a:ext cx="1" cy="1699"/>
            </a:xfrm>
            <a:prstGeom prst="line">
              <a:avLst/>
            </a:prstGeom>
            <a:noFill/>
            <a:ln w="12700">
              <a:solidFill>
                <a:schemeClr val="bg1"/>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sz="1400"/>
            </a:p>
          </p:txBody>
        </p:sp>
        <p:sp>
          <p:nvSpPr>
            <p:cNvPr id="11" name="Text Box 10">
              <a:extLst>
                <a:ext uri="{FF2B5EF4-FFF2-40B4-BE49-F238E27FC236}">
                  <a16:creationId xmlns:a16="http://schemas.microsoft.com/office/drawing/2014/main" id="{E531B34B-4594-6D82-F2F5-39739437E196}"/>
                </a:ext>
              </a:extLst>
            </p:cNvPr>
            <p:cNvSpPr txBox="1">
              <a:spLocks noChangeArrowheads="1"/>
            </p:cNvSpPr>
            <p:nvPr/>
          </p:nvSpPr>
          <p:spPr bwMode="auto">
            <a:xfrm>
              <a:off x="3827" y="698"/>
              <a:ext cx="1759" cy="2864"/>
            </a:xfrm>
            <a:prstGeom prst="rect">
              <a:avLst/>
            </a:prstGeom>
            <a:solidFill>
              <a:srgbClr val="99CCFF"/>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Device</a:t>
              </a:r>
              <a:endParaRPr lang="en-US" altLang="en-US" sz="1400" b="0">
                <a:solidFill>
                  <a:srgbClr val="003300"/>
                </a:solidFill>
              </a:endParaRPr>
            </a:p>
          </p:txBody>
        </p:sp>
        <p:grpSp>
          <p:nvGrpSpPr>
            <p:cNvPr id="12" name="Group 11">
              <a:extLst>
                <a:ext uri="{FF2B5EF4-FFF2-40B4-BE49-F238E27FC236}">
                  <a16:creationId xmlns:a16="http://schemas.microsoft.com/office/drawing/2014/main" id="{098D1A2D-7C71-F457-3666-7E0411B0E52F}"/>
                </a:ext>
              </a:extLst>
            </p:cNvPr>
            <p:cNvGrpSpPr>
              <a:grpSpLocks/>
            </p:cNvGrpSpPr>
            <p:nvPr/>
          </p:nvGrpSpPr>
          <p:grpSpPr bwMode="auto">
            <a:xfrm>
              <a:off x="3927" y="957"/>
              <a:ext cx="1554" cy="1004"/>
              <a:chOff x="3820" y="4577"/>
              <a:chExt cx="4116" cy="2660"/>
            </a:xfrm>
          </p:grpSpPr>
          <p:sp>
            <p:nvSpPr>
              <p:cNvPr id="67" name="Text Box 12">
                <a:extLst>
                  <a:ext uri="{FF2B5EF4-FFF2-40B4-BE49-F238E27FC236}">
                    <a16:creationId xmlns:a16="http://schemas.microsoft.com/office/drawing/2014/main" id="{A76C3E8A-CE69-9912-FF27-FFB78BBAC346}"/>
                  </a:ext>
                </a:extLst>
              </p:cNvPr>
              <p:cNvSpPr txBox="1">
                <a:spLocks noChangeArrowheads="1"/>
              </p:cNvSpPr>
              <p:nvPr/>
            </p:nvSpPr>
            <p:spPr bwMode="auto">
              <a:xfrm>
                <a:off x="3820" y="4577"/>
                <a:ext cx="4116" cy="2660"/>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Grid 1</a:t>
                </a:r>
                <a:endParaRPr lang="en-US" altLang="en-US" sz="1400" b="0">
                  <a:solidFill>
                    <a:srgbClr val="003300"/>
                  </a:solidFill>
                </a:endParaRPr>
              </a:p>
            </p:txBody>
          </p:sp>
          <p:grpSp>
            <p:nvGrpSpPr>
              <p:cNvPr id="68" name="Group 13">
                <a:extLst>
                  <a:ext uri="{FF2B5EF4-FFF2-40B4-BE49-F238E27FC236}">
                    <a16:creationId xmlns:a16="http://schemas.microsoft.com/office/drawing/2014/main" id="{58E2F701-A9CD-47B1-F15C-79CDDACF4395}"/>
                  </a:ext>
                </a:extLst>
              </p:cNvPr>
              <p:cNvGrpSpPr>
                <a:grpSpLocks/>
              </p:cNvGrpSpPr>
              <p:nvPr/>
            </p:nvGrpSpPr>
            <p:grpSpPr bwMode="auto">
              <a:xfrm>
                <a:off x="3985" y="5169"/>
                <a:ext cx="3785" cy="864"/>
                <a:chOff x="3997" y="5169"/>
                <a:chExt cx="3785" cy="864"/>
              </a:xfrm>
            </p:grpSpPr>
            <p:sp>
              <p:nvSpPr>
                <p:cNvPr id="73" name="Text Box 14">
                  <a:extLst>
                    <a:ext uri="{FF2B5EF4-FFF2-40B4-BE49-F238E27FC236}">
                      <a16:creationId xmlns:a16="http://schemas.microsoft.com/office/drawing/2014/main" id="{50967C4B-4C1A-6BC5-828E-24FB4828CFB3}"/>
                    </a:ext>
                  </a:extLst>
                </p:cNvPr>
                <p:cNvSpPr txBox="1">
                  <a:spLocks noChangeArrowheads="1"/>
                </p:cNvSpPr>
                <p:nvPr/>
              </p:nvSpPr>
              <p:spPr bwMode="auto">
                <a:xfrm>
                  <a:off x="3997"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(0, 0)</a:t>
                  </a:r>
                  <a:endParaRPr lang="en-US" altLang="en-US" sz="1400" b="0">
                    <a:solidFill>
                      <a:srgbClr val="003300"/>
                    </a:solidFill>
                  </a:endParaRPr>
                </a:p>
              </p:txBody>
            </p:sp>
            <p:sp>
              <p:nvSpPr>
                <p:cNvPr id="74" name="Text Box 15">
                  <a:extLst>
                    <a:ext uri="{FF2B5EF4-FFF2-40B4-BE49-F238E27FC236}">
                      <a16:creationId xmlns:a16="http://schemas.microsoft.com/office/drawing/2014/main" id="{C7DFD28E-A3BE-48B0-1160-E4A99A45CEEF}"/>
                    </a:ext>
                  </a:extLst>
                </p:cNvPr>
                <p:cNvSpPr txBox="1">
                  <a:spLocks noChangeArrowheads="1"/>
                </p:cNvSpPr>
                <p:nvPr/>
              </p:nvSpPr>
              <p:spPr bwMode="auto">
                <a:xfrm>
                  <a:off x="5299"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(1, 0)</a:t>
                  </a:r>
                  <a:endParaRPr lang="en-US" altLang="en-US" sz="1400" b="0">
                    <a:solidFill>
                      <a:srgbClr val="003300"/>
                    </a:solidFill>
                  </a:endParaRPr>
                </a:p>
              </p:txBody>
            </p:sp>
            <p:sp>
              <p:nvSpPr>
                <p:cNvPr id="75" name="Text Box 16">
                  <a:extLst>
                    <a:ext uri="{FF2B5EF4-FFF2-40B4-BE49-F238E27FC236}">
                      <a16:creationId xmlns:a16="http://schemas.microsoft.com/office/drawing/2014/main" id="{65E8CE1E-26E7-5B76-1804-889B7519F6EA}"/>
                    </a:ext>
                  </a:extLst>
                </p:cNvPr>
                <p:cNvSpPr txBox="1">
                  <a:spLocks noChangeArrowheads="1"/>
                </p:cNvSpPr>
                <p:nvPr/>
              </p:nvSpPr>
              <p:spPr bwMode="auto">
                <a:xfrm>
                  <a:off x="6601"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(2, 0)</a:t>
                  </a:r>
                  <a:endParaRPr lang="en-US" altLang="en-US" sz="1400" b="0">
                    <a:solidFill>
                      <a:srgbClr val="003300"/>
                    </a:solidFill>
                  </a:endParaRPr>
                </a:p>
              </p:txBody>
            </p:sp>
          </p:grpSp>
          <p:grpSp>
            <p:nvGrpSpPr>
              <p:cNvPr id="69" name="Group 17">
                <a:extLst>
                  <a:ext uri="{FF2B5EF4-FFF2-40B4-BE49-F238E27FC236}">
                    <a16:creationId xmlns:a16="http://schemas.microsoft.com/office/drawing/2014/main" id="{7DFDAB1C-0873-ED96-D996-519A03E4EA62}"/>
                  </a:ext>
                </a:extLst>
              </p:cNvPr>
              <p:cNvGrpSpPr>
                <a:grpSpLocks/>
              </p:cNvGrpSpPr>
              <p:nvPr/>
            </p:nvGrpSpPr>
            <p:grpSpPr bwMode="auto">
              <a:xfrm>
                <a:off x="3985" y="6187"/>
                <a:ext cx="3785" cy="864"/>
                <a:chOff x="3997" y="5169"/>
                <a:chExt cx="3785" cy="864"/>
              </a:xfrm>
            </p:grpSpPr>
            <p:sp>
              <p:nvSpPr>
                <p:cNvPr id="70" name="Text Box 18">
                  <a:extLst>
                    <a:ext uri="{FF2B5EF4-FFF2-40B4-BE49-F238E27FC236}">
                      <a16:creationId xmlns:a16="http://schemas.microsoft.com/office/drawing/2014/main" id="{F0A86F64-2E44-FF07-7E8A-BB118260CF6C}"/>
                    </a:ext>
                  </a:extLst>
                </p:cNvPr>
                <p:cNvSpPr txBox="1">
                  <a:spLocks noChangeArrowheads="1"/>
                </p:cNvSpPr>
                <p:nvPr/>
              </p:nvSpPr>
              <p:spPr bwMode="auto">
                <a:xfrm>
                  <a:off x="3997"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(0, 1)</a:t>
                  </a:r>
                  <a:endParaRPr lang="en-US" altLang="en-US" sz="1400" b="0">
                    <a:solidFill>
                      <a:srgbClr val="003300"/>
                    </a:solidFill>
                  </a:endParaRPr>
                </a:p>
              </p:txBody>
            </p:sp>
            <p:sp>
              <p:nvSpPr>
                <p:cNvPr id="71" name="Text Box 19">
                  <a:extLst>
                    <a:ext uri="{FF2B5EF4-FFF2-40B4-BE49-F238E27FC236}">
                      <a16:creationId xmlns:a16="http://schemas.microsoft.com/office/drawing/2014/main" id="{23CD75B0-3CDD-BD28-7D16-655B1DB1D7E3}"/>
                    </a:ext>
                  </a:extLst>
                </p:cNvPr>
                <p:cNvSpPr txBox="1">
                  <a:spLocks noChangeArrowheads="1"/>
                </p:cNvSpPr>
                <p:nvPr/>
              </p:nvSpPr>
              <p:spPr bwMode="auto">
                <a:xfrm>
                  <a:off x="5299"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(1, 1)</a:t>
                  </a:r>
                  <a:endParaRPr lang="en-US" altLang="en-US" sz="1400" b="0">
                    <a:solidFill>
                      <a:srgbClr val="003300"/>
                    </a:solidFill>
                  </a:endParaRPr>
                </a:p>
              </p:txBody>
            </p:sp>
            <p:sp>
              <p:nvSpPr>
                <p:cNvPr id="72" name="Text Box 20">
                  <a:extLst>
                    <a:ext uri="{FF2B5EF4-FFF2-40B4-BE49-F238E27FC236}">
                      <a16:creationId xmlns:a16="http://schemas.microsoft.com/office/drawing/2014/main" id="{D71FEBAF-3F16-F3A7-44FA-174E74FB1EDE}"/>
                    </a:ext>
                  </a:extLst>
                </p:cNvPr>
                <p:cNvSpPr txBox="1">
                  <a:spLocks noChangeArrowheads="1"/>
                </p:cNvSpPr>
                <p:nvPr/>
              </p:nvSpPr>
              <p:spPr bwMode="auto">
                <a:xfrm>
                  <a:off x="6601"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(2, 1)</a:t>
                  </a:r>
                  <a:endParaRPr lang="en-US" altLang="en-US" sz="1400" b="0">
                    <a:solidFill>
                      <a:srgbClr val="003300"/>
                    </a:solidFill>
                  </a:endParaRPr>
                </a:p>
              </p:txBody>
            </p:sp>
          </p:grpSp>
        </p:grpSp>
        <p:grpSp>
          <p:nvGrpSpPr>
            <p:cNvPr id="13" name="Group 21">
              <a:extLst>
                <a:ext uri="{FF2B5EF4-FFF2-40B4-BE49-F238E27FC236}">
                  <a16:creationId xmlns:a16="http://schemas.microsoft.com/office/drawing/2014/main" id="{E5AB1FE8-109F-3CBB-A347-66B5E11CEBD7}"/>
                </a:ext>
              </a:extLst>
            </p:cNvPr>
            <p:cNvGrpSpPr>
              <a:grpSpLocks/>
            </p:cNvGrpSpPr>
            <p:nvPr/>
          </p:nvGrpSpPr>
          <p:grpSpPr bwMode="auto">
            <a:xfrm>
              <a:off x="4051" y="2056"/>
              <a:ext cx="1306" cy="1416"/>
              <a:chOff x="4730" y="7615"/>
              <a:chExt cx="3458" cy="3752"/>
            </a:xfrm>
          </p:grpSpPr>
          <p:sp>
            <p:nvSpPr>
              <p:cNvPr id="51" name="Text Box 22">
                <a:extLst>
                  <a:ext uri="{FF2B5EF4-FFF2-40B4-BE49-F238E27FC236}">
                    <a16:creationId xmlns:a16="http://schemas.microsoft.com/office/drawing/2014/main" id="{A1BA9063-9C3E-B323-46A3-9335F4346496}"/>
                  </a:ext>
                </a:extLst>
              </p:cNvPr>
              <p:cNvSpPr txBox="1">
                <a:spLocks noChangeArrowheads="1"/>
              </p:cNvSpPr>
              <p:nvPr/>
            </p:nvSpPr>
            <p:spPr bwMode="auto">
              <a:xfrm>
                <a:off x="4730" y="7615"/>
                <a:ext cx="3458" cy="3752"/>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Grid 2</a:t>
                </a:r>
                <a:endParaRPr lang="en-US" altLang="en-US" sz="1400" b="0">
                  <a:solidFill>
                    <a:srgbClr val="003300"/>
                  </a:solidFill>
                </a:endParaRPr>
              </a:p>
            </p:txBody>
          </p:sp>
          <p:grpSp>
            <p:nvGrpSpPr>
              <p:cNvPr id="52" name="Group 23">
                <a:extLst>
                  <a:ext uri="{FF2B5EF4-FFF2-40B4-BE49-F238E27FC236}">
                    <a16:creationId xmlns:a16="http://schemas.microsoft.com/office/drawing/2014/main" id="{F255BD11-635A-14ED-58D2-D996B09BDBB4}"/>
                  </a:ext>
                </a:extLst>
              </p:cNvPr>
              <p:cNvGrpSpPr>
                <a:grpSpLocks/>
              </p:cNvGrpSpPr>
              <p:nvPr/>
            </p:nvGrpSpPr>
            <p:grpSpPr bwMode="auto">
              <a:xfrm>
                <a:off x="4902" y="8203"/>
                <a:ext cx="3114" cy="892"/>
                <a:chOff x="4391" y="8441"/>
                <a:chExt cx="3114" cy="892"/>
              </a:xfrm>
            </p:grpSpPr>
            <p:sp>
              <p:nvSpPr>
                <p:cNvPr id="63" name="Text Box 24">
                  <a:extLst>
                    <a:ext uri="{FF2B5EF4-FFF2-40B4-BE49-F238E27FC236}">
                      <a16:creationId xmlns:a16="http://schemas.microsoft.com/office/drawing/2014/main" id="{503B97E4-0F6D-DDE4-BC75-4A9DB3943090}"/>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4" name="Text Box 25">
                  <a:extLst>
                    <a:ext uri="{FF2B5EF4-FFF2-40B4-BE49-F238E27FC236}">
                      <a16:creationId xmlns:a16="http://schemas.microsoft.com/office/drawing/2014/main" id="{0BEF556B-F56A-99D4-714A-D537CC587A6E}"/>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5" name="Text Box 26">
                  <a:extLst>
                    <a:ext uri="{FF2B5EF4-FFF2-40B4-BE49-F238E27FC236}">
                      <a16:creationId xmlns:a16="http://schemas.microsoft.com/office/drawing/2014/main" id="{6779E4B0-1E07-2999-AA85-14E124EB2E09}"/>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6" name="Text Box 27">
                  <a:extLst>
                    <a:ext uri="{FF2B5EF4-FFF2-40B4-BE49-F238E27FC236}">
                      <a16:creationId xmlns:a16="http://schemas.microsoft.com/office/drawing/2014/main" id="{FC40B9ED-9EAE-48C5-BDA1-05412C7B6F62}"/>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nvGrpSpPr>
              <p:cNvPr id="53" name="Group 28">
                <a:extLst>
                  <a:ext uri="{FF2B5EF4-FFF2-40B4-BE49-F238E27FC236}">
                    <a16:creationId xmlns:a16="http://schemas.microsoft.com/office/drawing/2014/main" id="{660ED5E3-8BF9-38A5-443A-68CB2B581ABB}"/>
                  </a:ext>
                </a:extLst>
              </p:cNvPr>
              <p:cNvGrpSpPr>
                <a:grpSpLocks/>
              </p:cNvGrpSpPr>
              <p:nvPr/>
            </p:nvGrpSpPr>
            <p:grpSpPr bwMode="auto">
              <a:xfrm>
                <a:off x="4902" y="9253"/>
                <a:ext cx="3114" cy="892"/>
                <a:chOff x="4391" y="8441"/>
                <a:chExt cx="3114" cy="892"/>
              </a:xfrm>
            </p:grpSpPr>
            <p:sp>
              <p:nvSpPr>
                <p:cNvPr id="59" name="Text Box 29">
                  <a:extLst>
                    <a:ext uri="{FF2B5EF4-FFF2-40B4-BE49-F238E27FC236}">
                      <a16:creationId xmlns:a16="http://schemas.microsoft.com/office/drawing/2014/main" id="{77658E08-F432-9CF0-A9C9-19B0D06011DA}"/>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0" name="Text Box 30">
                  <a:extLst>
                    <a:ext uri="{FF2B5EF4-FFF2-40B4-BE49-F238E27FC236}">
                      <a16:creationId xmlns:a16="http://schemas.microsoft.com/office/drawing/2014/main" id="{B58155D0-2A72-236F-E16B-ADA19F2E74AD}"/>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1" name="Text Box 31">
                  <a:extLst>
                    <a:ext uri="{FF2B5EF4-FFF2-40B4-BE49-F238E27FC236}">
                      <a16:creationId xmlns:a16="http://schemas.microsoft.com/office/drawing/2014/main" id="{3FF93E0F-4E99-5655-1737-B2A70CD7148F}"/>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2" name="Text Box 32">
                  <a:extLst>
                    <a:ext uri="{FF2B5EF4-FFF2-40B4-BE49-F238E27FC236}">
                      <a16:creationId xmlns:a16="http://schemas.microsoft.com/office/drawing/2014/main" id="{0CEF5CEF-CB7E-5F35-F93D-7A08786925CA}"/>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nvGrpSpPr>
              <p:cNvPr id="54" name="Group 33">
                <a:extLst>
                  <a:ext uri="{FF2B5EF4-FFF2-40B4-BE49-F238E27FC236}">
                    <a16:creationId xmlns:a16="http://schemas.microsoft.com/office/drawing/2014/main" id="{644F4B8E-A450-F01D-95CB-32D2A3EDB01E}"/>
                  </a:ext>
                </a:extLst>
              </p:cNvPr>
              <p:cNvGrpSpPr>
                <a:grpSpLocks/>
              </p:cNvGrpSpPr>
              <p:nvPr/>
            </p:nvGrpSpPr>
            <p:grpSpPr bwMode="auto">
              <a:xfrm>
                <a:off x="4902" y="10303"/>
                <a:ext cx="3114" cy="892"/>
                <a:chOff x="4391" y="8441"/>
                <a:chExt cx="3114" cy="892"/>
              </a:xfrm>
            </p:grpSpPr>
            <p:sp>
              <p:nvSpPr>
                <p:cNvPr id="55" name="Text Box 34">
                  <a:extLst>
                    <a:ext uri="{FF2B5EF4-FFF2-40B4-BE49-F238E27FC236}">
                      <a16:creationId xmlns:a16="http://schemas.microsoft.com/office/drawing/2014/main" id="{09690EBE-25D2-6F6B-AA7C-5F23E7296F7D}"/>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6" name="Text Box 35">
                  <a:extLst>
                    <a:ext uri="{FF2B5EF4-FFF2-40B4-BE49-F238E27FC236}">
                      <a16:creationId xmlns:a16="http://schemas.microsoft.com/office/drawing/2014/main" id="{935D1189-6424-4D32-E6A5-8316C78BBD9E}"/>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7" name="Text Box 36">
                  <a:extLst>
                    <a:ext uri="{FF2B5EF4-FFF2-40B4-BE49-F238E27FC236}">
                      <a16:creationId xmlns:a16="http://schemas.microsoft.com/office/drawing/2014/main" id="{1BCBB35F-5C81-C51B-A26B-5A0D1BAA34AC}"/>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8" name="Text Box 37">
                  <a:extLst>
                    <a:ext uri="{FF2B5EF4-FFF2-40B4-BE49-F238E27FC236}">
                      <a16:creationId xmlns:a16="http://schemas.microsoft.com/office/drawing/2014/main" id="{00ED85C3-6D96-9B6A-9DB5-4B940928459B}"/>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grpSp>
          <p:nvGrpSpPr>
            <p:cNvPr id="14" name="Group 38">
              <a:extLst>
                <a:ext uri="{FF2B5EF4-FFF2-40B4-BE49-F238E27FC236}">
                  <a16:creationId xmlns:a16="http://schemas.microsoft.com/office/drawing/2014/main" id="{A44BF11F-F649-1BF3-C01A-344DE2E3A635}"/>
                </a:ext>
              </a:extLst>
            </p:cNvPr>
            <p:cNvGrpSpPr>
              <a:grpSpLocks/>
            </p:cNvGrpSpPr>
            <p:nvPr/>
          </p:nvGrpSpPr>
          <p:grpSpPr bwMode="auto">
            <a:xfrm>
              <a:off x="3414" y="2782"/>
              <a:ext cx="1765" cy="1295"/>
              <a:chOff x="1972" y="8931"/>
              <a:chExt cx="4676" cy="3430"/>
            </a:xfrm>
          </p:grpSpPr>
          <p:sp>
            <p:nvSpPr>
              <p:cNvPr id="23" name="Text Box 39">
                <a:extLst>
                  <a:ext uri="{FF2B5EF4-FFF2-40B4-BE49-F238E27FC236}">
                    <a16:creationId xmlns:a16="http://schemas.microsoft.com/office/drawing/2014/main" id="{743C5E22-6792-6C72-BA6C-4A25051CB3D7}"/>
                  </a:ext>
                </a:extLst>
              </p:cNvPr>
              <p:cNvSpPr txBox="1">
                <a:spLocks noChangeArrowheads="1"/>
              </p:cNvSpPr>
              <p:nvPr/>
            </p:nvSpPr>
            <p:spPr bwMode="auto">
              <a:xfrm>
                <a:off x="1972" y="8931"/>
                <a:ext cx="4676" cy="3430"/>
              </a:xfrm>
              <a:prstGeom prst="rect">
                <a:avLst/>
              </a:prstGeom>
              <a:solidFill>
                <a:srgbClr val="FFCC00"/>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Block (1, 1)</a:t>
                </a:r>
                <a:endParaRPr lang="en-US" altLang="en-US" sz="1400" b="0">
                  <a:solidFill>
                    <a:srgbClr val="003300"/>
                  </a:solidFill>
                </a:endParaRPr>
              </a:p>
            </p:txBody>
          </p:sp>
          <p:grpSp>
            <p:nvGrpSpPr>
              <p:cNvPr id="24" name="Group 40">
                <a:extLst>
                  <a:ext uri="{FF2B5EF4-FFF2-40B4-BE49-F238E27FC236}">
                    <a16:creationId xmlns:a16="http://schemas.microsoft.com/office/drawing/2014/main" id="{C15E3F02-24A3-1FC7-78C9-04664F1A8B76}"/>
                  </a:ext>
                </a:extLst>
              </p:cNvPr>
              <p:cNvGrpSpPr>
                <a:grpSpLocks/>
              </p:cNvGrpSpPr>
              <p:nvPr/>
            </p:nvGrpSpPr>
            <p:grpSpPr bwMode="auto">
              <a:xfrm>
                <a:off x="2147" y="9559"/>
                <a:ext cx="4325" cy="2592"/>
                <a:chOff x="2630" y="11267"/>
                <a:chExt cx="4325" cy="2592"/>
              </a:xfrm>
            </p:grpSpPr>
            <p:grpSp>
              <p:nvGrpSpPr>
                <p:cNvPr id="25" name="Group 41">
                  <a:extLst>
                    <a:ext uri="{FF2B5EF4-FFF2-40B4-BE49-F238E27FC236}">
                      <a16:creationId xmlns:a16="http://schemas.microsoft.com/office/drawing/2014/main" id="{B4D81F65-5F56-A16B-7C3F-56FCF07F581C}"/>
                    </a:ext>
                  </a:extLst>
                </p:cNvPr>
                <p:cNvGrpSpPr>
                  <a:grpSpLocks/>
                </p:cNvGrpSpPr>
                <p:nvPr/>
              </p:nvGrpSpPr>
              <p:grpSpPr bwMode="auto">
                <a:xfrm>
                  <a:off x="2630" y="11267"/>
                  <a:ext cx="4325" cy="2592"/>
                  <a:chOff x="2160" y="10769"/>
                  <a:chExt cx="4325" cy="2592"/>
                </a:xfrm>
              </p:grpSpPr>
              <p:sp>
                <p:nvSpPr>
                  <p:cNvPr id="44" name="Rectangle 42">
                    <a:extLst>
                      <a:ext uri="{FF2B5EF4-FFF2-40B4-BE49-F238E27FC236}">
                        <a16:creationId xmlns:a16="http://schemas.microsoft.com/office/drawing/2014/main" id="{F89B586C-8BFA-95CE-6F92-38259788CF5E}"/>
                      </a:ext>
                    </a:extLst>
                  </p:cNvPr>
                  <p:cNvSpPr>
                    <a:spLocks noChangeArrowheads="1"/>
                  </p:cNvSpPr>
                  <p:nvPr/>
                </p:nvSpPr>
                <p:spPr bwMode="auto">
                  <a:xfrm>
                    <a:off x="2160" y="10769"/>
                    <a:ext cx="4320" cy="2592"/>
                  </a:xfrm>
                  <a:prstGeom prst="rect">
                    <a:avLst/>
                  </a:prstGeom>
                  <a:solidFill>
                    <a:srgbClr val="FF6600"/>
                  </a:solidFill>
                  <a:ln w="12700">
                    <a:solidFill>
                      <a:srgbClr val="000000"/>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chemeClr val="accent1"/>
                      </a:solidFill>
                    </a:endParaRPr>
                  </a:p>
                </p:txBody>
              </p:sp>
              <p:sp>
                <p:nvSpPr>
                  <p:cNvPr id="45" name="Line 43">
                    <a:extLst>
                      <a:ext uri="{FF2B5EF4-FFF2-40B4-BE49-F238E27FC236}">
                        <a16:creationId xmlns:a16="http://schemas.microsoft.com/office/drawing/2014/main" id="{9F8DCFAA-8907-18CD-CA5D-2711B65A8D5F}"/>
                      </a:ext>
                    </a:extLst>
                  </p:cNvPr>
                  <p:cNvSpPr>
                    <a:spLocks noChangeShapeType="1"/>
                  </p:cNvSpPr>
                  <p:nvPr/>
                </p:nvSpPr>
                <p:spPr bwMode="auto">
                  <a:xfrm flipV="1">
                    <a:off x="2160" y="11631"/>
                    <a:ext cx="4325" cy="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6" name="Line 44">
                    <a:extLst>
                      <a:ext uri="{FF2B5EF4-FFF2-40B4-BE49-F238E27FC236}">
                        <a16:creationId xmlns:a16="http://schemas.microsoft.com/office/drawing/2014/main" id="{A042481F-48F2-9BD2-4024-EC4FD76796F7}"/>
                      </a:ext>
                    </a:extLst>
                  </p:cNvPr>
                  <p:cNvSpPr>
                    <a:spLocks noChangeShapeType="1"/>
                  </p:cNvSpPr>
                  <p:nvPr/>
                </p:nvSpPr>
                <p:spPr bwMode="auto">
                  <a:xfrm>
                    <a:off x="2161" y="12497"/>
                    <a:ext cx="4324" cy="4"/>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7" name="Line 45">
                    <a:extLst>
                      <a:ext uri="{FF2B5EF4-FFF2-40B4-BE49-F238E27FC236}">
                        <a16:creationId xmlns:a16="http://schemas.microsoft.com/office/drawing/2014/main" id="{EF116626-3864-ED07-D586-57D9D1721ADE}"/>
                      </a:ext>
                    </a:extLst>
                  </p:cNvPr>
                  <p:cNvSpPr>
                    <a:spLocks noChangeShapeType="1"/>
                  </p:cNvSpPr>
                  <p:nvPr/>
                </p:nvSpPr>
                <p:spPr bwMode="auto">
                  <a:xfrm>
                    <a:off x="3024"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8" name="Line 46">
                    <a:extLst>
                      <a:ext uri="{FF2B5EF4-FFF2-40B4-BE49-F238E27FC236}">
                        <a16:creationId xmlns:a16="http://schemas.microsoft.com/office/drawing/2014/main" id="{5F5D33E5-BD0F-0313-22A0-E72BE5FCCC8C}"/>
                      </a:ext>
                    </a:extLst>
                  </p:cNvPr>
                  <p:cNvSpPr>
                    <a:spLocks noChangeShapeType="1"/>
                  </p:cNvSpPr>
                  <p:nvPr/>
                </p:nvSpPr>
                <p:spPr bwMode="auto">
                  <a:xfrm>
                    <a:off x="3888"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9" name="Line 47">
                    <a:extLst>
                      <a:ext uri="{FF2B5EF4-FFF2-40B4-BE49-F238E27FC236}">
                        <a16:creationId xmlns:a16="http://schemas.microsoft.com/office/drawing/2014/main" id="{D54A8402-FCA3-81EF-47C5-5F4A4DD3520C}"/>
                      </a:ext>
                    </a:extLst>
                  </p:cNvPr>
                  <p:cNvSpPr>
                    <a:spLocks noChangeShapeType="1"/>
                  </p:cNvSpPr>
                  <p:nvPr/>
                </p:nvSpPr>
                <p:spPr bwMode="auto">
                  <a:xfrm>
                    <a:off x="4752"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50" name="Line 48">
                    <a:extLst>
                      <a:ext uri="{FF2B5EF4-FFF2-40B4-BE49-F238E27FC236}">
                        <a16:creationId xmlns:a16="http://schemas.microsoft.com/office/drawing/2014/main" id="{CF91E156-4E62-AA03-1AD1-DB58F95A12EF}"/>
                      </a:ext>
                    </a:extLst>
                  </p:cNvPr>
                  <p:cNvSpPr>
                    <a:spLocks noChangeShapeType="1"/>
                  </p:cNvSpPr>
                  <p:nvPr/>
                </p:nvSpPr>
                <p:spPr bwMode="auto">
                  <a:xfrm>
                    <a:off x="5616"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grpSp>
            <p:grpSp>
              <p:nvGrpSpPr>
                <p:cNvPr id="26" name="Group 49">
                  <a:extLst>
                    <a:ext uri="{FF2B5EF4-FFF2-40B4-BE49-F238E27FC236}">
                      <a16:creationId xmlns:a16="http://schemas.microsoft.com/office/drawing/2014/main" id="{1603B2C5-F1C8-F338-D007-0985686C785E}"/>
                    </a:ext>
                  </a:extLst>
                </p:cNvPr>
                <p:cNvGrpSpPr>
                  <a:grpSpLocks/>
                </p:cNvGrpSpPr>
                <p:nvPr/>
              </p:nvGrpSpPr>
              <p:grpSpPr bwMode="auto">
                <a:xfrm>
                  <a:off x="2756" y="12340"/>
                  <a:ext cx="4075" cy="448"/>
                  <a:chOff x="2364" y="10793"/>
                  <a:chExt cx="4075" cy="448"/>
                </a:xfrm>
              </p:grpSpPr>
              <p:sp>
                <p:nvSpPr>
                  <p:cNvPr id="39" name="Text Box 50">
                    <a:extLst>
                      <a:ext uri="{FF2B5EF4-FFF2-40B4-BE49-F238E27FC236}">
                        <a16:creationId xmlns:a16="http://schemas.microsoft.com/office/drawing/2014/main" id="{9D692D4D-964F-5688-8C2D-C69E808877FB}"/>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(0, 1)</a:t>
                    </a:r>
                    <a:endParaRPr lang="en-US" altLang="en-US" sz="1400" b="0">
                      <a:solidFill>
                        <a:srgbClr val="003300"/>
                      </a:solidFill>
                    </a:endParaRPr>
                  </a:p>
                </p:txBody>
              </p:sp>
              <p:sp>
                <p:nvSpPr>
                  <p:cNvPr id="40" name="Text Box 51">
                    <a:extLst>
                      <a:ext uri="{FF2B5EF4-FFF2-40B4-BE49-F238E27FC236}">
                        <a16:creationId xmlns:a16="http://schemas.microsoft.com/office/drawing/2014/main" id="{8A00ED6D-664B-D3D2-AF33-11AA51837401}"/>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(1, 1)</a:t>
                    </a:r>
                    <a:endParaRPr lang="en-US" altLang="en-US" sz="1400" b="0">
                      <a:solidFill>
                        <a:srgbClr val="003300"/>
                      </a:solidFill>
                    </a:endParaRPr>
                  </a:p>
                </p:txBody>
              </p:sp>
              <p:sp>
                <p:nvSpPr>
                  <p:cNvPr id="41" name="Text Box 52">
                    <a:extLst>
                      <a:ext uri="{FF2B5EF4-FFF2-40B4-BE49-F238E27FC236}">
                        <a16:creationId xmlns:a16="http://schemas.microsoft.com/office/drawing/2014/main" id="{B5C2F644-944E-6049-E9A2-F23BF60483BF}"/>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(2, 1)</a:t>
                    </a:r>
                    <a:endParaRPr lang="en-US" altLang="en-US" sz="1400" b="0">
                      <a:solidFill>
                        <a:srgbClr val="003300"/>
                      </a:solidFill>
                    </a:endParaRPr>
                  </a:p>
                </p:txBody>
              </p:sp>
              <p:sp>
                <p:nvSpPr>
                  <p:cNvPr id="42" name="Text Box 53">
                    <a:extLst>
                      <a:ext uri="{FF2B5EF4-FFF2-40B4-BE49-F238E27FC236}">
                        <a16:creationId xmlns:a16="http://schemas.microsoft.com/office/drawing/2014/main" id="{770FF9EE-1CCA-467A-DED9-E054157B6233}"/>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dirty="0">
                        <a:solidFill>
                          <a:srgbClr val="003300"/>
                        </a:solidFill>
                        <a:latin typeface="Times New Roman" panose="02020603050405020304" pitchFamily="18" charset="0"/>
                      </a:rPr>
                      <a:t>Thread</a:t>
                    </a:r>
                  </a:p>
                  <a:p>
                    <a:pPr algn="ctr">
                      <a:spcBef>
                        <a:spcPct val="0"/>
                      </a:spcBef>
                      <a:buFontTx/>
                      <a:buNone/>
                    </a:pPr>
                    <a:r>
                      <a:rPr lang="en-US" altLang="en-US" sz="800" dirty="0">
                        <a:solidFill>
                          <a:srgbClr val="003300"/>
                        </a:solidFill>
                        <a:latin typeface="Times New Roman" panose="02020603050405020304" pitchFamily="18" charset="0"/>
                      </a:rPr>
                      <a:t>(3, 1)</a:t>
                    </a:r>
                    <a:endParaRPr lang="en-US" altLang="en-US" sz="1400" b="0" dirty="0">
                      <a:solidFill>
                        <a:srgbClr val="003300"/>
                      </a:solidFill>
                    </a:endParaRPr>
                  </a:p>
                </p:txBody>
              </p:sp>
              <p:sp>
                <p:nvSpPr>
                  <p:cNvPr id="43" name="Text Box 54">
                    <a:extLst>
                      <a:ext uri="{FF2B5EF4-FFF2-40B4-BE49-F238E27FC236}">
                        <a16:creationId xmlns:a16="http://schemas.microsoft.com/office/drawing/2014/main" id="{BF3922FE-0B28-1AFB-1A22-CE5B83F8C1FA}"/>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(4, 1)</a:t>
                    </a:r>
                    <a:endParaRPr lang="en-US" altLang="en-US" sz="1400" b="0">
                      <a:solidFill>
                        <a:srgbClr val="003300"/>
                      </a:solidFill>
                    </a:endParaRPr>
                  </a:p>
                </p:txBody>
              </p:sp>
            </p:grpSp>
            <p:grpSp>
              <p:nvGrpSpPr>
                <p:cNvPr id="27" name="Group 55">
                  <a:extLst>
                    <a:ext uri="{FF2B5EF4-FFF2-40B4-BE49-F238E27FC236}">
                      <a16:creationId xmlns:a16="http://schemas.microsoft.com/office/drawing/2014/main" id="{5499107A-DD0E-1EB3-DD84-42E8E82FCAF1}"/>
                    </a:ext>
                  </a:extLst>
                </p:cNvPr>
                <p:cNvGrpSpPr>
                  <a:grpSpLocks/>
                </p:cNvGrpSpPr>
                <p:nvPr/>
              </p:nvGrpSpPr>
              <p:grpSpPr bwMode="auto">
                <a:xfrm>
                  <a:off x="2756" y="13201"/>
                  <a:ext cx="4075" cy="448"/>
                  <a:chOff x="2364" y="10793"/>
                  <a:chExt cx="4075" cy="448"/>
                </a:xfrm>
              </p:grpSpPr>
              <p:sp>
                <p:nvSpPr>
                  <p:cNvPr id="34" name="Text Box 56">
                    <a:extLst>
                      <a:ext uri="{FF2B5EF4-FFF2-40B4-BE49-F238E27FC236}">
                        <a16:creationId xmlns:a16="http://schemas.microsoft.com/office/drawing/2014/main" id="{C96D6146-B3BD-6EC3-41AE-27DFFE914F2E}"/>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(0, 2)</a:t>
                    </a:r>
                    <a:endParaRPr lang="en-US" altLang="en-US" sz="1400" b="0">
                      <a:solidFill>
                        <a:srgbClr val="003300"/>
                      </a:solidFill>
                    </a:endParaRPr>
                  </a:p>
                </p:txBody>
              </p:sp>
              <p:sp>
                <p:nvSpPr>
                  <p:cNvPr id="35" name="Text Box 57">
                    <a:extLst>
                      <a:ext uri="{FF2B5EF4-FFF2-40B4-BE49-F238E27FC236}">
                        <a16:creationId xmlns:a16="http://schemas.microsoft.com/office/drawing/2014/main" id="{B46758B8-8C4A-726E-E96C-62B1DB3C208B}"/>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(1, 2)</a:t>
                    </a:r>
                    <a:endParaRPr lang="en-US" altLang="en-US" sz="1400" b="0">
                      <a:solidFill>
                        <a:srgbClr val="003300"/>
                      </a:solidFill>
                    </a:endParaRPr>
                  </a:p>
                </p:txBody>
              </p:sp>
              <p:sp>
                <p:nvSpPr>
                  <p:cNvPr id="36" name="Text Box 58">
                    <a:extLst>
                      <a:ext uri="{FF2B5EF4-FFF2-40B4-BE49-F238E27FC236}">
                        <a16:creationId xmlns:a16="http://schemas.microsoft.com/office/drawing/2014/main" id="{055C061D-EC8C-DB6D-A990-06AB9BC7117C}"/>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(2, 2)</a:t>
                    </a:r>
                    <a:endParaRPr lang="en-US" altLang="en-US" sz="1400" b="0">
                      <a:solidFill>
                        <a:srgbClr val="003300"/>
                      </a:solidFill>
                    </a:endParaRPr>
                  </a:p>
                </p:txBody>
              </p:sp>
              <p:sp>
                <p:nvSpPr>
                  <p:cNvPr id="37" name="Text Box 59">
                    <a:extLst>
                      <a:ext uri="{FF2B5EF4-FFF2-40B4-BE49-F238E27FC236}">
                        <a16:creationId xmlns:a16="http://schemas.microsoft.com/office/drawing/2014/main" id="{5A44A94E-6572-C28A-023D-4FED2C76DE74}"/>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(3, 2)</a:t>
                    </a:r>
                    <a:endParaRPr lang="en-US" altLang="en-US" sz="1400" b="0">
                      <a:solidFill>
                        <a:srgbClr val="003300"/>
                      </a:solidFill>
                    </a:endParaRPr>
                  </a:p>
                </p:txBody>
              </p:sp>
              <p:sp>
                <p:nvSpPr>
                  <p:cNvPr id="38" name="Text Box 60">
                    <a:extLst>
                      <a:ext uri="{FF2B5EF4-FFF2-40B4-BE49-F238E27FC236}">
                        <a16:creationId xmlns:a16="http://schemas.microsoft.com/office/drawing/2014/main" id="{BB409114-C8A9-1273-A019-1F7D6E6D97BA}"/>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(4, 2)</a:t>
                    </a:r>
                    <a:endParaRPr lang="en-US" altLang="en-US" sz="1400" b="0">
                      <a:solidFill>
                        <a:srgbClr val="003300"/>
                      </a:solidFill>
                    </a:endParaRPr>
                  </a:p>
                </p:txBody>
              </p:sp>
            </p:grpSp>
            <p:grpSp>
              <p:nvGrpSpPr>
                <p:cNvPr id="28" name="Group 61">
                  <a:extLst>
                    <a:ext uri="{FF2B5EF4-FFF2-40B4-BE49-F238E27FC236}">
                      <a16:creationId xmlns:a16="http://schemas.microsoft.com/office/drawing/2014/main" id="{6E843EF4-52E9-C13D-E469-BBC7D369E8D9}"/>
                    </a:ext>
                  </a:extLst>
                </p:cNvPr>
                <p:cNvGrpSpPr>
                  <a:grpSpLocks/>
                </p:cNvGrpSpPr>
                <p:nvPr/>
              </p:nvGrpSpPr>
              <p:grpSpPr bwMode="auto">
                <a:xfrm>
                  <a:off x="2755" y="11479"/>
                  <a:ext cx="4075" cy="448"/>
                  <a:chOff x="2364" y="10793"/>
                  <a:chExt cx="4075" cy="448"/>
                </a:xfrm>
              </p:grpSpPr>
              <p:sp>
                <p:nvSpPr>
                  <p:cNvPr id="29" name="Text Box 62">
                    <a:extLst>
                      <a:ext uri="{FF2B5EF4-FFF2-40B4-BE49-F238E27FC236}">
                        <a16:creationId xmlns:a16="http://schemas.microsoft.com/office/drawing/2014/main" id="{569581ED-AB74-2FD4-F6C6-590F06E82143}"/>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(0, 0)</a:t>
                    </a:r>
                    <a:endParaRPr lang="en-US" altLang="en-US" sz="1400" b="0">
                      <a:solidFill>
                        <a:srgbClr val="003300"/>
                      </a:solidFill>
                    </a:endParaRPr>
                  </a:p>
                </p:txBody>
              </p:sp>
              <p:sp>
                <p:nvSpPr>
                  <p:cNvPr id="30" name="Text Box 63">
                    <a:extLst>
                      <a:ext uri="{FF2B5EF4-FFF2-40B4-BE49-F238E27FC236}">
                        <a16:creationId xmlns:a16="http://schemas.microsoft.com/office/drawing/2014/main" id="{E44DA106-60F8-1202-B44A-CB8D856A26CF}"/>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(1, 0)</a:t>
                    </a:r>
                    <a:endParaRPr lang="en-US" altLang="en-US" sz="1400" b="0">
                      <a:solidFill>
                        <a:srgbClr val="003300"/>
                      </a:solidFill>
                    </a:endParaRPr>
                  </a:p>
                </p:txBody>
              </p:sp>
              <p:sp>
                <p:nvSpPr>
                  <p:cNvPr id="31" name="Text Box 64">
                    <a:extLst>
                      <a:ext uri="{FF2B5EF4-FFF2-40B4-BE49-F238E27FC236}">
                        <a16:creationId xmlns:a16="http://schemas.microsoft.com/office/drawing/2014/main" id="{34A63298-5835-2A0A-54EA-7E21A306EEA3}"/>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(2, 0)</a:t>
                    </a:r>
                    <a:endParaRPr lang="en-US" altLang="en-US" sz="1400" b="0">
                      <a:solidFill>
                        <a:srgbClr val="003300"/>
                      </a:solidFill>
                    </a:endParaRPr>
                  </a:p>
                </p:txBody>
              </p:sp>
              <p:sp>
                <p:nvSpPr>
                  <p:cNvPr id="32" name="Text Box 65">
                    <a:extLst>
                      <a:ext uri="{FF2B5EF4-FFF2-40B4-BE49-F238E27FC236}">
                        <a16:creationId xmlns:a16="http://schemas.microsoft.com/office/drawing/2014/main" id="{E7AD13B5-9102-6877-BF53-950ED5415055}"/>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(3, 0)</a:t>
                    </a:r>
                    <a:endParaRPr lang="en-US" altLang="en-US" sz="1400" b="0">
                      <a:solidFill>
                        <a:srgbClr val="003300"/>
                      </a:solidFill>
                    </a:endParaRPr>
                  </a:p>
                </p:txBody>
              </p:sp>
              <p:sp>
                <p:nvSpPr>
                  <p:cNvPr id="33" name="Text Box 66">
                    <a:extLst>
                      <a:ext uri="{FF2B5EF4-FFF2-40B4-BE49-F238E27FC236}">
                        <a16:creationId xmlns:a16="http://schemas.microsoft.com/office/drawing/2014/main" id="{A25FA416-3EB0-2EB8-9F08-54B5B9E9E141}"/>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(4, 0)</a:t>
                    </a:r>
                    <a:endParaRPr lang="en-US" altLang="en-US" sz="1400" b="0">
                      <a:solidFill>
                        <a:srgbClr val="003300"/>
                      </a:solidFill>
                    </a:endParaRPr>
                  </a:p>
                </p:txBody>
              </p:sp>
            </p:grpSp>
          </p:grpSp>
        </p:grpSp>
        <p:sp>
          <p:nvSpPr>
            <p:cNvPr id="15" name="Line 67">
              <a:extLst>
                <a:ext uri="{FF2B5EF4-FFF2-40B4-BE49-F238E27FC236}">
                  <a16:creationId xmlns:a16="http://schemas.microsoft.com/office/drawing/2014/main" id="{BAB4A4F2-354C-52EC-A57C-D3BF9606FC01}"/>
                </a:ext>
              </a:extLst>
            </p:cNvPr>
            <p:cNvSpPr>
              <a:spLocks noChangeShapeType="1"/>
            </p:cNvSpPr>
            <p:nvPr/>
          </p:nvSpPr>
          <p:spPr bwMode="auto">
            <a:xfrm>
              <a:off x="3605" y="1277"/>
              <a:ext cx="322" cy="0"/>
            </a:xfrm>
            <a:prstGeom prst="line">
              <a:avLst/>
            </a:prstGeom>
            <a:noFill/>
            <a:ln w="19050">
              <a:solidFill>
                <a:schemeClr val="tx1"/>
              </a:solidFill>
              <a:round/>
              <a:headEnd/>
              <a:tailEnd type="triangle" w="lg" len="med"/>
            </a:ln>
            <a:extLst>
              <a:ext uri="{909E8E84-426E-40DD-AFC4-6F175D3DCCD1}">
                <a14:hiddenFill xmlns:a14="http://schemas.microsoft.com/office/drawing/2010/main">
                  <a:noFill/>
                </a14:hiddenFill>
              </a:ext>
            </a:extLst>
          </p:spPr>
          <p:txBody>
            <a:bodyPr/>
            <a:lstStyle/>
            <a:p>
              <a:endParaRPr lang="zh-CN" altLang="en-US" sz="1400"/>
            </a:p>
          </p:txBody>
        </p:sp>
        <p:sp>
          <p:nvSpPr>
            <p:cNvPr id="16" name="Line 68">
              <a:extLst>
                <a:ext uri="{FF2B5EF4-FFF2-40B4-BE49-F238E27FC236}">
                  <a16:creationId xmlns:a16="http://schemas.microsoft.com/office/drawing/2014/main" id="{102C84B1-D445-9C80-5A77-0087D7F55F02}"/>
                </a:ext>
              </a:extLst>
            </p:cNvPr>
            <p:cNvSpPr>
              <a:spLocks noChangeShapeType="1"/>
            </p:cNvSpPr>
            <p:nvPr/>
          </p:nvSpPr>
          <p:spPr bwMode="auto">
            <a:xfrm>
              <a:off x="3615" y="2380"/>
              <a:ext cx="433" cy="1"/>
            </a:xfrm>
            <a:prstGeom prst="line">
              <a:avLst/>
            </a:prstGeom>
            <a:noFill/>
            <a:ln w="19050">
              <a:solidFill>
                <a:schemeClr val="tx1"/>
              </a:solidFill>
              <a:round/>
              <a:headEnd/>
              <a:tailEnd type="triangle" w="lg" len="med"/>
            </a:ln>
            <a:extLst>
              <a:ext uri="{909E8E84-426E-40DD-AFC4-6F175D3DCCD1}">
                <a14:hiddenFill xmlns:a14="http://schemas.microsoft.com/office/drawing/2010/main">
                  <a:noFill/>
                </a14:hiddenFill>
              </a:ext>
            </a:extLst>
          </p:spPr>
          <p:txBody>
            <a:bodyPr/>
            <a:lstStyle/>
            <a:p>
              <a:endParaRPr lang="zh-CN" altLang="en-US" sz="1400"/>
            </a:p>
          </p:txBody>
        </p:sp>
        <p:sp>
          <p:nvSpPr>
            <p:cNvPr id="17" name="Line 69">
              <a:extLst>
                <a:ext uri="{FF2B5EF4-FFF2-40B4-BE49-F238E27FC236}">
                  <a16:creationId xmlns:a16="http://schemas.microsoft.com/office/drawing/2014/main" id="{643723D8-579E-9C2C-067B-945941809D9A}"/>
                </a:ext>
              </a:extLst>
            </p:cNvPr>
            <p:cNvSpPr>
              <a:spLocks noChangeShapeType="1"/>
            </p:cNvSpPr>
            <p:nvPr/>
          </p:nvSpPr>
          <p:spPr bwMode="auto">
            <a:xfrm flipH="1">
              <a:off x="3414" y="1562"/>
              <a:ext cx="1068" cy="122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18" name="Line 70">
              <a:extLst>
                <a:ext uri="{FF2B5EF4-FFF2-40B4-BE49-F238E27FC236}">
                  <a16:creationId xmlns:a16="http://schemas.microsoft.com/office/drawing/2014/main" id="{8EB58B10-8414-B0C2-8729-CB1D69D2FC2C}"/>
                </a:ext>
              </a:extLst>
            </p:cNvPr>
            <p:cNvSpPr>
              <a:spLocks noChangeShapeType="1"/>
            </p:cNvSpPr>
            <p:nvPr/>
          </p:nvSpPr>
          <p:spPr bwMode="auto">
            <a:xfrm>
              <a:off x="4926" y="1562"/>
              <a:ext cx="243" cy="121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19" name="Line 71">
              <a:extLst>
                <a:ext uri="{FF2B5EF4-FFF2-40B4-BE49-F238E27FC236}">
                  <a16:creationId xmlns:a16="http://schemas.microsoft.com/office/drawing/2014/main" id="{CD7E27EB-D9C1-BFEE-41CC-C1A3057965BC}"/>
                </a:ext>
              </a:extLst>
            </p:cNvPr>
            <p:cNvSpPr>
              <a:spLocks noChangeShapeType="1"/>
            </p:cNvSpPr>
            <p:nvPr/>
          </p:nvSpPr>
          <p:spPr bwMode="auto">
            <a:xfrm flipH="1">
              <a:off x="4048" y="1889"/>
              <a:ext cx="434" cy="883"/>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0" name="Line 72">
              <a:extLst>
                <a:ext uri="{FF2B5EF4-FFF2-40B4-BE49-F238E27FC236}">
                  <a16:creationId xmlns:a16="http://schemas.microsoft.com/office/drawing/2014/main" id="{3B83BE2D-C0F9-6380-445D-6F2B7CAF81ED}"/>
                </a:ext>
              </a:extLst>
            </p:cNvPr>
            <p:cNvSpPr>
              <a:spLocks noChangeShapeType="1"/>
            </p:cNvSpPr>
            <p:nvPr/>
          </p:nvSpPr>
          <p:spPr bwMode="auto">
            <a:xfrm>
              <a:off x="4926" y="1895"/>
              <a:ext cx="100" cy="893"/>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1" name="Line 73">
              <a:extLst>
                <a:ext uri="{FF2B5EF4-FFF2-40B4-BE49-F238E27FC236}">
                  <a16:creationId xmlns:a16="http://schemas.microsoft.com/office/drawing/2014/main" id="{8939D570-75D6-562E-9E74-10E1D45FA3C8}"/>
                </a:ext>
              </a:extLst>
            </p:cNvPr>
            <p:cNvSpPr>
              <a:spLocks noChangeShapeType="1"/>
            </p:cNvSpPr>
            <p:nvPr/>
          </p:nvSpPr>
          <p:spPr bwMode="auto">
            <a:xfrm flipH="1">
              <a:off x="3420" y="2777"/>
              <a:ext cx="623" cy="1295"/>
            </a:xfrm>
            <a:prstGeom prst="line">
              <a:avLst/>
            </a:prstGeom>
            <a:noFill/>
            <a:ln w="9525">
              <a:solidFill>
                <a:srgbClr val="000000">
                  <a:alpha val="10196"/>
                </a:srgbClr>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2" name="Line 74">
              <a:extLst>
                <a:ext uri="{FF2B5EF4-FFF2-40B4-BE49-F238E27FC236}">
                  <a16:creationId xmlns:a16="http://schemas.microsoft.com/office/drawing/2014/main" id="{A1384E5A-BF6F-0B2C-41A0-D550C7A413E9}"/>
                </a:ext>
              </a:extLst>
            </p:cNvPr>
            <p:cNvSpPr>
              <a:spLocks noChangeShapeType="1"/>
            </p:cNvSpPr>
            <p:nvPr/>
          </p:nvSpPr>
          <p:spPr bwMode="auto">
            <a:xfrm>
              <a:off x="5026" y="2777"/>
              <a:ext cx="153" cy="1300"/>
            </a:xfrm>
            <a:prstGeom prst="line">
              <a:avLst/>
            </a:prstGeom>
            <a:noFill/>
            <a:ln w="9525">
              <a:solidFill>
                <a:srgbClr val="000000">
                  <a:alpha val="10196"/>
                </a:srgbClr>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grpSp>
    </p:spTree>
    <p:extLst>
      <p:ext uri="{BB962C8B-B14F-4D97-AF65-F5344CB8AC3E}">
        <p14:creationId xmlns:p14="http://schemas.microsoft.com/office/powerpoint/2010/main" val="1379728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6A16-B9DA-CA3E-AB07-2E22002C5421}"/>
              </a:ext>
            </a:extLst>
          </p:cNvPr>
          <p:cNvSpPr>
            <a:spLocks noGrp="1"/>
          </p:cNvSpPr>
          <p:nvPr>
            <p:ph type="title"/>
          </p:nvPr>
        </p:nvSpPr>
        <p:spPr/>
        <p:txBody>
          <a:bodyPr/>
          <a:lstStyle/>
          <a:p>
            <a:r>
              <a:rPr lang="en-CN" dirty="0"/>
              <a:t>CUDA Structure</a:t>
            </a:r>
          </a:p>
        </p:txBody>
      </p:sp>
      <p:sp>
        <p:nvSpPr>
          <p:cNvPr id="3" name="Content Placeholder 2">
            <a:extLst>
              <a:ext uri="{FF2B5EF4-FFF2-40B4-BE49-F238E27FC236}">
                <a16:creationId xmlns:a16="http://schemas.microsoft.com/office/drawing/2014/main" id="{E1C5645D-656E-6322-9315-C27A16C11676}"/>
              </a:ext>
            </a:extLst>
          </p:cNvPr>
          <p:cNvSpPr>
            <a:spLocks noGrp="1"/>
          </p:cNvSpPr>
          <p:nvPr>
            <p:ph idx="1"/>
          </p:nvPr>
        </p:nvSpPr>
        <p:spPr>
          <a:xfrm>
            <a:off x="191344" y="1340769"/>
            <a:ext cx="8195226" cy="5040560"/>
          </a:xfrm>
        </p:spPr>
        <p:txBody>
          <a:bodyPr/>
          <a:lstStyle/>
          <a:p>
            <a:pPr>
              <a:defRPr/>
            </a:pPr>
            <a:r>
              <a:rPr lang="en-US" sz="2800" dirty="0">
                <a:solidFill>
                  <a:srgbClr val="C00000"/>
                </a:solidFill>
              </a:rPr>
              <a:t>One block executes on one SM</a:t>
            </a:r>
          </a:p>
          <a:p>
            <a:pPr lvl="1">
              <a:defRPr/>
            </a:pPr>
            <a:r>
              <a:rPr lang="en-US" sz="2400" dirty="0"/>
              <a:t>All threads sharing the shared </a:t>
            </a:r>
            <a:r>
              <a:rPr lang="en-US" altLang="zh-CN" sz="2400" dirty="0"/>
              <a:t>memory</a:t>
            </a:r>
            <a:endParaRPr lang="en-US" sz="2400" dirty="0"/>
          </a:p>
          <a:p>
            <a:pPr lvl="1"/>
            <a:r>
              <a:rPr lang="en-HK" altLang="en-US" sz="2400" dirty="0"/>
              <a:t>B</a:t>
            </a:r>
            <a:r>
              <a:rPr lang="hr-HR" altLang="en-US" sz="2400" dirty="0"/>
              <a:t>locks execute on SMs</a:t>
            </a:r>
            <a:r>
              <a:rPr lang="en-HK" altLang="en-US" sz="2400" dirty="0"/>
              <a:t> </a:t>
            </a:r>
            <a:r>
              <a:rPr lang="hr-HR" altLang="en-US" sz="2400" dirty="0"/>
              <a:t>in parallel</a:t>
            </a:r>
            <a:r>
              <a:rPr lang="en-HK" altLang="en-US" sz="2400" dirty="0"/>
              <a:t> </a:t>
            </a:r>
            <a:r>
              <a:rPr lang="en-US" altLang="en-US" sz="2400" dirty="0"/>
              <a:t>independently</a:t>
            </a:r>
          </a:p>
          <a:p>
            <a:pPr lvl="1"/>
            <a:r>
              <a:rPr lang="en-US" altLang="en-US" sz="2400" dirty="0"/>
              <a:t>E.g., 128, 192, or 256 threads in </a:t>
            </a:r>
            <a:r>
              <a:rPr lang="hr-HR" altLang="en-US" sz="2400" dirty="0"/>
              <a:t>a </a:t>
            </a:r>
            <a:r>
              <a:rPr lang="en-US" altLang="en-US" sz="2400" dirty="0"/>
              <a:t>block</a:t>
            </a:r>
            <a:endParaRPr lang="en-US" sz="2400" dirty="0"/>
          </a:p>
          <a:p>
            <a:r>
              <a:rPr lang="en-HK" sz="2800" dirty="0">
                <a:solidFill>
                  <a:srgbClr val="C00000"/>
                </a:solidFill>
              </a:rPr>
              <a:t>A thread executes on one SP at a time</a:t>
            </a:r>
          </a:p>
          <a:p>
            <a:pPr lvl="1"/>
            <a:r>
              <a:rPr lang="en-HK" sz="2400" dirty="0"/>
              <a:t>But may execute on different SP at different time</a:t>
            </a:r>
          </a:p>
          <a:p>
            <a:r>
              <a:rPr lang="en-CN" sz="2800" dirty="0">
                <a:solidFill>
                  <a:srgbClr val="C00000"/>
                </a:solidFill>
              </a:rPr>
              <a:t>Warp</a:t>
            </a:r>
            <a:r>
              <a:rPr lang="en-CN" sz="2800" dirty="0"/>
              <a:t>: a scheduling unit of up to 32 threads</a:t>
            </a:r>
            <a:endParaRPr lang="en-HK" sz="2800" dirty="0"/>
          </a:p>
          <a:p>
            <a:pPr lvl="1"/>
            <a:r>
              <a:rPr lang="en-HK" sz="2400" dirty="0"/>
              <a:t>Each block is physically executed by multiple warps</a:t>
            </a:r>
            <a:endParaRPr lang="en-CN" sz="2400" dirty="0"/>
          </a:p>
          <a:p>
            <a:pPr lvl="1"/>
            <a:endParaRPr lang="en-HK" sz="2400" dirty="0">
              <a:solidFill>
                <a:srgbClr val="C00000"/>
              </a:solidFill>
            </a:endParaRPr>
          </a:p>
        </p:txBody>
      </p:sp>
      <p:sp>
        <p:nvSpPr>
          <p:cNvPr id="4" name="Slide Number Placeholder 3">
            <a:extLst>
              <a:ext uri="{FF2B5EF4-FFF2-40B4-BE49-F238E27FC236}">
                <a16:creationId xmlns:a16="http://schemas.microsoft.com/office/drawing/2014/main" id="{2D0A38AA-E847-B1D7-0E24-8C4559EBF621}"/>
              </a:ext>
            </a:extLst>
          </p:cNvPr>
          <p:cNvSpPr>
            <a:spLocks noGrp="1"/>
          </p:cNvSpPr>
          <p:nvPr>
            <p:ph type="sldNum" sz="quarter" idx="12"/>
          </p:nvPr>
        </p:nvSpPr>
        <p:spPr/>
        <p:txBody>
          <a:bodyPr/>
          <a:lstStyle/>
          <a:p>
            <a:fld id="{C22DC6D3-9347-42BE-948A-F7EB414DF657}" type="slidenum">
              <a:rPr lang="en-US" altLang="en-US" smtClean="0"/>
              <a:pPr/>
              <a:t>19</a:t>
            </a:fld>
            <a:endParaRPr lang="en-US" altLang="en-US" dirty="0"/>
          </a:p>
        </p:txBody>
      </p:sp>
      <p:grpSp>
        <p:nvGrpSpPr>
          <p:cNvPr id="5" name="Group 4">
            <a:extLst>
              <a:ext uri="{FF2B5EF4-FFF2-40B4-BE49-F238E27FC236}">
                <a16:creationId xmlns:a16="http://schemas.microsoft.com/office/drawing/2014/main" id="{BEDAF36D-AB42-7693-1328-669CC94DECC2}"/>
              </a:ext>
            </a:extLst>
          </p:cNvPr>
          <p:cNvGrpSpPr>
            <a:grpSpLocks/>
          </p:cNvGrpSpPr>
          <p:nvPr/>
        </p:nvGrpSpPr>
        <p:grpSpPr bwMode="auto">
          <a:xfrm>
            <a:off x="8328249" y="1557466"/>
            <a:ext cx="3863752" cy="4958606"/>
            <a:chOff x="3034" y="690"/>
            <a:chExt cx="2555" cy="3390"/>
          </a:xfrm>
        </p:grpSpPr>
        <p:sp>
          <p:nvSpPr>
            <p:cNvPr id="6" name="AutoShape 5">
              <a:extLst>
                <a:ext uri="{FF2B5EF4-FFF2-40B4-BE49-F238E27FC236}">
                  <a16:creationId xmlns:a16="http://schemas.microsoft.com/office/drawing/2014/main" id="{5A92938F-1E51-BF00-FDD2-01508964411E}"/>
                </a:ext>
              </a:extLst>
            </p:cNvPr>
            <p:cNvSpPr>
              <a:spLocks noChangeAspect="1" noChangeArrowheads="1"/>
            </p:cNvSpPr>
            <p:nvPr/>
          </p:nvSpPr>
          <p:spPr bwMode="auto">
            <a:xfrm>
              <a:off x="3034" y="690"/>
              <a:ext cx="2555" cy="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chemeClr val="accent1"/>
                </a:solidFill>
              </a:endParaRPr>
            </a:p>
          </p:txBody>
        </p:sp>
        <p:sp>
          <p:nvSpPr>
            <p:cNvPr id="7" name="Text Box 6">
              <a:extLst>
                <a:ext uri="{FF2B5EF4-FFF2-40B4-BE49-F238E27FC236}">
                  <a16:creationId xmlns:a16="http://schemas.microsoft.com/office/drawing/2014/main" id="{E3D0B704-8109-AA07-4FCB-87DF001345CF}"/>
                </a:ext>
              </a:extLst>
            </p:cNvPr>
            <p:cNvSpPr txBox="1">
              <a:spLocks noChangeArrowheads="1"/>
            </p:cNvSpPr>
            <p:nvPr/>
          </p:nvSpPr>
          <p:spPr bwMode="auto">
            <a:xfrm>
              <a:off x="3037" y="693"/>
              <a:ext cx="671" cy="2864"/>
            </a:xfrm>
            <a:prstGeom prst="rect">
              <a:avLst/>
            </a:prstGeom>
            <a:solidFill>
              <a:srgbClr val="99CCFF"/>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Host</a:t>
              </a:r>
              <a:endParaRPr lang="en-US" altLang="en-US" sz="1400" b="0">
                <a:solidFill>
                  <a:srgbClr val="003300"/>
                </a:solidFill>
              </a:endParaRPr>
            </a:p>
          </p:txBody>
        </p:sp>
        <p:sp>
          <p:nvSpPr>
            <p:cNvPr id="8" name="Text Box 7">
              <a:extLst>
                <a:ext uri="{FF2B5EF4-FFF2-40B4-BE49-F238E27FC236}">
                  <a16:creationId xmlns:a16="http://schemas.microsoft.com/office/drawing/2014/main" id="{E43AD474-C2F9-88EC-A7DB-4D3301F7913E}"/>
                </a:ext>
              </a:extLst>
            </p:cNvPr>
            <p:cNvSpPr txBox="1">
              <a:spLocks noChangeArrowheads="1"/>
            </p:cNvSpPr>
            <p:nvPr/>
          </p:nvSpPr>
          <p:spPr bwMode="auto">
            <a:xfrm>
              <a:off x="3199" y="1171"/>
              <a:ext cx="432" cy="336"/>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dirty="0">
                  <a:solidFill>
                    <a:srgbClr val="003300"/>
                  </a:solidFill>
                </a:rPr>
                <a:t>Kernel 1</a:t>
              </a:r>
              <a:endParaRPr lang="en-US" altLang="en-US" sz="1400" b="0" dirty="0">
                <a:solidFill>
                  <a:srgbClr val="003300"/>
                </a:solidFill>
              </a:endParaRPr>
            </a:p>
          </p:txBody>
        </p:sp>
        <p:sp>
          <p:nvSpPr>
            <p:cNvPr id="9" name="Text Box 8">
              <a:extLst>
                <a:ext uri="{FF2B5EF4-FFF2-40B4-BE49-F238E27FC236}">
                  <a16:creationId xmlns:a16="http://schemas.microsoft.com/office/drawing/2014/main" id="{DA07B93C-0B1A-02A6-2C5D-7EAD186DB70D}"/>
                </a:ext>
              </a:extLst>
            </p:cNvPr>
            <p:cNvSpPr txBox="1">
              <a:spLocks noChangeArrowheads="1"/>
            </p:cNvSpPr>
            <p:nvPr/>
          </p:nvSpPr>
          <p:spPr bwMode="auto">
            <a:xfrm>
              <a:off x="3185" y="2275"/>
              <a:ext cx="430" cy="334"/>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Kernel 2</a:t>
              </a:r>
              <a:endParaRPr lang="en-US" altLang="en-US" sz="1400" b="0">
                <a:solidFill>
                  <a:srgbClr val="003300"/>
                </a:solidFill>
              </a:endParaRPr>
            </a:p>
          </p:txBody>
        </p:sp>
        <p:sp>
          <p:nvSpPr>
            <p:cNvPr id="10" name="Line 9">
              <a:extLst>
                <a:ext uri="{FF2B5EF4-FFF2-40B4-BE49-F238E27FC236}">
                  <a16:creationId xmlns:a16="http://schemas.microsoft.com/office/drawing/2014/main" id="{F823B9F7-AF66-AFE2-2437-204F9118AA82}"/>
                </a:ext>
              </a:extLst>
            </p:cNvPr>
            <p:cNvSpPr>
              <a:spLocks noChangeShapeType="1"/>
            </p:cNvSpPr>
            <p:nvPr/>
          </p:nvSpPr>
          <p:spPr bwMode="auto">
            <a:xfrm>
              <a:off x="3118" y="1110"/>
              <a:ext cx="1" cy="1699"/>
            </a:xfrm>
            <a:prstGeom prst="line">
              <a:avLst/>
            </a:prstGeom>
            <a:noFill/>
            <a:ln w="12700">
              <a:solidFill>
                <a:schemeClr val="bg1"/>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sz="1400"/>
            </a:p>
          </p:txBody>
        </p:sp>
        <p:sp>
          <p:nvSpPr>
            <p:cNvPr id="11" name="Text Box 10">
              <a:extLst>
                <a:ext uri="{FF2B5EF4-FFF2-40B4-BE49-F238E27FC236}">
                  <a16:creationId xmlns:a16="http://schemas.microsoft.com/office/drawing/2014/main" id="{E531B34B-4594-6D82-F2F5-39739437E196}"/>
                </a:ext>
              </a:extLst>
            </p:cNvPr>
            <p:cNvSpPr txBox="1">
              <a:spLocks noChangeArrowheads="1"/>
            </p:cNvSpPr>
            <p:nvPr/>
          </p:nvSpPr>
          <p:spPr bwMode="auto">
            <a:xfrm>
              <a:off x="3827" y="698"/>
              <a:ext cx="1759" cy="2864"/>
            </a:xfrm>
            <a:prstGeom prst="rect">
              <a:avLst/>
            </a:prstGeom>
            <a:solidFill>
              <a:srgbClr val="99CCFF"/>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Device</a:t>
              </a:r>
              <a:endParaRPr lang="en-US" altLang="en-US" sz="1400" b="0">
                <a:solidFill>
                  <a:srgbClr val="003300"/>
                </a:solidFill>
              </a:endParaRPr>
            </a:p>
          </p:txBody>
        </p:sp>
        <p:grpSp>
          <p:nvGrpSpPr>
            <p:cNvPr id="12" name="Group 11">
              <a:extLst>
                <a:ext uri="{FF2B5EF4-FFF2-40B4-BE49-F238E27FC236}">
                  <a16:creationId xmlns:a16="http://schemas.microsoft.com/office/drawing/2014/main" id="{098D1A2D-7C71-F457-3666-7E0411B0E52F}"/>
                </a:ext>
              </a:extLst>
            </p:cNvPr>
            <p:cNvGrpSpPr>
              <a:grpSpLocks/>
            </p:cNvGrpSpPr>
            <p:nvPr/>
          </p:nvGrpSpPr>
          <p:grpSpPr bwMode="auto">
            <a:xfrm>
              <a:off x="3927" y="957"/>
              <a:ext cx="1554" cy="1004"/>
              <a:chOff x="3820" y="4577"/>
              <a:chExt cx="4116" cy="2660"/>
            </a:xfrm>
          </p:grpSpPr>
          <p:sp>
            <p:nvSpPr>
              <p:cNvPr id="67" name="Text Box 12">
                <a:extLst>
                  <a:ext uri="{FF2B5EF4-FFF2-40B4-BE49-F238E27FC236}">
                    <a16:creationId xmlns:a16="http://schemas.microsoft.com/office/drawing/2014/main" id="{A76C3E8A-CE69-9912-FF27-FFB78BBAC346}"/>
                  </a:ext>
                </a:extLst>
              </p:cNvPr>
              <p:cNvSpPr txBox="1">
                <a:spLocks noChangeArrowheads="1"/>
              </p:cNvSpPr>
              <p:nvPr/>
            </p:nvSpPr>
            <p:spPr bwMode="auto">
              <a:xfrm>
                <a:off x="3820" y="4577"/>
                <a:ext cx="4116" cy="2660"/>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Grid 1</a:t>
                </a:r>
                <a:endParaRPr lang="en-US" altLang="en-US" sz="1400" b="0">
                  <a:solidFill>
                    <a:srgbClr val="003300"/>
                  </a:solidFill>
                </a:endParaRPr>
              </a:p>
            </p:txBody>
          </p:sp>
          <p:grpSp>
            <p:nvGrpSpPr>
              <p:cNvPr id="68" name="Group 13">
                <a:extLst>
                  <a:ext uri="{FF2B5EF4-FFF2-40B4-BE49-F238E27FC236}">
                    <a16:creationId xmlns:a16="http://schemas.microsoft.com/office/drawing/2014/main" id="{58E2F701-A9CD-47B1-F15C-79CDDACF4395}"/>
                  </a:ext>
                </a:extLst>
              </p:cNvPr>
              <p:cNvGrpSpPr>
                <a:grpSpLocks/>
              </p:cNvGrpSpPr>
              <p:nvPr/>
            </p:nvGrpSpPr>
            <p:grpSpPr bwMode="auto">
              <a:xfrm>
                <a:off x="3985" y="5169"/>
                <a:ext cx="3785" cy="864"/>
                <a:chOff x="3997" y="5169"/>
                <a:chExt cx="3785" cy="864"/>
              </a:xfrm>
            </p:grpSpPr>
            <p:sp>
              <p:nvSpPr>
                <p:cNvPr id="73" name="Text Box 14">
                  <a:extLst>
                    <a:ext uri="{FF2B5EF4-FFF2-40B4-BE49-F238E27FC236}">
                      <a16:creationId xmlns:a16="http://schemas.microsoft.com/office/drawing/2014/main" id="{50967C4B-4C1A-6BC5-828E-24FB4828CFB3}"/>
                    </a:ext>
                  </a:extLst>
                </p:cNvPr>
                <p:cNvSpPr txBox="1">
                  <a:spLocks noChangeArrowheads="1"/>
                </p:cNvSpPr>
                <p:nvPr/>
              </p:nvSpPr>
              <p:spPr bwMode="auto">
                <a:xfrm>
                  <a:off x="3997"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(0, 0)</a:t>
                  </a:r>
                  <a:endParaRPr lang="en-US" altLang="en-US" sz="1400" b="0">
                    <a:solidFill>
                      <a:srgbClr val="003300"/>
                    </a:solidFill>
                  </a:endParaRPr>
                </a:p>
              </p:txBody>
            </p:sp>
            <p:sp>
              <p:nvSpPr>
                <p:cNvPr id="74" name="Text Box 15">
                  <a:extLst>
                    <a:ext uri="{FF2B5EF4-FFF2-40B4-BE49-F238E27FC236}">
                      <a16:creationId xmlns:a16="http://schemas.microsoft.com/office/drawing/2014/main" id="{C7DFD28E-A3BE-48B0-1160-E4A99A45CEEF}"/>
                    </a:ext>
                  </a:extLst>
                </p:cNvPr>
                <p:cNvSpPr txBox="1">
                  <a:spLocks noChangeArrowheads="1"/>
                </p:cNvSpPr>
                <p:nvPr/>
              </p:nvSpPr>
              <p:spPr bwMode="auto">
                <a:xfrm>
                  <a:off x="5299"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(1, 0)</a:t>
                  </a:r>
                  <a:endParaRPr lang="en-US" altLang="en-US" sz="1400" b="0">
                    <a:solidFill>
                      <a:srgbClr val="003300"/>
                    </a:solidFill>
                  </a:endParaRPr>
                </a:p>
              </p:txBody>
            </p:sp>
            <p:sp>
              <p:nvSpPr>
                <p:cNvPr id="75" name="Text Box 16">
                  <a:extLst>
                    <a:ext uri="{FF2B5EF4-FFF2-40B4-BE49-F238E27FC236}">
                      <a16:creationId xmlns:a16="http://schemas.microsoft.com/office/drawing/2014/main" id="{65E8CE1E-26E7-5B76-1804-889B7519F6EA}"/>
                    </a:ext>
                  </a:extLst>
                </p:cNvPr>
                <p:cNvSpPr txBox="1">
                  <a:spLocks noChangeArrowheads="1"/>
                </p:cNvSpPr>
                <p:nvPr/>
              </p:nvSpPr>
              <p:spPr bwMode="auto">
                <a:xfrm>
                  <a:off x="6601"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(2, 0)</a:t>
                  </a:r>
                  <a:endParaRPr lang="en-US" altLang="en-US" sz="1400" b="0">
                    <a:solidFill>
                      <a:srgbClr val="003300"/>
                    </a:solidFill>
                  </a:endParaRPr>
                </a:p>
              </p:txBody>
            </p:sp>
          </p:grpSp>
          <p:grpSp>
            <p:nvGrpSpPr>
              <p:cNvPr id="69" name="Group 17">
                <a:extLst>
                  <a:ext uri="{FF2B5EF4-FFF2-40B4-BE49-F238E27FC236}">
                    <a16:creationId xmlns:a16="http://schemas.microsoft.com/office/drawing/2014/main" id="{7DFDAB1C-0873-ED96-D996-519A03E4EA62}"/>
                  </a:ext>
                </a:extLst>
              </p:cNvPr>
              <p:cNvGrpSpPr>
                <a:grpSpLocks/>
              </p:cNvGrpSpPr>
              <p:nvPr/>
            </p:nvGrpSpPr>
            <p:grpSpPr bwMode="auto">
              <a:xfrm>
                <a:off x="3985" y="6187"/>
                <a:ext cx="3785" cy="864"/>
                <a:chOff x="3997" y="5169"/>
                <a:chExt cx="3785" cy="864"/>
              </a:xfrm>
            </p:grpSpPr>
            <p:sp>
              <p:nvSpPr>
                <p:cNvPr id="70" name="Text Box 18">
                  <a:extLst>
                    <a:ext uri="{FF2B5EF4-FFF2-40B4-BE49-F238E27FC236}">
                      <a16:creationId xmlns:a16="http://schemas.microsoft.com/office/drawing/2014/main" id="{F0A86F64-2E44-FF07-7E8A-BB118260CF6C}"/>
                    </a:ext>
                  </a:extLst>
                </p:cNvPr>
                <p:cNvSpPr txBox="1">
                  <a:spLocks noChangeArrowheads="1"/>
                </p:cNvSpPr>
                <p:nvPr/>
              </p:nvSpPr>
              <p:spPr bwMode="auto">
                <a:xfrm>
                  <a:off x="3997"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(0, 1)</a:t>
                  </a:r>
                  <a:endParaRPr lang="en-US" altLang="en-US" sz="1400" b="0">
                    <a:solidFill>
                      <a:srgbClr val="003300"/>
                    </a:solidFill>
                  </a:endParaRPr>
                </a:p>
              </p:txBody>
            </p:sp>
            <p:sp>
              <p:nvSpPr>
                <p:cNvPr id="71" name="Text Box 19">
                  <a:extLst>
                    <a:ext uri="{FF2B5EF4-FFF2-40B4-BE49-F238E27FC236}">
                      <a16:creationId xmlns:a16="http://schemas.microsoft.com/office/drawing/2014/main" id="{23CD75B0-3CDD-BD28-7D16-655B1DB1D7E3}"/>
                    </a:ext>
                  </a:extLst>
                </p:cNvPr>
                <p:cNvSpPr txBox="1">
                  <a:spLocks noChangeArrowheads="1"/>
                </p:cNvSpPr>
                <p:nvPr/>
              </p:nvSpPr>
              <p:spPr bwMode="auto">
                <a:xfrm>
                  <a:off x="5299"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(1, 1)</a:t>
                  </a:r>
                  <a:endParaRPr lang="en-US" altLang="en-US" sz="1400" b="0">
                    <a:solidFill>
                      <a:srgbClr val="003300"/>
                    </a:solidFill>
                  </a:endParaRPr>
                </a:p>
              </p:txBody>
            </p:sp>
            <p:sp>
              <p:nvSpPr>
                <p:cNvPr id="72" name="Text Box 20">
                  <a:extLst>
                    <a:ext uri="{FF2B5EF4-FFF2-40B4-BE49-F238E27FC236}">
                      <a16:creationId xmlns:a16="http://schemas.microsoft.com/office/drawing/2014/main" id="{D71FEBAF-3F16-F3A7-44FA-174E74FB1EDE}"/>
                    </a:ext>
                  </a:extLst>
                </p:cNvPr>
                <p:cNvSpPr txBox="1">
                  <a:spLocks noChangeArrowheads="1"/>
                </p:cNvSpPr>
                <p:nvPr/>
              </p:nvSpPr>
              <p:spPr bwMode="auto">
                <a:xfrm>
                  <a:off x="6601"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(2, 1)</a:t>
                  </a:r>
                  <a:endParaRPr lang="en-US" altLang="en-US" sz="1400" b="0">
                    <a:solidFill>
                      <a:srgbClr val="003300"/>
                    </a:solidFill>
                  </a:endParaRPr>
                </a:p>
              </p:txBody>
            </p:sp>
          </p:grpSp>
        </p:grpSp>
        <p:grpSp>
          <p:nvGrpSpPr>
            <p:cNvPr id="13" name="Group 21">
              <a:extLst>
                <a:ext uri="{FF2B5EF4-FFF2-40B4-BE49-F238E27FC236}">
                  <a16:creationId xmlns:a16="http://schemas.microsoft.com/office/drawing/2014/main" id="{E5AB1FE8-109F-3CBB-A347-66B5E11CEBD7}"/>
                </a:ext>
              </a:extLst>
            </p:cNvPr>
            <p:cNvGrpSpPr>
              <a:grpSpLocks/>
            </p:cNvGrpSpPr>
            <p:nvPr/>
          </p:nvGrpSpPr>
          <p:grpSpPr bwMode="auto">
            <a:xfrm>
              <a:off x="4051" y="2056"/>
              <a:ext cx="1306" cy="1416"/>
              <a:chOff x="4730" y="7615"/>
              <a:chExt cx="3458" cy="3752"/>
            </a:xfrm>
          </p:grpSpPr>
          <p:sp>
            <p:nvSpPr>
              <p:cNvPr id="51" name="Text Box 22">
                <a:extLst>
                  <a:ext uri="{FF2B5EF4-FFF2-40B4-BE49-F238E27FC236}">
                    <a16:creationId xmlns:a16="http://schemas.microsoft.com/office/drawing/2014/main" id="{A1BA9063-9C3E-B323-46A3-9335F4346496}"/>
                  </a:ext>
                </a:extLst>
              </p:cNvPr>
              <p:cNvSpPr txBox="1">
                <a:spLocks noChangeArrowheads="1"/>
              </p:cNvSpPr>
              <p:nvPr/>
            </p:nvSpPr>
            <p:spPr bwMode="auto">
              <a:xfrm>
                <a:off x="4730" y="7615"/>
                <a:ext cx="3458" cy="3752"/>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Grid 2</a:t>
                </a:r>
                <a:endParaRPr lang="en-US" altLang="en-US" sz="1400" b="0">
                  <a:solidFill>
                    <a:srgbClr val="003300"/>
                  </a:solidFill>
                </a:endParaRPr>
              </a:p>
            </p:txBody>
          </p:sp>
          <p:grpSp>
            <p:nvGrpSpPr>
              <p:cNvPr id="52" name="Group 23">
                <a:extLst>
                  <a:ext uri="{FF2B5EF4-FFF2-40B4-BE49-F238E27FC236}">
                    <a16:creationId xmlns:a16="http://schemas.microsoft.com/office/drawing/2014/main" id="{F255BD11-635A-14ED-58D2-D996B09BDBB4}"/>
                  </a:ext>
                </a:extLst>
              </p:cNvPr>
              <p:cNvGrpSpPr>
                <a:grpSpLocks/>
              </p:cNvGrpSpPr>
              <p:nvPr/>
            </p:nvGrpSpPr>
            <p:grpSpPr bwMode="auto">
              <a:xfrm>
                <a:off x="4902" y="8203"/>
                <a:ext cx="3114" cy="892"/>
                <a:chOff x="4391" y="8441"/>
                <a:chExt cx="3114" cy="892"/>
              </a:xfrm>
            </p:grpSpPr>
            <p:sp>
              <p:nvSpPr>
                <p:cNvPr id="63" name="Text Box 24">
                  <a:extLst>
                    <a:ext uri="{FF2B5EF4-FFF2-40B4-BE49-F238E27FC236}">
                      <a16:creationId xmlns:a16="http://schemas.microsoft.com/office/drawing/2014/main" id="{503B97E4-0F6D-DDE4-BC75-4A9DB3943090}"/>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4" name="Text Box 25">
                  <a:extLst>
                    <a:ext uri="{FF2B5EF4-FFF2-40B4-BE49-F238E27FC236}">
                      <a16:creationId xmlns:a16="http://schemas.microsoft.com/office/drawing/2014/main" id="{0BEF556B-F56A-99D4-714A-D537CC587A6E}"/>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5" name="Text Box 26">
                  <a:extLst>
                    <a:ext uri="{FF2B5EF4-FFF2-40B4-BE49-F238E27FC236}">
                      <a16:creationId xmlns:a16="http://schemas.microsoft.com/office/drawing/2014/main" id="{6779E4B0-1E07-2999-AA85-14E124EB2E09}"/>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6" name="Text Box 27">
                  <a:extLst>
                    <a:ext uri="{FF2B5EF4-FFF2-40B4-BE49-F238E27FC236}">
                      <a16:creationId xmlns:a16="http://schemas.microsoft.com/office/drawing/2014/main" id="{FC40B9ED-9EAE-48C5-BDA1-05412C7B6F62}"/>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nvGrpSpPr>
              <p:cNvPr id="53" name="Group 28">
                <a:extLst>
                  <a:ext uri="{FF2B5EF4-FFF2-40B4-BE49-F238E27FC236}">
                    <a16:creationId xmlns:a16="http://schemas.microsoft.com/office/drawing/2014/main" id="{660ED5E3-8BF9-38A5-443A-68CB2B581ABB}"/>
                  </a:ext>
                </a:extLst>
              </p:cNvPr>
              <p:cNvGrpSpPr>
                <a:grpSpLocks/>
              </p:cNvGrpSpPr>
              <p:nvPr/>
            </p:nvGrpSpPr>
            <p:grpSpPr bwMode="auto">
              <a:xfrm>
                <a:off x="4902" y="9253"/>
                <a:ext cx="3114" cy="892"/>
                <a:chOff x="4391" y="8441"/>
                <a:chExt cx="3114" cy="892"/>
              </a:xfrm>
            </p:grpSpPr>
            <p:sp>
              <p:nvSpPr>
                <p:cNvPr id="59" name="Text Box 29">
                  <a:extLst>
                    <a:ext uri="{FF2B5EF4-FFF2-40B4-BE49-F238E27FC236}">
                      <a16:creationId xmlns:a16="http://schemas.microsoft.com/office/drawing/2014/main" id="{77658E08-F432-9CF0-A9C9-19B0D06011DA}"/>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0" name="Text Box 30">
                  <a:extLst>
                    <a:ext uri="{FF2B5EF4-FFF2-40B4-BE49-F238E27FC236}">
                      <a16:creationId xmlns:a16="http://schemas.microsoft.com/office/drawing/2014/main" id="{B58155D0-2A72-236F-E16B-ADA19F2E74AD}"/>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1" name="Text Box 31">
                  <a:extLst>
                    <a:ext uri="{FF2B5EF4-FFF2-40B4-BE49-F238E27FC236}">
                      <a16:creationId xmlns:a16="http://schemas.microsoft.com/office/drawing/2014/main" id="{3FF93E0F-4E99-5655-1737-B2A70CD7148F}"/>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2" name="Text Box 32">
                  <a:extLst>
                    <a:ext uri="{FF2B5EF4-FFF2-40B4-BE49-F238E27FC236}">
                      <a16:creationId xmlns:a16="http://schemas.microsoft.com/office/drawing/2014/main" id="{0CEF5CEF-CB7E-5F35-F93D-7A08786925CA}"/>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nvGrpSpPr>
              <p:cNvPr id="54" name="Group 33">
                <a:extLst>
                  <a:ext uri="{FF2B5EF4-FFF2-40B4-BE49-F238E27FC236}">
                    <a16:creationId xmlns:a16="http://schemas.microsoft.com/office/drawing/2014/main" id="{644F4B8E-A450-F01D-95CB-32D2A3EDB01E}"/>
                  </a:ext>
                </a:extLst>
              </p:cNvPr>
              <p:cNvGrpSpPr>
                <a:grpSpLocks/>
              </p:cNvGrpSpPr>
              <p:nvPr/>
            </p:nvGrpSpPr>
            <p:grpSpPr bwMode="auto">
              <a:xfrm>
                <a:off x="4902" y="10303"/>
                <a:ext cx="3114" cy="892"/>
                <a:chOff x="4391" y="8441"/>
                <a:chExt cx="3114" cy="892"/>
              </a:xfrm>
            </p:grpSpPr>
            <p:sp>
              <p:nvSpPr>
                <p:cNvPr id="55" name="Text Box 34">
                  <a:extLst>
                    <a:ext uri="{FF2B5EF4-FFF2-40B4-BE49-F238E27FC236}">
                      <a16:creationId xmlns:a16="http://schemas.microsoft.com/office/drawing/2014/main" id="{09690EBE-25D2-6F6B-AA7C-5F23E7296F7D}"/>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6" name="Text Box 35">
                  <a:extLst>
                    <a:ext uri="{FF2B5EF4-FFF2-40B4-BE49-F238E27FC236}">
                      <a16:creationId xmlns:a16="http://schemas.microsoft.com/office/drawing/2014/main" id="{935D1189-6424-4D32-E6A5-8316C78BBD9E}"/>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7" name="Text Box 36">
                  <a:extLst>
                    <a:ext uri="{FF2B5EF4-FFF2-40B4-BE49-F238E27FC236}">
                      <a16:creationId xmlns:a16="http://schemas.microsoft.com/office/drawing/2014/main" id="{1BCBB35F-5C81-C51B-A26B-5A0D1BAA34AC}"/>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8" name="Text Box 37">
                  <a:extLst>
                    <a:ext uri="{FF2B5EF4-FFF2-40B4-BE49-F238E27FC236}">
                      <a16:creationId xmlns:a16="http://schemas.microsoft.com/office/drawing/2014/main" id="{00ED85C3-6D96-9B6A-9DB5-4B940928459B}"/>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grpSp>
          <p:nvGrpSpPr>
            <p:cNvPr id="14" name="Group 38">
              <a:extLst>
                <a:ext uri="{FF2B5EF4-FFF2-40B4-BE49-F238E27FC236}">
                  <a16:creationId xmlns:a16="http://schemas.microsoft.com/office/drawing/2014/main" id="{A44BF11F-F649-1BF3-C01A-344DE2E3A635}"/>
                </a:ext>
              </a:extLst>
            </p:cNvPr>
            <p:cNvGrpSpPr>
              <a:grpSpLocks/>
            </p:cNvGrpSpPr>
            <p:nvPr/>
          </p:nvGrpSpPr>
          <p:grpSpPr bwMode="auto">
            <a:xfrm>
              <a:off x="3414" y="2782"/>
              <a:ext cx="1765" cy="1295"/>
              <a:chOff x="1972" y="8931"/>
              <a:chExt cx="4676" cy="3430"/>
            </a:xfrm>
          </p:grpSpPr>
          <p:sp>
            <p:nvSpPr>
              <p:cNvPr id="23" name="Text Box 39">
                <a:extLst>
                  <a:ext uri="{FF2B5EF4-FFF2-40B4-BE49-F238E27FC236}">
                    <a16:creationId xmlns:a16="http://schemas.microsoft.com/office/drawing/2014/main" id="{743C5E22-6792-6C72-BA6C-4A25051CB3D7}"/>
                  </a:ext>
                </a:extLst>
              </p:cNvPr>
              <p:cNvSpPr txBox="1">
                <a:spLocks noChangeArrowheads="1"/>
              </p:cNvSpPr>
              <p:nvPr/>
            </p:nvSpPr>
            <p:spPr bwMode="auto">
              <a:xfrm>
                <a:off x="1972" y="8931"/>
                <a:ext cx="4676" cy="3430"/>
              </a:xfrm>
              <a:prstGeom prst="rect">
                <a:avLst/>
              </a:prstGeom>
              <a:solidFill>
                <a:srgbClr val="FFCC00"/>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Block (1, 1)</a:t>
                </a:r>
                <a:endParaRPr lang="en-US" altLang="en-US" sz="1400" b="0">
                  <a:solidFill>
                    <a:srgbClr val="003300"/>
                  </a:solidFill>
                </a:endParaRPr>
              </a:p>
            </p:txBody>
          </p:sp>
          <p:grpSp>
            <p:nvGrpSpPr>
              <p:cNvPr id="24" name="Group 40">
                <a:extLst>
                  <a:ext uri="{FF2B5EF4-FFF2-40B4-BE49-F238E27FC236}">
                    <a16:creationId xmlns:a16="http://schemas.microsoft.com/office/drawing/2014/main" id="{C15E3F02-24A3-1FC7-78C9-04664F1A8B76}"/>
                  </a:ext>
                </a:extLst>
              </p:cNvPr>
              <p:cNvGrpSpPr>
                <a:grpSpLocks/>
              </p:cNvGrpSpPr>
              <p:nvPr/>
            </p:nvGrpSpPr>
            <p:grpSpPr bwMode="auto">
              <a:xfrm>
                <a:off x="2147" y="9559"/>
                <a:ext cx="4325" cy="2592"/>
                <a:chOff x="2630" y="11267"/>
                <a:chExt cx="4325" cy="2592"/>
              </a:xfrm>
            </p:grpSpPr>
            <p:grpSp>
              <p:nvGrpSpPr>
                <p:cNvPr id="25" name="Group 41">
                  <a:extLst>
                    <a:ext uri="{FF2B5EF4-FFF2-40B4-BE49-F238E27FC236}">
                      <a16:creationId xmlns:a16="http://schemas.microsoft.com/office/drawing/2014/main" id="{B4D81F65-5F56-A16B-7C3F-56FCF07F581C}"/>
                    </a:ext>
                  </a:extLst>
                </p:cNvPr>
                <p:cNvGrpSpPr>
                  <a:grpSpLocks/>
                </p:cNvGrpSpPr>
                <p:nvPr/>
              </p:nvGrpSpPr>
              <p:grpSpPr bwMode="auto">
                <a:xfrm>
                  <a:off x="2630" y="11267"/>
                  <a:ext cx="4325" cy="2592"/>
                  <a:chOff x="2160" y="10769"/>
                  <a:chExt cx="4325" cy="2592"/>
                </a:xfrm>
              </p:grpSpPr>
              <p:sp>
                <p:nvSpPr>
                  <p:cNvPr id="44" name="Rectangle 42">
                    <a:extLst>
                      <a:ext uri="{FF2B5EF4-FFF2-40B4-BE49-F238E27FC236}">
                        <a16:creationId xmlns:a16="http://schemas.microsoft.com/office/drawing/2014/main" id="{F89B586C-8BFA-95CE-6F92-38259788CF5E}"/>
                      </a:ext>
                    </a:extLst>
                  </p:cNvPr>
                  <p:cNvSpPr>
                    <a:spLocks noChangeArrowheads="1"/>
                  </p:cNvSpPr>
                  <p:nvPr/>
                </p:nvSpPr>
                <p:spPr bwMode="auto">
                  <a:xfrm>
                    <a:off x="2160" y="10769"/>
                    <a:ext cx="4320" cy="2592"/>
                  </a:xfrm>
                  <a:prstGeom prst="rect">
                    <a:avLst/>
                  </a:prstGeom>
                  <a:solidFill>
                    <a:srgbClr val="FF6600"/>
                  </a:solidFill>
                  <a:ln w="12700">
                    <a:solidFill>
                      <a:srgbClr val="000000"/>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chemeClr val="accent1"/>
                      </a:solidFill>
                    </a:endParaRPr>
                  </a:p>
                </p:txBody>
              </p:sp>
              <p:sp>
                <p:nvSpPr>
                  <p:cNvPr id="45" name="Line 43">
                    <a:extLst>
                      <a:ext uri="{FF2B5EF4-FFF2-40B4-BE49-F238E27FC236}">
                        <a16:creationId xmlns:a16="http://schemas.microsoft.com/office/drawing/2014/main" id="{9F8DCFAA-8907-18CD-CA5D-2711B65A8D5F}"/>
                      </a:ext>
                    </a:extLst>
                  </p:cNvPr>
                  <p:cNvSpPr>
                    <a:spLocks noChangeShapeType="1"/>
                  </p:cNvSpPr>
                  <p:nvPr/>
                </p:nvSpPr>
                <p:spPr bwMode="auto">
                  <a:xfrm flipV="1">
                    <a:off x="2160" y="11631"/>
                    <a:ext cx="4325" cy="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6" name="Line 44">
                    <a:extLst>
                      <a:ext uri="{FF2B5EF4-FFF2-40B4-BE49-F238E27FC236}">
                        <a16:creationId xmlns:a16="http://schemas.microsoft.com/office/drawing/2014/main" id="{A042481F-48F2-9BD2-4024-EC4FD76796F7}"/>
                      </a:ext>
                    </a:extLst>
                  </p:cNvPr>
                  <p:cNvSpPr>
                    <a:spLocks noChangeShapeType="1"/>
                  </p:cNvSpPr>
                  <p:nvPr/>
                </p:nvSpPr>
                <p:spPr bwMode="auto">
                  <a:xfrm>
                    <a:off x="2161" y="12497"/>
                    <a:ext cx="4324" cy="4"/>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7" name="Line 45">
                    <a:extLst>
                      <a:ext uri="{FF2B5EF4-FFF2-40B4-BE49-F238E27FC236}">
                        <a16:creationId xmlns:a16="http://schemas.microsoft.com/office/drawing/2014/main" id="{EF116626-3864-ED07-D586-57D9D1721ADE}"/>
                      </a:ext>
                    </a:extLst>
                  </p:cNvPr>
                  <p:cNvSpPr>
                    <a:spLocks noChangeShapeType="1"/>
                  </p:cNvSpPr>
                  <p:nvPr/>
                </p:nvSpPr>
                <p:spPr bwMode="auto">
                  <a:xfrm>
                    <a:off x="3024"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8" name="Line 46">
                    <a:extLst>
                      <a:ext uri="{FF2B5EF4-FFF2-40B4-BE49-F238E27FC236}">
                        <a16:creationId xmlns:a16="http://schemas.microsoft.com/office/drawing/2014/main" id="{5F5D33E5-BD0F-0313-22A0-E72BE5FCCC8C}"/>
                      </a:ext>
                    </a:extLst>
                  </p:cNvPr>
                  <p:cNvSpPr>
                    <a:spLocks noChangeShapeType="1"/>
                  </p:cNvSpPr>
                  <p:nvPr/>
                </p:nvSpPr>
                <p:spPr bwMode="auto">
                  <a:xfrm>
                    <a:off x="3888"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9" name="Line 47">
                    <a:extLst>
                      <a:ext uri="{FF2B5EF4-FFF2-40B4-BE49-F238E27FC236}">
                        <a16:creationId xmlns:a16="http://schemas.microsoft.com/office/drawing/2014/main" id="{D54A8402-FCA3-81EF-47C5-5F4A4DD3520C}"/>
                      </a:ext>
                    </a:extLst>
                  </p:cNvPr>
                  <p:cNvSpPr>
                    <a:spLocks noChangeShapeType="1"/>
                  </p:cNvSpPr>
                  <p:nvPr/>
                </p:nvSpPr>
                <p:spPr bwMode="auto">
                  <a:xfrm>
                    <a:off x="4752"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50" name="Line 48">
                    <a:extLst>
                      <a:ext uri="{FF2B5EF4-FFF2-40B4-BE49-F238E27FC236}">
                        <a16:creationId xmlns:a16="http://schemas.microsoft.com/office/drawing/2014/main" id="{CF91E156-4E62-AA03-1AD1-DB58F95A12EF}"/>
                      </a:ext>
                    </a:extLst>
                  </p:cNvPr>
                  <p:cNvSpPr>
                    <a:spLocks noChangeShapeType="1"/>
                  </p:cNvSpPr>
                  <p:nvPr/>
                </p:nvSpPr>
                <p:spPr bwMode="auto">
                  <a:xfrm>
                    <a:off x="5616"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grpSp>
            <p:grpSp>
              <p:nvGrpSpPr>
                <p:cNvPr id="26" name="Group 49">
                  <a:extLst>
                    <a:ext uri="{FF2B5EF4-FFF2-40B4-BE49-F238E27FC236}">
                      <a16:creationId xmlns:a16="http://schemas.microsoft.com/office/drawing/2014/main" id="{1603B2C5-F1C8-F338-D007-0985686C785E}"/>
                    </a:ext>
                  </a:extLst>
                </p:cNvPr>
                <p:cNvGrpSpPr>
                  <a:grpSpLocks/>
                </p:cNvGrpSpPr>
                <p:nvPr/>
              </p:nvGrpSpPr>
              <p:grpSpPr bwMode="auto">
                <a:xfrm>
                  <a:off x="2756" y="12340"/>
                  <a:ext cx="4075" cy="448"/>
                  <a:chOff x="2364" y="10793"/>
                  <a:chExt cx="4075" cy="448"/>
                </a:xfrm>
              </p:grpSpPr>
              <p:sp>
                <p:nvSpPr>
                  <p:cNvPr id="39" name="Text Box 50">
                    <a:extLst>
                      <a:ext uri="{FF2B5EF4-FFF2-40B4-BE49-F238E27FC236}">
                        <a16:creationId xmlns:a16="http://schemas.microsoft.com/office/drawing/2014/main" id="{9D692D4D-964F-5688-8C2D-C69E808877FB}"/>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(0, 1)</a:t>
                    </a:r>
                    <a:endParaRPr lang="en-US" altLang="en-US" sz="1400" b="0">
                      <a:solidFill>
                        <a:srgbClr val="003300"/>
                      </a:solidFill>
                    </a:endParaRPr>
                  </a:p>
                </p:txBody>
              </p:sp>
              <p:sp>
                <p:nvSpPr>
                  <p:cNvPr id="40" name="Text Box 51">
                    <a:extLst>
                      <a:ext uri="{FF2B5EF4-FFF2-40B4-BE49-F238E27FC236}">
                        <a16:creationId xmlns:a16="http://schemas.microsoft.com/office/drawing/2014/main" id="{8A00ED6D-664B-D3D2-AF33-11AA51837401}"/>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(1, 1)</a:t>
                    </a:r>
                    <a:endParaRPr lang="en-US" altLang="en-US" sz="1400" b="0">
                      <a:solidFill>
                        <a:srgbClr val="003300"/>
                      </a:solidFill>
                    </a:endParaRPr>
                  </a:p>
                </p:txBody>
              </p:sp>
              <p:sp>
                <p:nvSpPr>
                  <p:cNvPr id="41" name="Text Box 52">
                    <a:extLst>
                      <a:ext uri="{FF2B5EF4-FFF2-40B4-BE49-F238E27FC236}">
                        <a16:creationId xmlns:a16="http://schemas.microsoft.com/office/drawing/2014/main" id="{B5C2F644-944E-6049-E9A2-F23BF60483BF}"/>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(2, 1)</a:t>
                    </a:r>
                    <a:endParaRPr lang="en-US" altLang="en-US" sz="1400" b="0">
                      <a:solidFill>
                        <a:srgbClr val="003300"/>
                      </a:solidFill>
                    </a:endParaRPr>
                  </a:p>
                </p:txBody>
              </p:sp>
              <p:sp>
                <p:nvSpPr>
                  <p:cNvPr id="42" name="Text Box 53">
                    <a:extLst>
                      <a:ext uri="{FF2B5EF4-FFF2-40B4-BE49-F238E27FC236}">
                        <a16:creationId xmlns:a16="http://schemas.microsoft.com/office/drawing/2014/main" id="{770FF9EE-1CCA-467A-DED9-E054157B6233}"/>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dirty="0">
                        <a:solidFill>
                          <a:srgbClr val="003300"/>
                        </a:solidFill>
                        <a:latin typeface="Times New Roman" panose="02020603050405020304" pitchFamily="18" charset="0"/>
                      </a:rPr>
                      <a:t>Thread</a:t>
                    </a:r>
                  </a:p>
                  <a:p>
                    <a:pPr algn="ctr">
                      <a:spcBef>
                        <a:spcPct val="0"/>
                      </a:spcBef>
                      <a:buFontTx/>
                      <a:buNone/>
                    </a:pPr>
                    <a:r>
                      <a:rPr lang="en-US" altLang="en-US" sz="800" dirty="0">
                        <a:solidFill>
                          <a:srgbClr val="003300"/>
                        </a:solidFill>
                        <a:latin typeface="Times New Roman" panose="02020603050405020304" pitchFamily="18" charset="0"/>
                      </a:rPr>
                      <a:t>(3, 1)</a:t>
                    </a:r>
                    <a:endParaRPr lang="en-US" altLang="en-US" sz="1400" b="0" dirty="0">
                      <a:solidFill>
                        <a:srgbClr val="003300"/>
                      </a:solidFill>
                    </a:endParaRPr>
                  </a:p>
                </p:txBody>
              </p:sp>
              <p:sp>
                <p:nvSpPr>
                  <p:cNvPr id="43" name="Text Box 54">
                    <a:extLst>
                      <a:ext uri="{FF2B5EF4-FFF2-40B4-BE49-F238E27FC236}">
                        <a16:creationId xmlns:a16="http://schemas.microsoft.com/office/drawing/2014/main" id="{BF3922FE-0B28-1AFB-1A22-CE5B83F8C1FA}"/>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(4, 1)</a:t>
                    </a:r>
                    <a:endParaRPr lang="en-US" altLang="en-US" sz="1400" b="0">
                      <a:solidFill>
                        <a:srgbClr val="003300"/>
                      </a:solidFill>
                    </a:endParaRPr>
                  </a:p>
                </p:txBody>
              </p:sp>
            </p:grpSp>
            <p:grpSp>
              <p:nvGrpSpPr>
                <p:cNvPr id="27" name="Group 55">
                  <a:extLst>
                    <a:ext uri="{FF2B5EF4-FFF2-40B4-BE49-F238E27FC236}">
                      <a16:creationId xmlns:a16="http://schemas.microsoft.com/office/drawing/2014/main" id="{5499107A-DD0E-1EB3-DD84-42E8E82FCAF1}"/>
                    </a:ext>
                  </a:extLst>
                </p:cNvPr>
                <p:cNvGrpSpPr>
                  <a:grpSpLocks/>
                </p:cNvGrpSpPr>
                <p:nvPr/>
              </p:nvGrpSpPr>
              <p:grpSpPr bwMode="auto">
                <a:xfrm>
                  <a:off x="2756" y="13201"/>
                  <a:ext cx="4075" cy="448"/>
                  <a:chOff x="2364" y="10793"/>
                  <a:chExt cx="4075" cy="448"/>
                </a:xfrm>
              </p:grpSpPr>
              <p:sp>
                <p:nvSpPr>
                  <p:cNvPr id="34" name="Text Box 56">
                    <a:extLst>
                      <a:ext uri="{FF2B5EF4-FFF2-40B4-BE49-F238E27FC236}">
                        <a16:creationId xmlns:a16="http://schemas.microsoft.com/office/drawing/2014/main" id="{C96D6146-B3BD-6EC3-41AE-27DFFE914F2E}"/>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(0, 2)</a:t>
                    </a:r>
                    <a:endParaRPr lang="en-US" altLang="en-US" sz="1400" b="0">
                      <a:solidFill>
                        <a:srgbClr val="003300"/>
                      </a:solidFill>
                    </a:endParaRPr>
                  </a:p>
                </p:txBody>
              </p:sp>
              <p:sp>
                <p:nvSpPr>
                  <p:cNvPr id="35" name="Text Box 57">
                    <a:extLst>
                      <a:ext uri="{FF2B5EF4-FFF2-40B4-BE49-F238E27FC236}">
                        <a16:creationId xmlns:a16="http://schemas.microsoft.com/office/drawing/2014/main" id="{B46758B8-8C4A-726E-E96C-62B1DB3C208B}"/>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(1, 2)</a:t>
                    </a:r>
                    <a:endParaRPr lang="en-US" altLang="en-US" sz="1400" b="0">
                      <a:solidFill>
                        <a:srgbClr val="003300"/>
                      </a:solidFill>
                    </a:endParaRPr>
                  </a:p>
                </p:txBody>
              </p:sp>
              <p:sp>
                <p:nvSpPr>
                  <p:cNvPr id="36" name="Text Box 58">
                    <a:extLst>
                      <a:ext uri="{FF2B5EF4-FFF2-40B4-BE49-F238E27FC236}">
                        <a16:creationId xmlns:a16="http://schemas.microsoft.com/office/drawing/2014/main" id="{055C061D-EC8C-DB6D-A990-06AB9BC7117C}"/>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(2, 2)</a:t>
                    </a:r>
                    <a:endParaRPr lang="en-US" altLang="en-US" sz="1400" b="0">
                      <a:solidFill>
                        <a:srgbClr val="003300"/>
                      </a:solidFill>
                    </a:endParaRPr>
                  </a:p>
                </p:txBody>
              </p:sp>
              <p:sp>
                <p:nvSpPr>
                  <p:cNvPr id="37" name="Text Box 59">
                    <a:extLst>
                      <a:ext uri="{FF2B5EF4-FFF2-40B4-BE49-F238E27FC236}">
                        <a16:creationId xmlns:a16="http://schemas.microsoft.com/office/drawing/2014/main" id="{5A44A94E-6572-C28A-023D-4FED2C76DE74}"/>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(3, 2)</a:t>
                    </a:r>
                    <a:endParaRPr lang="en-US" altLang="en-US" sz="1400" b="0">
                      <a:solidFill>
                        <a:srgbClr val="003300"/>
                      </a:solidFill>
                    </a:endParaRPr>
                  </a:p>
                </p:txBody>
              </p:sp>
              <p:sp>
                <p:nvSpPr>
                  <p:cNvPr id="38" name="Text Box 60">
                    <a:extLst>
                      <a:ext uri="{FF2B5EF4-FFF2-40B4-BE49-F238E27FC236}">
                        <a16:creationId xmlns:a16="http://schemas.microsoft.com/office/drawing/2014/main" id="{BB409114-C8A9-1273-A019-1F7D6E6D97BA}"/>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(4, 2)</a:t>
                    </a:r>
                    <a:endParaRPr lang="en-US" altLang="en-US" sz="1400" b="0">
                      <a:solidFill>
                        <a:srgbClr val="003300"/>
                      </a:solidFill>
                    </a:endParaRPr>
                  </a:p>
                </p:txBody>
              </p:sp>
            </p:grpSp>
            <p:grpSp>
              <p:nvGrpSpPr>
                <p:cNvPr id="28" name="Group 61">
                  <a:extLst>
                    <a:ext uri="{FF2B5EF4-FFF2-40B4-BE49-F238E27FC236}">
                      <a16:creationId xmlns:a16="http://schemas.microsoft.com/office/drawing/2014/main" id="{6E843EF4-52E9-C13D-E469-BBC7D369E8D9}"/>
                    </a:ext>
                  </a:extLst>
                </p:cNvPr>
                <p:cNvGrpSpPr>
                  <a:grpSpLocks/>
                </p:cNvGrpSpPr>
                <p:nvPr/>
              </p:nvGrpSpPr>
              <p:grpSpPr bwMode="auto">
                <a:xfrm>
                  <a:off x="2755" y="11479"/>
                  <a:ext cx="4075" cy="448"/>
                  <a:chOff x="2364" y="10793"/>
                  <a:chExt cx="4075" cy="448"/>
                </a:xfrm>
              </p:grpSpPr>
              <p:sp>
                <p:nvSpPr>
                  <p:cNvPr id="29" name="Text Box 62">
                    <a:extLst>
                      <a:ext uri="{FF2B5EF4-FFF2-40B4-BE49-F238E27FC236}">
                        <a16:creationId xmlns:a16="http://schemas.microsoft.com/office/drawing/2014/main" id="{569581ED-AB74-2FD4-F6C6-590F06E82143}"/>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(0, 0)</a:t>
                    </a:r>
                    <a:endParaRPr lang="en-US" altLang="en-US" sz="1400" b="0">
                      <a:solidFill>
                        <a:srgbClr val="003300"/>
                      </a:solidFill>
                    </a:endParaRPr>
                  </a:p>
                </p:txBody>
              </p:sp>
              <p:sp>
                <p:nvSpPr>
                  <p:cNvPr id="30" name="Text Box 63">
                    <a:extLst>
                      <a:ext uri="{FF2B5EF4-FFF2-40B4-BE49-F238E27FC236}">
                        <a16:creationId xmlns:a16="http://schemas.microsoft.com/office/drawing/2014/main" id="{E44DA106-60F8-1202-B44A-CB8D856A26CF}"/>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(1, 0)</a:t>
                    </a:r>
                    <a:endParaRPr lang="en-US" altLang="en-US" sz="1400" b="0">
                      <a:solidFill>
                        <a:srgbClr val="003300"/>
                      </a:solidFill>
                    </a:endParaRPr>
                  </a:p>
                </p:txBody>
              </p:sp>
              <p:sp>
                <p:nvSpPr>
                  <p:cNvPr id="31" name="Text Box 64">
                    <a:extLst>
                      <a:ext uri="{FF2B5EF4-FFF2-40B4-BE49-F238E27FC236}">
                        <a16:creationId xmlns:a16="http://schemas.microsoft.com/office/drawing/2014/main" id="{34A63298-5835-2A0A-54EA-7E21A306EEA3}"/>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(2, 0)</a:t>
                    </a:r>
                    <a:endParaRPr lang="en-US" altLang="en-US" sz="1400" b="0">
                      <a:solidFill>
                        <a:srgbClr val="003300"/>
                      </a:solidFill>
                    </a:endParaRPr>
                  </a:p>
                </p:txBody>
              </p:sp>
              <p:sp>
                <p:nvSpPr>
                  <p:cNvPr id="32" name="Text Box 65">
                    <a:extLst>
                      <a:ext uri="{FF2B5EF4-FFF2-40B4-BE49-F238E27FC236}">
                        <a16:creationId xmlns:a16="http://schemas.microsoft.com/office/drawing/2014/main" id="{E7AD13B5-9102-6877-BF53-950ED5415055}"/>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(3, 0)</a:t>
                    </a:r>
                    <a:endParaRPr lang="en-US" altLang="en-US" sz="1400" b="0">
                      <a:solidFill>
                        <a:srgbClr val="003300"/>
                      </a:solidFill>
                    </a:endParaRPr>
                  </a:p>
                </p:txBody>
              </p:sp>
              <p:sp>
                <p:nvSpPr>
                  <p:cNvPr id="33" name="Text Box 66">
                    <a:extLst>
                      <a:ext uri="{FF2B5EF4-FFF2-40B4-BE49-F238E27FC236}">
                        <a16:creationId xmlns:a16="http://schemas.microsoft.com/office/drawing/2014/main" id="{A25FA416-3EB0-2EB8-9F08-54B5B9E9E141}"/>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(4, 0)</a:t>
                    </a:r>
                    <a:endParaRPr lang="en-US" altLang="en-US" sz="1400" b="0">
                      <a:solidFill>
                        <a:srgbClr val="003300"/>
                      </a:solidFill>
                    </a:endParaRPr>
                  </a:p>
                </p:txBody>
              </p:sp>
            </p:grpSp>
          </p:grpSp>
        </p:grpSp>
        <p:sp>
          <p:nvSpPr>
            <p:cNvPr id="15" name="Line 67">
              <a:extLst>
                <a:ext uri="{FF2B5EF4-FFF2-40B4-BE49-F238E27FC236}">
                  <a16:creationId xmlns:a16="http://schemas.microsoft.com/office/drawing/2014/main" id="{BAB4A4F2-354C-52EC-A57C-D3BF9606FC01}"/>
                </a:ext>
              </a:extLst>
            </p:cNvPr>
            <p:cNvSpPr>
              <a:spLocks noChangeShapeType="1"/>
            </p:cNvSpPr>
            <p:nvPr/>
          </p:nvSpPr>
          <p:spPr bwMode="auto">
            <a:xfrm>
              <a:off x="3605" y="1277"/>
              <a:ext cx="322" cy="0"/>
            </a:xfrm>
            <a:prstGeom prst="line">
              <a:avLst/>
            </a:prstGeom>
            <a:noFill/>
            <a:ln w="19050">
              <a:solidFill>
                <a:schemeClr val="tx1"/>
              </a:solidFill>
              <a:round/>
              <a:headEnd/>
              <a:tailEnd type="triangle" w="lg" len="med"/>
            </a:ln>
            <a:extLst>
              <a:ext uri="{909E8E84-426E-40DD-AFC4-6F175D3DCCD1}">
                <a14:hiddenFill xmlns:a14="http://schemas.microsoft.com/office/drawing/2010/main">
                  <a:noFill/>
                </a14:hiddenFill>
              </a:ext>
            </a:extLst>
          </p:spPr>
          <p:txBody>
            <a:bodyPr/>
            <a:lstStyle/>
            <a:p>
              <a:endParaRPr lang="zh-CN" altLang="en-US" sz="1400"/>
            </a:p>
          </p:txBody>
        </p:sp>
        <p:sp>
          <p:nvSpPr>
            <p:cNvPr id="16" name="Line 68">
              <a:extLst>
                <a:ext uri="{FF2B5EF4-FFF2-40B4-BE49-F238E27FC236}">
                  <a16:creationId xmlns:a16="http://schemas.microsoft.com/office/drawing/2014/main" id="{102C84B1-D445-9C80-5A77-0087D7F55F02}"/>
                </a:ext>
              </a:extLst>
            </p:cNvPr>
            <p:cNvSpPr>
              <a:spLocks noChangeShapeType="1"/>
            </p:cNvSpPr>
            <p:nvPr/>
          </p:nvSpPr>
          <p:spPr bwMode="auto">
            <a:xfrm>
              <a:off x="3615" y="2380"/>
              <a:ext cx="433" cy="1"/>
            </a:xfrm>
            <a:prstGeom prst="line">
              <a:avLst/>
            </a:prstGeom>
            <a:noFill/>
            <a:ln w="19050">
              <a:solidFill>
                <a:schemeClr val="tx1"/>
              </a:solidFill>
              <a:round/>
              <a:headEnd/>
              <a:tailEnd type="triangle" w="lg" len="med"/>
            </a:ln>
            <a:extLst>
              <a:ext uri="{909E8E84-426E-40DD-AFC4-6F175D3DCCD1}">
                <a14:hiddenFill xmlns:a14="http://schemas.microsoft.com/office/drawing/2010/main">
                  <a:noFill/>
                </a14:hiddenFill>
              </a:ext>
            </a:extLst>
          </p:spPr>
          <p:txBody>
            <a:bodyPr/>
            <a:lstStyle/>
            <a:p>
              <a:endParaRPr lang="zh-CN" altLang="en-US" sz="1400"/>
            </a:p>
          </p:txBody>
        </p:sp>
        <p:sp>
          <p:nvSpPr>
            <p:cNvPr id="17" name="Line 69">
              <a:extLst>
                <a:ext uri="{FF2B5EF4-FFF2-40B4-BE49-F238E27FC236}">
                  <a16:creationId xmlns:a16="http://schemas.microsoft.com/office/drawing/2014/main" id="{643723D8-579E-9C2C-067B-945941809D9A}"/>
                </a:ext>
              </a:extLst>
            </p:cNvPr>
            <p:cNvSpPr>
              <a:spLocks noChangeShapeType="1"/>
            </p:cNvSpPr>
            <p:nvPr/>
          </p:nvSpPr>
          <p:spPr bwMode="auto">
            <a:xfrm flipH="1">
              <a:off x="3414" y="1562"/>
              <a:ext cx="1068" cy="122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18" name="Line 70">
              <a:extLst>
                <a:ext uri="{FF2B5EF4-FFF2-40B4-BE49-F238E27FC236}">
                  <a16:creationId xmlns:a16="http://schemas.microsoft.com/office/drawing/2014/main" id="{8EB58B10-8414-B0C2-8729-CB1D69D2FC2C}"/>
                </a:ext>
              </a:extLst>
            </p:cNvPr>
            <p:cNvSpPr>
              <a:spLocks noChangeShapeType="1"/>
            </p:cNvSpPr>
            <p:nvPr/>
          </p:nvSpPr>
          <p:spPr bwMode="auto">
            <a:xfrm>
              <a:off x="4926" y="1562"/>
              <a:ext cx="243" cy="121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19" name="Line 71">
              <a:extLst>
                <a:ext uri="{FF2B5EF4-FFF2-40B4-BE49-F238E27FC236}">
                  <a16:creationId xmlns:a16="http://schemas.microsoft.com/office/drawing/2014/main" id="{CD7E27EB-D9C1-BFEE-41CC-C1A3057965BC}"/>
                </a:ext>
              </a:extLst>
            </p:cNvPr>
            <p:cNvSpPr>
              <a:spLocks noChangeShapeType="1"/>
            </p:cNvSpPr>
            <p:nvPr/>
          </p:nvSpPr>
          <p:spPr bwMode="auto">
            <a:xfrm flipH="1">
              <a:off x="4048" y="1889"/>
              <a:ext cx="434" cy="883"/>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0" name="Line 72">
              <a:extLst>
                <a:ext uri="{FF2B5EF4-FFF2-40B4-BE49-F238E27FC236}">
                  <a16:creationId xmlns:a16="http://schemas.microsoft.com/office/drawing/2014/main" id="{3B83BE2D-C0F9-6380-445D-6F2B7CAF81ED}"/>
                </a:ext>
              </a:extLst>
            </p:cNvPr>
            <p:cNvSpPr>
              <a:spLocks noChangeShapeType="1"/>
            </p:cNvSpPr>
            <p:nvPr/>
          </p:nvSpPr>
          <p:spPr bwMode="auto">
            <a:xfrm>
              <a:off x="4926" y="1895"/>
              <a:ext cx="100" cy="893"/>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1" name="Line 73">
              <a:extLst>
                <a:ext uri="{FF2B5EF4-FFF2-40B4-BE49-F238E27FC236}">
                  <a16:creationId xmlns:a16="http://schemas.microsoft.com/office/drawing/2014/main" id="{8939D570-75D6-562E-9E74-10E1D45FA3C8}"/>
                </a:ext>
              </a:extLst>
            </p:cNvPr>
            <p:cNvSpPr>
              <a:spLocks noChangeShapeType="1"/>
            </p:cNvSpPr>
            <p:nvPr/>
          </p:nvSpPr>
          <p:spPr bwMode="auto">
            <a:xfrm flipH="1">
              <a:off x="3420" y="2777"/>
              <a:ext cx="623" cy="1295"/>
            </a:xfrm>
            <a:prstGeom prst="line">
              <a:avLst/>
            </a:prstGeom>
            <a:noFill/>
            <a:ln w="9525">
              <a:solidFill>
                <a:srgbClr val="000000">
                  <a:alpha val="10196"/>
                </a:srgbClr>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2" name="Line 74">
              <a:extLst>
                <a:ext uri="{FF2B5EF4-FFF2-40B4-BE49-F238E27FC236}">
                  <a16:creationId xmlns:a16="http://schemas.microsoft.com/office/drawing/2014/main" id="{A1384E5A-BF6F-0B2C-41A0-D550C7A413E9}"/>
                </a:ext>
              </a:extLst>
            </p:cNvPr>
            <p:cNvSpPr>
              <a:spLocks noChangeShapeType="1"/>
            </p:cNvSpPr>
            <p:nvPr/>
          </p:nvSpPr>
          <p:spPr bwMode="auto">
            <a:xfrm>
              <a:off x="5026" y="2777"/>
              <a:ext cx="153" cy="1300"/>
            </a:xfrm>
            <a:prstGeom prst="line">
              <a:avLst/>
            </a:prstGeom>
            <a:noFill/>
            <a:ln w="9525">
              <a:solidFill>
                <a:srgbClr val="000000">
                  <a:alpha val="10196"/>
                </a:srgbClr>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grpSp>
      <p:pic>
        <p:nvPicPr>
          <p:cNvPr id="76" name="Picture 2">
            <a:extLst>
              <a:ext uri="{FF2B5EF4-FFF2-40B4-BE49-F238E27FC236}">
                <a16:creationId xmlns:a16="http://schemas.microsoft.com/office/drawing/2014/main" id="{C7AECD03-9FB7-4FF4-91B9-3DDC04EEDC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7800"/>
          <a:stretch/>
        </p:blipFill>
        <p:spPr bwMode="auto">
          <a:xfrm>
            <a:off x="2639616" y="5081357"/>
            <a:ext cx="2797899" cy="15121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36134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7A2D6-0DB4-48A8-B4A8-1142A0FC73F7}"/>
              </a:ext>
            </a:extLst>
          </p:cNvPr>
          <p:cNvSpPr>
            <a:spLocks noGrp="1"/>
          </p:cNvSpPr>
          <p:nvPr>
            <p:ph type="title"/>
          </p:nvPr>
        </p:nvSpPr>
        <p:spPr>
          <a:xfrm>
            <a:off x="695400" y="0"/>
            <a:ext cx="10972800" cy="922114"/>
          </a:xfrm>
        </p:spPr>
        <p:txBody>
          <a:bodyPr/>
          <a:lstStyle/>
          <a:p>
            <a:r>
              <a:rPr lang="en-US" dirty="0"/>
              <a:t>Sequential Execution</a:t>
            </a:r>
            <a:endParaRPr lang="en-HK" dirty="0"/>
          </a:p>
        </p:txBody>
      </p:sp>
      <p:sp>
        <p:nvSpPr>
          <p:cNvPr id="4" name="Slide Number Placeholder 3">
            <a:extLst>
              <a:ext uri="{FF2B5EF4-FFF2-40B4-BE49-F238E27FC236}">
                <a16:creationId xmlns:a16="http://schemas.microsoft.com/office/drawing/2014/main" id="{2A400473-2EE0-4E62-A2A0-AE492B127B0C}"/>
              </a:ext>
            </a:extLst>
          </p:cNvPr>
          <p:cNvSpPr>
            <a:spLocks noGrp="1"/>
          </p:cNvSpPr>
          <p:nvPr>
            <p:ph type="sldNum" sz="quarter" idx="12"/>
          </p:nvPr>
        </p:nvSpPr>
        <p:spPr/>
        <p:txBody>
          <a:bodyPr/>
          <a:lstStyle/>
          <a:p>
            <a:fld id="{C22DC6D3-9347-42BE-948A-F7EB414DF657}" type="slidenum">
              <a:rPr lang="en-US" altLang="en-US" smtClean="0"/>
              <a:pPr/>
              <a:t>2</a:t>
            </a:fld>
            <a:endParaRPr lang="en-US" altLang="en-US" dirty="0"/>
          </a:p>
        </p:txBody>
      </p:sp>
      <p:sp>
        <p:nvSpPr>
          <p:cNvPr id="17" name="矩形 16">
            <a:extLst>
              <a:ext uri="{FF2B5EF4-FFF2-40B4-BE49-F238E27FC236}">
                <a16:creationId xmlns:a16="http://schemas.microsoft.com/office/drawing/2014/main" id="{52196522-0FA8-45A2-A2DA-F69FEDE4B4A9}"/>
              </a:ext>
            </a:extLst>
          </p:cNvPr>
          <p:cNvSpPr/>
          <p:nvPr/>
        </p:nvSpPr>
        <p:spPr>
          <a:xfrm>
            <a:off x="7668225" y="1485211"/>
            <a:ext cx="1224136" cy="1739234"/>
          </a:xfrm>
          <a:prstGeom prst="rect">
            <a:avLst/>
          </a:prstGeom>
          <a:solidFill>
            <a:srgbClr val="F7842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8" name="矩形 17">
            <a:extLst>
              <a:ext uri="{FF2B5EF4-FFF2-40B4-BE49-F238E27FC236}">
                <a16:creationId xmlns:a16="http://schemas.microsoft.com/office/drawing/2014/main" id="{9AF4EF67-B0D2-47FE-8E46-3F0D083F6E5B}"/>
              </a:ext>
            </a:extLst>
          </p:cNvPr>
          <p:cNvSpPr/>
          <p:nvPr/>
        </p:nvSpPr>
        <p:spPr>
          <a:xfrm>
            <a:off x="5462267" y="3408994"/>
            <a:ext cx="1439066" cy="1888944"/>
          </a:xfrm>
          <a:prstGeom prst="rect">
            <a:avLst/>
          </a:prstGeom>
          <a:solidFill>
            <a:srgbClr val="6C6C6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矩形 18">
            <a:extLst>
              <a:ext uri="{FF2B5EF4-FFF2-40B4-BE49-F238E27FC236}">
                <a16:creationId xmlns:a16="http://schemas.microsoft.com/office/drawing/2014/main" id="{15C2AA22-B03F-4081-B040-4A06B8D58E68}"/>
              </a:ext>
            </a:extLst>
          </p:cNvPr>
          <p:cNvSpPr/>
          <p:nvPr/>
        </p:nvSpPr>
        <p:spPr>
          <a:xfrm>
            <a:off x="5829383" y="3587684"/>
            <a:ext cx="704834" cy="360040"/>
          </a:xfrm>
          <a:prstGeom prst="rect">
            <a:avLst/>
          </a:prstGeom>
          <a:solidFill>
            <a:srgbClr val="CFCFC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Add</a:t>
            </a:r>
            <a:endParaRPr lang="zh-CN" altLang="en-US" dirty="0">
              <a:solidFill>
                <a:schemeClr val="tx1"/>
              </a:solidFill>
            </a:endParaRPr>
          </a:p>
        </p:txBody>
      </p:sp>
      <p:sp>
        <p:nvSpPr>
          <p:cNvPr id="20" name="矩形 19">
            <a:extLst>
              <a:ext uri="{FF2B5EF4-FFF2-40B4-BE49-F238E27FC236}">
                <a16:creationId xmlns:a16="http://schemas.microsoft.com/office/drawing/2014/main" id="{B6084A46-25FC-4C23-AB22-F0E7B3DED6D5}"/>
              </a:ext>
            </a:extLst>
          </p:cNvPr>
          <p:cNvSpPr/>
          <p:nvPr/>
        </p:nvSpPr>
        <p:spPr>
          <a:xfrm>
            <a:off x="2880516" y="3413147"/>
            <a:ext cx="864095" cy="445016"/>
          </a:xfrm>
          <a:prstGeom prst="rect">
            <a:avLst/>
          </a:prstGeom>
          <a:solidFill>
            <a:srgbClr val="009BEA"/>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t>Decoder</a:t>
            </a:r>
            <a:endParaRPr lang="zh-CN" altLang="en-US" dirty="0"/>
          </a:p>
        </p:txBody>
      </p:sp>
      <p:sp>
        <p:nvSpPr>
          <p:cNvPr id="22" name="梯形 21">
            <a:extLst>
              <a:ext uri="{FF2B5EF4-FFF2-40B4-BE49-F238E27FC236}">
                <a16:creationId xmlns:a16="http://schemas.microsoft.com/office/drawing/2014/main" id="{158306DC-6315-49DA-B492-F77319DEB9DC}"/>
              </a:ext>
            </a:extLst>
          </p:cNvPr>
          <p:cNvSpPr/>
          <p:nvPr/>
        </p:nvSpPr>
        <p:spPr>
          <a:xfrm>
            <a:off x="674455" y="3058437"/>
            <a:ext cx="936104" cy="288032"/>
          </a:xfrm>
          <a:prstGeom prst="trapezoid">
            <a:avLst>
              <a:gd name="adj" fmla="val 36544"/>
            </a:avLst>
          </a:prstGeom>
          <a:solidFill>
            <a:srgbClr val="009A4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22">
            <a:extLst>
              <a:ext uri="{FF2B5EF4-FFF2-40B4-BE49-F238E27FC236}">
                <a16:creationId xmlns:a16="http://schemas.microsoft.com/office/drawing/2014/main" id="{C4D8901F-DC02-43F9-B9B2-3E0A2B85A208}"/>
              </a:ext>
            </a:extLst>
          </p:cNvPr>
          <p:cNvSpPr txBox="1"/>
          <p:nvPr/>
        </p:nvSpPr>
        <p:spPr>
          <a:xfrm>
            <a:off x="1112012" y="930474"/>
            <a:ext cx="1008112" cy="523220"/>
          </a:xfrm>
          <a:prstGeom prst="rect">
            <a:avLst/>
          </a:prstGeom>
          <a:noFill/>
        </p:spPr>
        <p:txBody>
          <a:bodyPr wrap="square" rtlCol="0">
            <a:spAutoFit/>
          </a:bodyPr>
          <a:lstStyle/>
          <a:p>
            <a:r>
              <a:rPr lang="en-US" altLang="zh-CN" sz="2800" b="1" i="1" dirty="0"/>
              <a:t>Fetch</a:t>
            </a:r>
            <a:endParaRPr lang="zh-CN" altLang="en-US" sz="2800" b="1" i="1" dirty="0"/>
          </a:p>
        </p:txBody>
      </p:sp>
      <p:sp>
        <p:nvSpPr>
          <p:cNvPr id="24" name="文本框 23">
            <a:extLst>
              <a:ext uri="{FF2B5EF4-FFF2-40B4-BE49-F238E27FC236}">
                <a16:creationId xmlns:a16="http://schemas.microsoft.com/office/drawing/2014/main" id="{C7EA72D4-7327-4430-A53E-6C7858918408}"/>
              </a:ext>
            </a:extLst>
          </p:cNvPr>
          <p:cNvSpPr txBox="1"/>
          <p:nvPr/>
        </p:nvSpPr>
        <p:spPr>
          <a:xfrm>
            <a:off x="3115366" y="921033"/>
            <a:ext cx="1324450" cy="523220"/>
          </a:xfrm>
          <a:prstGeom prst="rect">
            <a:avLst/>
          </a:prstGeom>
          <a:noFill/>
        </p:spPr>
        <p:txBody>
          <a:bodyPr wrap="square" rtlCol="0">
            <a:spAutoFit/>
          </a:bodyPr>
          <a:lstStyle/>
          <a:p>
            <a:r>
              <a:rPr lang="en-US" altLang="zh-CN" sz="2800" b="1" i="1" dirty="0"/>
              <a:t>Decode</a:t>
            </a:r>
            <a:endParaRPr lang="zh-CN" altLang="en-US" sz="2800" b="1" i="1" dirty="0"/>
          </a:p>
        </p:txBody>
      </p:sp>
      <p:sp>
        <p:nvSpPr>
          <p:cNvPr id="25" name="文本框 24">
            <a:extLst>
              <a:ext uri="{FF2B5EF4-FFF2-40B4-BE49-F238E27FC236}">
                <a16:creationId xmlns:a16="http://schemas.microsoft.com/office/drawing/2014/main" id="{85D6CA66-74C7-41D8-B180-F83798F0BFCD}"/>
              </a:ext>
            </a:extLst>
          </p:cNvPr>
          <p:cNvSpPr txBox="1"/>
          <p:nvPr/>
        </p:nvSpPr>
        <p:spPr>
          <a:xfrm>
            <a:off x="5433775" y="930474"/>
            <a:ext cx="1324450" cy="523220"/>
          </a:xfrm>
          <a:prstGeom prst="rect">
            <a:avLst/>
          </a:prstGeom>
          <a:noFill/>
        </p:spPr>
        <p:txBody>
          <a:bodyPr wrap="square" rtlCol="0">
            <a:spAutoFit/>
          </a:bodyPr>
          <a:lstStyle/>
          <a:p>
            <a:r>
              <a:rPr lang="en-US" altLang="zh-CN" sz="2800" b="1" i="1" dirty="0"/>
              <a:t>Execute</a:t>
            </a:r>
            <a:endParaRPr lang="zh-CN" altLang="en-US" sz="2800" b="1" i="1" dirty="0"/>
          </a:p>
        </p:txBody>
      </p:sp>
      <p:sp>
        <p:nvSpPr>
          <p:cNvPr id="26" name="文本框 25">
            <a:extLst>
              <a:ext uri="{FF2B5EF4-FFF2-40B4-BE49-F238E27FC236}">
                <a16:creationId xmlns:a16="http://schemas.microsoft.com/office/drawing/2014/main" id="{8CAAA0AE-ED85-462B-B974-DAB9360151DD}"/>
              </a:ext>
            </a:extLst>
          </p:cNvPr>
          <p:cNvSpPr txBox="1"/>
          <p:nvPr/>
        </p:nvSpPr>
        <p:spPr>
          <a:xfrm>
            <a:off x="7532687" y="922114"/>
            <a:ext cx="1495213" cy="523220"/>
          </a:xfrm>
          <a:prstGeom prst="rect">
            <a:avLst/>
          </a:prstGeom>
          <a:noFill/>
        </p:spPr>
        <p:txBody>
          <a:bodyPr wrap="square" rtlCol="0">
            <a:spAutoFit/>
          </a:bodyPr>
          <a:lstStyle/>
          <a:p>
            <a:r>
              <a:rPr lang="en-US" altLang="zh-CN" sz="2800" b="1" i="1" dirty="0"/>
              <a:t>Memory</a:t>
            </a:r>
            <a:endParaRPr lang="zh-CN" altLang="en-US" sz="2800" b="1" i="1" dirty="0"/>
          </a:p>
        </p:txBody>
      </p:sp>
      <p:sp>
        <p:nvSpPr>
          <p:cNvPr id="27" name="文本框 26">
            <a:extLst>
              <a:ext uri="{FF2B5EF4-FFF2-40B4-BE49-F238E27FC236}">
                <a16:creationId xmlns:a16="http://schemas.microsoft.com/office/drawing/2014/main" id="{E052E3F8-B90F-45BF-932F-35510090F0A6}"/>
              </a:ext>
            </a:extLst>
          </p:cNvPr>
          <p:cNvSpPr txBox="1"/>
          <p:nvPr/>
        </p:nvSpPr>
        <p:spPr>
          <a:xfrm>
            <a:off x="9552382" y="961991"/>
            <a:ext cx="1800200" cy="523220"/>
          </a:xfrm>
          <a:prstGeom prst="rect">
            <a:avLst/>
          </a:prstGeom>
          <a:noFill/>
        </p:spPr>
        <p:txBody>
          <a:bodyPr wrap="square" rtlCol="0">
            <a:spAutoFit/>
          </a:bodyPr>
          <a:lstStyle/>
          <a:p>
            <a:r>
              <a:rPr lang="en-US" altLang="zh-CN" sz="2800" b="1" i="1" dirty="0"/>
              <a:t>Writeback</a:t>
            </a:r>
            <a:endParaRPr lang="zh-CN" altLang="en-US" sz="2800" b="1" i="1" dirty="0"/>
          </a:p>
        </p:txBody>
      </p:sp>
      <p:sp>
        <p:nvSpPr>
          <p:cNvPr id="28" name="矩形 27">
            <a:extLst>
              <a:ext uri="{FF2B5EF4-FFF2-40B4-BE49-F238E27FC236}">
                <a16:creationId xmlns:a16="http://schemas.microsoft.com/office/drawing/2014/main" id="{F4833523-D09F-4DB1-8674-E3A1E7446695}"/>
              </a:ext>
            </a:extLst>
          </p:cNvPr>
          <p:cNvSpPr/>
          <p:nvPr/>
        </p:nvSpPr>
        <p:spPr>
          <a:xfrm>
            <a:off x="5832665" y="4244619"/>
            <a:ext cx="704834" cy="360040"/>
          </a:xfrm>
          <a:prstGeom prst="rect">
            <a:avLst/>
          </a:prstGeom>
          <a:solidFill>
            <a:srgbClr val="CFCFC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tx1"/>
                </a:solidFill>
              </a:rPr>
              <a:t>Mul</a:t>
            </a:r>
            <a:endParaRPr lang="zh-CN" altLang="en-US" dirty="0">
              <a:solidFill>
                <a:schemeClr val="tx1"/>
              </a:solidFill>
            </a:endParaRPr>
          </a:p>
        </p:txBody>
      </p:sp>
      <p:sp>
        <p:nvSpPr>
          <p:cNvPr id="29" name="梯形 28">
            <a:extLst>
              <a:ext uri="{FF2B5EF4-FFF2-40B4-BE49-F238E27FC236}">
                <a16:creationId xmlns:a16="http://schemas.microsoft.com/office/drawing/2014/main" id="{79533113-5CB4-43BC-B932-195814C63F19}"/>
              </a:ext>
            </a:extLst>
          </p:cNvPr>
          <p:cNvSpPr/>
          <p:nvPr/>
        </p:nvSpPr>
        <p:spPr>
          <a:xfrm rot="16200000">
            <a:off x="3399549" y="5897098"/>
            <a:ext cx="756084" cy="288032"/>
          </a:xfrm>
          <a:prstGeom prst="trapezoid">
            <a:avLst>
              <a:gd name="adj" fmla="val 36544"/>
            </a:avLst>
          </a:prstGeom>
          <a:solidFill>
            <a:srgbClr val="009A4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1" name="梯形 30">
            <a:extLst>
              <a:ext uri="{FF2B5EF4-FFF2-40B4-BE49-F238E27FC236}">
                <a16:creationId xmlns:a16="http://schemas.microsoft.com/office/drawing/2014/main" id="{B3A7ADCF-4F5E-4E65-A53C-F96F49B90E7D}"/>
              </a:ext>
            </a:extLst>
          </p:cNvPr>
          <p:cNvSpPr/>
          <p:nvPr/>
        </p:nvSpPr>
        <p:spPr>
          <a:xfrm rot="5400000" flipH="1">
            <a:off x="4295800" y="3880120"/>
            <a:ext cx="936104" cy="216024"/>
          </a:xfrm>
          <a:prstGeom prst="trapezoid">
            <a:avLst>
              <a:gd name="adj" fmla="val 36544"/>
            </a:avLst>
          </a:prstGeom>
          <a:solidFill>
            <a:srgbClr val="009A4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矩形 31">
            <a:extLst>
              <a:ext uri="{FF2B5EF4-FFF2-40B4-BE49-F238E27FC236}">
                <a16:creationId xmlns:a16="http://schemas.microsoft.com/office/drawing/2014/main" id="{9A8C3D5A-F5BC-470D-ABD5-77C56736AE31}"/>
              </a:ext>
            </a:extLst>
          </p:cNvPr>
          <p:cNvSpPr/>
          <p:nvPr/>
        </p:nvSpPr>
        <p:spPr>
          <a:xfrm>
            <a:off x="2895520" y="4353466"/>
            <a:ext cx="845843" cy="523220"/>
          </a:xfrm>
          <a:prstGeom prst="rect">
            <a:avLst/>
          </a:prstGeom>
          <a:solidFill>
            <a:srgbClr val="D215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a:solidFill>
                  <a:schemeClr val="bg1"/>
                </a:solidFill>
              </a:rPr>
              <a:t>Register</a:t>
            </a:r>
          </a:p>
          <a:p>
            <a:pPr algn="ctr"/>
            <a:r>
              <a:rPr lang="en-US" altLang="zh-CN" sz="1400" dirty="0">
                <a:solidFill>
                  <a:schemeClr val="bg1"/>
                </a:solidFill>
              </a:rPr>
              <a:t>Files</a:t>
            </a:r>
            <a:endParaRPr lang="zh-CN" altLang="en-US" sz="1400" dirty="0">
              <a:solidFill>
                <a:schemeClr val="bg1"/>
              </a:solidFill>
            </a:endParaRPr>
          </a:p>
        </p:txBody>
      </p:sp>
      <p:sp>
        <p:nvSpPr>
          <p:cNvPr id="33" name="矩形 32">
            <a:extLst>
              <a:ext uri="{FF2B5EF4-FFF2-40B4-BE49-F238E27FC236}">
                <a16:creationId xmlns:a16="http://schemas.microsoft.com/office/drawing/2014/main" id="{1FEAA7EA-7EE8-4F78-9BBE-EC08147E642D}"/>
              </a:ext>
            </a:extLst>
          </p:cNvPr>
          <p:cNvSpPr/>
          <p:nvPr/>
        </p:nvSpPr>
        <p:spPr>
          <a:xfrm>
            <a:off x="942198" y="2089730"/>
            <a:ext cx="1152128" cy="432048"/>
          </a:xfrm>
          <a:prstGeom prst="rect">
            <a:avLst/>
          </a:prstGeom>
          <a:solidFill>
            <a:srgbClr val="D215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rPr>
              <a:t>IR</a:t>
            </a:r>
            <a:endParaRPr lang="zh-CN" altLang="en-US" dirty="0">
              <a:solidFill>
                <a:schemeClr val="bg1"/>
              </a:solidFill>
            </a:endParaRPr>
          </a:p>
        </p:txBody>
      </p:sp>
      <p:sp>
        <p:nvSpPr>
          <p:cNvPr id="34" name="文本框 33">
            <a:extLst>
              <a:ext uri="{FF2B5EF4-FFF2-40B4-BE49-F238E27FC236}">
                <a16:creationId xmlns:a16="http://schemas.microsoft.com/office/drawing/2014/main" id="{C5FCF7EF-BAD6-4583-87CE-A0016F3101F8}"/>
              </a:ext>
            </a:extLst>
          </p:cNvPr>
          <p:cNvSpPr txBox="1"/>
          <p:nvPr/>
        </p:nvSpPr>
        <p:spPr>
          <a:xfrm>
            <a:off x="5980219" y="4651161"/>
            <a:ext cx="553998" cy="500786"/>
          </a:xfrm>
          <a:prstGeom prst="rect">
            <a:avLst/>
          </a:prstGeom>
          <a:noFill/>
        </p:spPr>
        <p:txBody>
          <a:bodyPr vert="eaVert" wrap="square" rtlCol="0">
            <a:spAutoFit/>
          </a:bodyPr>
          <a:lstStyle/>
          <a:p>
            <a:r>
              <a:rPr lang="en-US" altLang="zh-CN" sz="2400" dirty="0"/>
              <a:t> . . .</a:t>
            </a:r>
            <a:endParaRPr lang="zh-CN" altLang="en-US" sz="2400" dirty="0"/>
          </a:p>
        </p:txBody>
      </p:sp>
      <p:sp>
        <p:nvSpPr>
          <p:cNvPr id="35" name="文本框 34">
            <a:extLst>
              <a:ext uri="{FF2B5EF4-FFF2-40B4-BE49-F238E27FC236}">
                <a16:creationId xmlns:a16="http://schemas.microsoft.com/office/drawing/2014/main" id="{F84EE318-9B62-4FBB-81B0-1B30FC4A60D3}"/>
              </a:ext>
            </a:extLst>
          </p:cNvPr>
          <p:cNvSpPr txBox="1"/>
          <p:nvPr/>
        </p:nvSpPr>
        <p:spPr>
          <a:xfrm>
            <a:off x="7536946" y="3354397"/>
            <a:ext cx="1536164" cy="369332"/>
          </a:xfrm>
          <a:prstGeom prst="rect">
            <a:avLst/>
          </a:prstGeom>
          <a:noFill/>
        </p:spPr>
        <p:txBody>
          <a:bodyPr wrap="square" rtlCol="0">
            <a:spAutoFit/>
          </a:bodyPr>
          <a:lstStyle/>
          <a:p>
            <a:r>
              <a:rPr lang="en-US" altLang="zh-CN" dirty="0"/>
              <a:t>Main Memory</a:t>
            </a:r>
            <a:endParaRPr lang="zh-CN" altLang="en-US" dirty="0"/>
          </a:p>
        </p:txBody>
      </p:sp>
      <p:sp>
        <p:nvSpPr>
          <p:cNvPr id="36" name="文本框 35">
            <a:extLst>
              <a:ext uri="{FF2B5EF4-FFF2-40B4-BE49-F238E27FC236}">
                <a16:creationId xmlns:a16="http://schemas.microsoft.com/office/drawing/2014/main" id="{447DC9BA-458E-4399-83EF-F5180E155013}"/>
              </a:ext>
            </a:extLst>
          </p:cNvPr>
          <p:cNvSpPr txBox="1"/>
          <p:nvPr/>
        </p:nvSpPr>
        <p:spPr>
          <a:xfrm>
            <a:off x="5413718" y="5410167"/>
            <a:ext cx="1536164" cy="369332"/>
          </a:xfrm>
          <a:prstGeom prst="rect">
            <a:avLst/>
          </a:prstGeom>
          <a:noFill/>
        </p:spPr>
        <p:txBody>
          <a:bodyPr wrap="square" rtlCol="0">
            <a:spAutoFit/>
          </a:bodyPr>
          <a:lstStyle/>
          <a:p>
            <a:pPr algn="ctr"/>
            <a:r>
              <a:rPr lang="en-US" altLang="zh-CN" dirty="0"/>
              <a:t>ALU</a:t>
            </a:r>
            <a:endParaRPr lang="zh-CN" altLang="en-US" dirty="0"/>
          </a:p>
        </p:txBody>
      </p:sp>
      <p:cxnSp>
        <p:nvCxnSpPr>
          <p:cNvPr id="38" name="连接符: 肘形 37">
            <a:extLst>
              <a:ext uri="{FF2B5EF4-FFF2-40B4-BE49-F238E27FC236}">
                <a16:creationId xmlns:a16="http://schemas.microsoft.com/office/drawing/2014/main" id="{8FFE3348-2FE7-4B2D-9D11-2074B84C7B0A}"/>
              </a:ext>
            </a:extLst>
          </p:cNvPr>
          <p:cNvCxnSpPr>
            <a:cxnSpLocks/>
            <a:stCxn id="33" idx="0"/>
          </p:cNvCxnSpPr>
          <p:nvPr/>
        </p:nvCxnSpPr>
        <p:spPr>
          <a:xfrm rot="5400000" flipH="1" flipV="1">
            <a:off x="4456959" y="-1121537"/>
            <a:ext cx="272571" cy="6149964"/>
          </a:xfrm>
          <a:prstGeom prst="bentConnector2">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D9CD9759-CDB4-412D-93A2-9A99C7471154}"/>
              </a:ext>
            </a:extLst>
          </p:cNvPr>
          <p:cNvCxnSpPr>
            <a:cxnSpLocks/>
            <a:stCxn id="22" idx="0"/>
          </p:cNvCxnSpPr>
          <p:nvPr/>
        </p:nvCxnSpPr>
        <p:spPr>
          <a:xfrm flipV="1">
            <a:off x="1142507" y="2521778"/>
            <a:ext cx="4369" cy="536659"/>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6" name="连接符: 肘形 45">
            <a:extLst>
              <a:ext uri="{FF2B5EF4-FFF2-40B4-BE49-F238E27FC236}">
                <a16:creationId xmlns:a16="http://schemas.microsoft.com/office/drawing/2014/main" id="{A1CF5FC8-CB37-499A-9F68-29F1FE41C89B}"/>
              </a:ext>
            </a:extLst>
          </p:cNvPr>
          <p:cNvCxnSpPr/>
          <p:nvPr/>
        </p:nvCxnSpPr>
        <p:spPr>
          <a:xfrm rot="10800000" flipV="1">
            <a:off x="3921607" y="2924944"/>
            <a:ext cx="4970754" cy="3312368"/>
          </a:xfrm>
          <a:prstGeom prst="bentConnector3">
            <a:avLst>
              <a:gd name="adj1" fmla="val -31610"/>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9" name="连接符: 肘形 48">
            <a:extLst>
              <a:ext uri="{FF2B5EF4-FFF2-40B4-BE49-F238E27FC236}">
                <a16:creationId xmlns:a16="http://schemas.microsoft.com/office/drawing/2014/main" id="{DA2F532D-8E6B-4867-894D-FD993F5F773C}"/>
              </a:ext>
            </a:extLst>
          </p:cNvPr>
          <p:cNvCxnSpPr>
            <a:cxnSpLocks/>
            <a:stCxn id="18" idx="3"/>
            <a:endCxn id="29" idx="2"/>
          </p:cNvCxnSpPr>
          <p:nvPr/>
        </p:nvCxnSpPr>
        <p:spPr>
          <a:xfrm flipH="1">
            <a:off x="3921607" y="4353466"/>
            <a:ext cx="2979726" cy="1687648"/>
          </a:xfrm>
          <a:prstGeom prst="bentConnector3">
            <a:avLst>
              <a:gd name="adj1" fmla="val -10680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接箭头连接符 53">
            <a:extLst>
              <a:ext uri="{FF2B5EF4-FFF2-40B4-BE49-F238E27FC236}">
                <a16:creationId xmlns:a16="http://schemas.microsoft.com/office/drawing/2014/main" id="{6D48C548-CE49-4379-9D5C-4291681C7674}"/>
              </a:ext>
            </a:extLst>
          </p:cNvPr>
          <p:cNvCxnSpPr>
            <a:cxnSpLocks/>
            <a:stCxn id="20" idx="3"/>
          </p:cNvCxnSpPr>
          <p:nvPr/>
        </p:nvCxnSpPr>
        <p:spPr>
          <a:xfrm>
            <a:off x="3744611" y="3635655"/>
            <a:ext cx="905333" cy="0"/>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87AEA405-45D9-49DE-BF95-C55D5D03BC93}"/>
              </a:ext>
            </a:extLst>
          </p:cNvPr>
          <p:cNvCxnSpPr>
            <a:cxnSpLocks/>
          </p:cNvCxnSpPr>
          <p:nvPr/>
        </p:nvCxnSpPr>
        <p:spPr>
          <a:xfrm>
            <a:off x="4360216" y="3631168"/>
            <a:ext cx="486" cy="30254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连接符: 肘形 60">
            <a:extLst>
              <a:ext uri="{FF2B5EF4-FFF2-40B4-BE49-F238E27FC236}">
                <a16:creationId xmlns:a16="http://schemas.microsoft.com/office/drawing/2014/main" id="{CCC75A8B-9E92-42F8-B674-4F9CE38FA621}"/>
              </a:ext>
            </a:extLst>
          </p:cNvPr>
          <p:cNvCxnSpPr>
            <a:cxnSpLocks/>
            <a:endCxn id="31" idx="2"/>
          </p:cNvCxnSpPr>
          <p:nvPr/>
        </p:nvCxnSpPr>
        <p:spPr>
          <a:xfrm flipV="1">
            <a:off x="3750473" y="3988132"/>
            <a:ext cx="905367" cy="764879"/>
          </a:xfrm>
          <a:prstGeom prst="bentConnector3">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接连接符 98">
            <a:extLst>
              <a:ext uri="{FF2B5EF4-FFF2-40B4-BE49-F238E27FC236}">
                <a16:creationId xmlns:a16="http://schemas.microsoft.com/office/drawing/2014/main" id="{0DB3A580-8B06-459A-9FEC-F5A320E1BEB7}"/>
              </a:ext>
            </a:extLst>
          </p:cNvPr>
          <p:cNvCxnSpPr>
            <a:cxnSpLocks/>
          </p:cNvCxnSpPr>
          <p:nvPr/>
        </p:nvCxnSpPr>
        <p:spPr>
          <a:xfrm flipH="1">
            <a:off x="4352723" y="4054542"/>
            <a:ext cx="7493" cy="1765962"/>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接箭头连接符 103">
            <a:extLst>
              <a:ext uri="{FF2B5EF4-FFF2-40B4-BE49-F238E27FC236}">
                <a16:creationId xmlns:a16="http://schemas.microsoft.com/office/drawing/2014/main" id="{96B8F436-63E1-4D93-92B6-7BFCF4ECF2C7}"/>
              </a:ext>
            </a:extLst>
          </p:cNvPr>
          <p:cNvCxnSpPr>
            <a:cxnSpLocks/>
          </p:cNvCxnSpPr>
          <p:nvPr/>
        </p:nvCxnSpPr>
        <p:spPr>
          <a:xfrm flipH="1">
            <a:off x="3917732" y="5805264"/>
            <a:ext cx="429567"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6" name="直接箭头连接符 105">
            <a:extLst>
              <a:ext uri="{FF2B5EF4-FFF2-40B4-BE49-F238E27FC236}">
                <a16:creationId xmlns:a16="http://schemas.microsoft.com/office/drawing/2014/main" id="{5ABC08FC-CAC9-414C-99DE-B08C1528244E}"/>
              </a:ext>
            </a:extLst>
          </p:cNvPr>
          <p:cNvCxnSpPr>
            <a:stCxn id="31" idx="0"/>
          </p:cNvCxnSpPr>
          <p:nvPr/>
        </p:nvCxnSpPr>
        <p:spPr>
          <a:xfrm>
            <a:off x="4871864" y="3988132"/>
            <a:ext cx="590403" cy="0"/>
          </a:xfrm>
          <a:prstGeom prst="straightConnector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8" name="直接箭头连接符 107">
            <a:extLst>
              <a:ext uri="{FF2B5EF4-FFF2-40B4-BE49-F238E27FC236}">
                <a16:creationId xmlns:a16="http://schemas.microsoft.com/office/drawing/2014/main" id="{67CC0EA5-279E-4781-A030-695B812F3BAE}"/>
              </a:ext>
            </a:extLst>
          </p:cNvPr>
          <p:cNvCxnSpPr>
            <a:stCxn id="20" idx="2"/>
            <a:endCxn id="32" idx="0"/>
          </p:cNvCxnSpPr>
          <p:nvPr/>
        </p:nvCxnSpPr>
        <p:spPr>
          <a:xfrm>
            <a:off x="3312564" y="3858163"/>
            <a:ext cx="5878" cy="495303"/>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连接符: 肘形 112">
            <a:extLst>
              <a:ext uri="{FF2B5EF4-FFF2-40B4-BE49-F238E27FC236}">
                <a16:creationId xmlns:a16="http://schemas.microsoft.com/office/drawing/2014/main" id="{107FDC4A-D099-426D-95F4-BD2102084860}"/>
              </a:ext>
            </a:extLst>
          </p:cNvPr>
          <p:cNvCxnSpPr>
            <a:cxnSpLocks/>
            <a:stCxn id="20" idx="1"/>
            <a:endCxn id="29" idx="3"/>
          </p:cNvCxnSpPr>
          <p:nvPr/>
        </p:nvCxnSpPr>
        <p:spPr>
          <a:xfrm rot="10800000" flipH="1" flipV="1">
            <a:off x="2880515" y="3635655"/>
            <a:ext cx="897075" cy="2080046"/>
          </a:xfrm>
          <a:prstGeom prst="bentConnector4">
            <a:avLst>
              <a:gd name="adj1" fmla="val -34331"/>
              <a:gd name="adj2" fmla="val 71615"/>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接连接符 117">
            <a:extLst>
              <a:ext uri="{FF2B5EF4-FFF2-40B4-BE49-F238E27FC236}">
                <a16:creationId xmlns:a16="http://schemas.microsoft.com/office/drawing/2014/main" id="{CAB920E8-C4E4-4399-8D0D-0885CF3C2289}"/>
              </a:ext>
            </a:extLst>
          </p:cNvPr>
          <p:cNvCxnSpPr>
            <a:cxnSpLocks/>
          </p:cNvCxnSpPr>
          <p:nvPr/>
        </p:nvCxnSpPr>
        <p:spPr>
          <a:xfrm flipH="1">
            <a:off x="2616977" y="4607041"/>
            <a:ext cx="278543" cy="874"/>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2" name="连接符: 肘形 121">
            <a:extLst>
              <a:ext uri="{FF2B5EF4-FFF2-40B4-BE49-F238E27FC236}">
                <a16:creationId xmlns:a16="http://schemas.microsoft.com/office/drawing/2014/main" id="{9F8D00B6-5AF9-496E-90FB-3532BEF64BCF}"/>
              </a:ext>
            </a:extLst>
          </p:cNvPr>
          <p:cNvCxnSpPr>
            <a:cxnSpLocks/>
          </p:cNvCxnSpPr>
          <p:nvPr/>
        </p:nvCxnSpPr>
        <p:spPr>
          <a:xfrm rot="10800000">
            <a:off x="1146876" y="3346471"/>
            <a:ext cx="1372293" cy="1258188"/>
          </a:xfrm>
          <a:prstGeom prst="bentConnector3">
            <a:avLst>
              <a:gd name="adj1" fmla="val 10003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5" name="直接连接符 154">
            <a:extLst>
              <a:ext uri="{FF2B5EF4-FFF2-40B4-BE49-F238E27FC236}">
                <a16:creationId xmlns:a16="http://schemas.microsoft.com/office/drawing/2014/main" id="{F51EB836-433C-400B-9CD0-37074CC88012}"/>
              </a:ext>
            </a:extLst>
          </p:cNvPr>
          <p:cNvCxnSpPr>
            <a:cxnSpLocks/>
          </p:cNvCxnSpPr>
          <p:nvPr/>
        </p:nvCxnSpPr>
        <p:spPr>
          <a:xfrm flipH="1" flipV="1">
            <a:off x="1404760" y="3721347"/>
            <a:ext cx="1464710" cy="1"/>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6" name="直接箭头连接符 165">
            <a:extLst>
              <a:ext uri="{FF2B5EF4-FFF2-40B4-BE49-F238E27FC236}">
                <a16:creationId xmlns:a16="http://schemas.microsoft.com/office/drawing/2014/main" id="{A13ED1CF-6D25-48E9-BA34-85F3BB524D22}"/>
              </a:ext>
            </a:extLst>
          </p:cNvPr>
          <p:cNvCxnSpPr>
            <a:cxnSpLocks/>
          </p:cNvCxnSpPr>
          <p:nvPr/>
        </p:nvCxnSpPr>
        <p:spPr>
          <a:xfrm flipV="1">
            <a:off x="1415480" y="3346471"/>
            <a:ext cx="0" cy="370561"/>
          </a:xfrm>
          <a:prstGeom prst="straightConnector1">
            <a:avLst/>
          </a:prstGeom>
          <a:ln w="2222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8" name="连接符: 肘形 167">
            <a:extLst>
              <a:ext uri="{FF2B5EF4-FFF2-40B4-BE49-F238E27FC236}">
                <a16:creationId xmlns:a16="http://schemas.microsoft.com/office/drawing/2014/main" id="{559C6E3B-F68A-4A1F-9D1A-CED819EF27C8}"/>
              </a:ext>
            </a:extLst>
          </p:cNvPr>
          <p:cNvCxnSpPr>
            <a:stCxn id="17" idx="1"/>
            <a:endCxn id="20" idx="0"/>
          </p:cNvCxnSpPr>
          <p:nvPr/>
        </p:nvCxnSpPr>
        <p:spPr>
          <a:xfrm rot="10800000" flipV="1">
            <a:off x="3312565" y="2354827"/>
            <a:ext cx="4355661" cy="1058319"/>
          </a:xfrm>
          <a:prstGeom prst="bentConnector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0" name="连接符: 肘形 169">
            <a:extLst>
              <a:ext uri="{FF2B5EF4-FFF2-40B4-BE49-F238E27FC236}">
                <a16:creationId xmlns:a16="http://schemas.microsoft.com/office/drawing/2014/main" id="{C093FA83-B284-4CC8-8F1D-45AD48DFEF95}"/>
              </a:ext>
            </a:extLst>
          </p:cNvPr>
          <p:cNvCxnSpPr>
            <a:cxnSpLocks/>
            <a:endCxn id="22" idx="3"/>
          </p:cNvCxnSpPr>
          <p:nvPr/>
        </p:nvCxnSpPr>
        <p:spPr>
          <a:xfrm rot="10800000">
            <a:off x="1557930" y="3202453"/>
            <a:ext cx="1514546" cy="210694"/>
          </a:xfrm>
          <a:prstGeom prst="bentConnector3">
            <a:avLst>
              <a:gd name="adj1" fmla="val -1151"/>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接连接符 180">
            <a:extLst>
              <a:ext uri="{FF2B5EF4-FFF2-40B4-BE49-F238E27FC236}">
                <a16:creationId xmlns:a16="http://schemas.microsoft.com/office/drawing/2014/main" id="{059B931F-98E0-4E6E-BD14-59F5F3EE0ABB}"/>
              </a:ext>
            </a:extLst>
          </p:cNvPr>
          <p:cNvCxnSpPr>
            <a:cxnSpLocks/>
          </p:cNvCxnSpPr>
          <p:nvPr/>
        </p:nvCxnSpPr>
        <p:spPr>
          <a:xfrm flipV="1">
            <a:off x="3633575" y="3202454"/>
            <a:ext cx="0" cy="20654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7" name="连接符: 肘形 186">
            <a:extLst>
              <a:ext uri="{FF2B5EF4-FFF2-40B4-BE49-F238E27FC236}">
                <a16:creationId xmlns:a16="http://schemas.microsoft.com/office/drawing/2014/main" id="{C270147C-CC9D-4CD3-B35A-ED6B71AB0813}"/>
              </a:ext>
            </a:extLst>
          </p:cNvPr>
          <p:cNvCxnSpPr>
            <a:endCxn id="31" idx="3"/>
          </p:cNvCxnSpPr>
          <p:nvPr/>
        </p:nvCxnSpPr>
        <p:spPr>
          <a:xfrm>
            <a:off x="3633575" y="3202453"/>
            <a:ext cx="1130277" cy="357099"/>
          </a:xfrm>
          <a:prstGeom prst="bentConnector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连接符: 肘形 188">
            <a:extLst>
              <a:ext uri="{FF2B5EF4-FFF2-40B4-BE49-F238E27FC236}">
                <a16:creationId xmlns:a16="http://schemas.microsoft.com/office/drawing/2014/main" id="{8F10AB40-0C2C-4A4A-A588-17385DD791F3}"/>
              </a:ext>
            </a:extLst>
          </p:cNvPr>
          <p:cNvCxnSpPr>
            <a:cxnSpLocks/>
            <a:stCxn id="18" idx="0"/>
          </p:cNvCxnSpPr>
          <p:nvPr/>
        </p:nvCxnSpPr>
        <p:spPr>
          <a:xfrm rot="5400000" flipH="1" flipV="1">
            <a:off x="6519637" y="2262787"/>
            <a:ext cx="808371" cy="1484044"/>
          </a:xfrm>
          <a:prstGeom prst="bentConnector2">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连接符: 肘形 190">
            <a:extLst>
              <a:ext uri="{FF2B5EF4-FFF2-40B4-BE49-F238E27FC236}">
                <a16:creationId xmlns:a16="http://schemas.microsoft.com/office/drawing/2014/main" id="{17178C5A-DEB3-4A6A-88F5-6EB1F600B561}"/>
              </a:ext>
            </a:extLst>
          </p:cNvPr>
          <p:cNvCxnSpPr/>
          <p:nvPr/>
        </p:nvCxnSpPr>
        <p:spPr>
          <a:xfrm flipV="1">
            <a:off x="6925012" y="3058437"/>
            <a:ext cx="743213" cy="709267"/>
          </a:xfrm>
          <a:prstGeom prst="bentConnector3">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2" name="弧形 201">
            <a:extLst>
              <a:ext uri="{FF2B5EF4-FFF2-40B4-BE49-F238E27FC236}">
                <a16:creationId xmlns:a16="http://schemas.microsoft.com/office/drawing/2014/main" id="{DD88CA7A-BD46-49FB-AC31-E1F29EE4155F}"/>
              </a:ext>
            </a:extLst>
          </p:cNvPr>
          <p:cNvSpPr/>
          <p:nvPr/>
        </p:nvSpPr>
        <p:spPr>
          <a:xfrm>
            <a:off x="4295217" y="3929869"/>
            <a:ext cx="104165" cy="102043"/>
          </a:xfrm>
          <a:prstGeom prst="arc">
            <a:avLst>
              <a:gd name="adj1" fmla="val 16340917"/>
              <a:gd name="adj2" fmla="val 5369065"/>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26" name="弧形 225">
            <a:extLst>
              <a:ext uri="{FF2B5EF4-FFF2-40B4-BE49-F238E27FC236}">
                <a16:creationId xmlns:a16="http://schemas.microsoft.com/office/drawing/2014/main" id="{A209E3B9-AF4D-463E-A416-78598FA91E19}"/>
              </a:ext>
            </a:extLst>
          </p:cNvPr>
          <p:cNvSpPr/>
          <p:nvPr/>
        </p:nvSpPr>
        <p:spPr>
          <a:xfrm rot="16200000">
            <a:off x="2522090" y="4568348"/>
            <a:ext cx="104165" cy="102043"/>
          </a:xfrm>
          <a:prstGeom prst="arc">
            <a:avLst>
              <a:gd name="adj1" fmla="val 16340917"/>
              <a:gd name="adj2" fmla="val 5369065"/>
            </a:avLst>
          </a:prstGeom>
          <a:ln w="254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30" name="文本框 229">
            <a:extLst>
              <a:ext uri="{FF2B5EF4-FFF2-40B4-BE49-F238E27FC236}">
                <a16:creationId xmlns:a16="http://schemas.microsoft.com/office/drawing/2014/main" id="{DA8FA671-729A-47A9-AECB-9DE93714FE00}"/>
              </a:ext>
            </a:extLst>
          </p:cNvPr>
          <p:cNvSpPr txBox="1"/>
          <p:nvPr/>
        </p:nvSpPr>
        <p:spPr>
          <a:xfrm rot="10800000">
            <a:off x="428850" y="2447572"/>
            <a:ext cx="738664" cy="621529"/>
          </a:xfrm>
          <a:prstGeom prst="rect">
            <a:avLst/>
          </a:prstGeom>
          <a:noFill/>
        </p:spPr>
        <p:txBody>
          <a:bodyPr vert="eaVert" wrap="square" rtlCol="0">
            <a:spAutoFit/>
          </a:bodyPr>
          <a:lstStyle/>
          <a:p>
            <a:pPr algn="ctr"/>
            <a:r>
              <a:rPr lang="en-US" altLang="zh-CN" dirty="0" err="1"/>
              <a:t>NextPC</a:t>
            </a:r>
            <a:endParaRPr lang="zh-CN" altLang="en-US" dirty="0"/>
          </a:p>
        </p:txBody>
      </p:sp>
      <p:sp>
        <p:nvSpPr>
          <p:cNvPr id="231" name="文本框 230">
            <a:extLst>
              <a:ext uri="{FF2B5EF4-FFF2-40B4-BE49-F238E27FC236}">
                <a16:creationId xmlns:a16="http://schemas.microsoft.com/office/drawing/2014/main" id="{9690050C-63C1-410D-847F-620BF3243A6A}"/>
              </a:ext>
            </a:extLst>
          </p:cNvPr>
          <p:cNvSpPr txBox="1"/>
          <p:nvPr/>
        </p:nvSpPr>
        <p:spPr>
          <a:xfrm rot="10800000">
            <a:off x="5724903" y="2626688"/>
            <a:ext cx="461665" cy="621529"/>
          </a:xfrm>
          <a:prstGeom prst="rect">
            <a:avLst/>
          </a:prstGeom>
          <a:noFill/>
        </p:spPr>
        <p:txBody>
          <a:bodyPr vert="eaVert" wrap="square" rtlCol="0">
            <a:spAutoFit/>
          </a:bodyPr>
          <a:lstStyle/>
          <a:p>
            <a:pPr algn="ctr"/>
            <a:r>
              <a:rPr lang="en-US" altLang="zh-CN" dirty="0"/>
              <a:t>Data</a:t>
            </a:r>
            <a:endParaRPr lang="zh-CN" altLang="en-US" dirty="0"/>
          </a:p>
        </p:txBody>
      </p:sp>
      <p:sp>
        <p:nvSpPr>
          <p:cNvPr id="232" name="文本框 231">
            <a:extLst>
              <a:ext uri="{FF2B5EF4-FFF2-40B4-BE49-F238E27FC236}">
                <a16:creationId xmlns:a16="http://schemas.microsoft.com/office/drawing/2014/main" id="{9797D988-F89B-4A1F-8D18-41D960932F27}"/>
              </a:ext>
            </a:extLst>
          </p:cNvPr>
          <p:cNvSpPr txBox="1"/>
          <p:nvPr/>
        </p:nvSpPr>
        <p:spPr>
          <a:xfrm rot="10800000">
            <a:off x="6891241" y="2698072"/>
            <a:ext cx="461665" cy="985771"/>
          </a:xfrm>
          <a:prstGeom prst="rect">
            <a:avLst/>
          </a:prstGeom>
          <a:noFill/>
        </p:spPr>
        <p:txBody>
          <a:bodyPr vert="eaVert" wrap="square" rtlCol="0">
            <a:spAutoFit/>
          </a:bodyPr>
          <a:lstStyle/>
          <a:p>
            <a:pPr algn="ctr"/>
            <a:r>
              <a:rPr lang="en-US" altLang="zh-CN" dirty="0"/>
              <a:t>Address</a:t>
            </a:r>
            <a:endParaRPr lang="zh-CN" altLang="en-US" dirty="0"/>
          </a:p>
        </p:txBody>
      </p:sp>
      <p:sp>
        <p:nvSpPr>
          <p:cNvPr id="234" name="文本框 233">
            <a:extLst>
              <a:ext uri="{FF2B5EF4-FFF2-40B4-BE49-F238E27FC236}">
                <a16:creationId xmlns:a16="http://schemas.microsoft.com/office/drawing/2014/main" id="{6A23A2F1-A4E6-4F91-938D-3244C80D8CD3}"/>
              </a:ext>
            </a:extLst>
          </p:cNvPr>
          <p:cNvSpPr txBox="1"/>
          <p:nvPr/>
        </p:nvSpPr>
        <p:spPr>
          <a:xfrm rot="10800000">
            <a:off x="3778144" y="3744191"/>
            <a:ext cx="461665" cy="1033164"/>
          </a:xfrm>
          <a:prstGeom prst="rect">
            <a:avLst/>
          </a:prstGeom>
          <a:noFill/>
        </p:spPr>
        <p:txBody>
          <a:bodyPr vert="eaVert" wrap="square" rtlCol="0">
            <a:spAutoFit/>
          </a:bodyPr>
          <a:lstStyle/>
          <a:p>
            <a:pPr algn="ctr"/>
            <a:r>
              <a:rPr lang="en-US" altLang="zh-CN" dirty="0"/>
              <a:t>Operands</a:t>
            </a:r>
            <a:endParaRPr lang="zh-CN" altLang="en-US" dirty="0"/>
          </a:p>
        </p:txBody>
      </p:sp>
      <p:sp>
        <p:nvSpPr>
          <p:cNvPr id="246" name="文本框 245">
            <a:extLst>
              <a:ext uri="{FF2B5EF4-FFF2-40B4-BE49-F238E27FC236}">
                <a16:creationId xmlns:a16="http://schemas.microsoft.com/office/drawing/2014/main" id="{2BC63817-92A0-4747-84F9-AFE459E4976D}"/>
              </a:ext>
            </a:extLst>
          </p:cNvPr>
          <p:cNvSpPr txBox="1"/>
          <p:nvPr/>
        </p:nvSpPr>
        <p:spPr>
          <a:xfrm>
            <a:off x="3975102" y="2802270"/>
            <a:ext cx="681820" cy="369332"/>
          </a:xfrm>
          <a:prstGeom prst="rect">
            <a:avLst/>
          </a:prstGeom>
          <a:noFill/>
        </p:spPr>
        <p:txBody>
          <a:bodyPr wrap="square" rtlCol="0">
            <a:spAutoFit/>
          </a:bodyPr>
          <a:lstStyle/>
          <a:p>
            <a:r>
              <a:rPr lang="en-US" altLang="zh-CN" dirty="0" err="1"/>
              <a:t>Sel</a:t>
            </a:r>
            <a:endParaRPr lang="zh-CN" altLang="en-US" dirty="0"/>
          </a:p>
        </p:txBody>
      </p:sp>
      <p:sp>
        <p:nvSpPr>
          <p:cNvPr id="247" name="文本框 246">
            <a:extLst>
              <a:ext uri="{FF2B5EF4-FFF2-40B4-BE49-F238E27FC236}">
                <a16:creationId xmlns:a16="http://schemas.microsoft.com/office/drawing/2014/main" id="{0783075A-07FB-4923-BDEE-D346AF35A689}"/>
              </a:ext>
            </a:extLst>
          </p:cNvPr>
          <p:cNvSpPr txBox="1"/>
          <p:nvPr/>
        </p:nvSpPr>
        <p:spPr>
          <a:xfrm>
            <a:off x="3911424" y="3226743"/>
            <a:ext cx="681820" cy="369332"/>
          </a:xfrm>
          <a:prstGeom prst="rect">
            <a:avLst/>
          </a:prstGeom>
          <a:noFill/>
        </p:spPr>
        <p:txBody>
          <a:bodyPr wrap="square" rtlCol="0">
            <a:spAutoFit/>
          </a:bodyPr>
          <a:lstStyle/>
          <a:p>
            <a:r>
              <a:rPr lang="en-US" altLang="zh-CN" dirty="0" err="1"/>
              <a:t>Imm</a:t>
            </a:r>
            <a:endParaRPr lang="zh-CN" altLang="en-US" dirty="0"/>
          </a:p>
        </p:txBody>
      </p:sp>
      <p:sp>
        <p:nvSpPr>
          <p:cNvPr id="248" name="文本框 247">
            <a:extLst>
              <a:ext uri="{FF2B5EF4-FFF2-40B4-BE49-F238E27FC236}">
                <a16:creationId xmlns:a16="http://schemas.microsoft.com/office/drawing/2014/main" id="{D9A06054-79AD-4B2A-991A-06F3AF02899C}"/>
              </a:ext>
            </a:extLst>
          </p:cNvPr>
          <p:cNvSpPr txBox="1"/>
          <p:nvPr/>
        </p:nvSpPr>
        <p:spPr>
          <a:xfrm rot="16200000">
            <a:off x="2081774" y="3873276"/>
            <a:ext cx="681820" cy="369332"/>
          </a:xfrm>
          <a:prstGeom prst="rect">
            <a:avLst/>
          </a:prstGeom>
          <a:noFill/>
        </p:spPr>
        <p:txBody>
          <a:bodyPr wrap="square" rtlCol="0">
            <a:spAutoFit/>
          </a:bodyPr>
          <a:lstStyle/>
          <a:p>
            <a:r>
              <a:rPr lang="en-US" altLang="zh-CN" dirty="0" err="1"/>
              <a:t>Sel</a:t>
            </a:r>
            <a:endParaRPr lang="zh-CN" altLang="en-US" dirty="0"/>
          </a:p>
        </p:txBody>
      </p:sp>
      <p:sp>
        <p:nvSpPr>
          <p:cNvPr id="249" name="文本框 248">
            <a:extLst>
              <a:ext uri="{FF2B5EF4-FFF2-40B4-BE49-F238E27FC236}">
                <a16:creationId xmlns:a16="http://schemas.microsoft.com/office/drawing/2014/main" id="{7C53A2CA-5564-462D-AA99-AA92E2122572}"/>
              </a:ext>
            </a:extLst>
          </p:cNvPr>
          <p:cNvSpPr txBox="1"/>
          <p:nvPr/>
        </p:nvSpPr>
        <p:spPr>
          <a:xfrm rot="16200000">
            <a:off x="2761934" y="3796224"/>
            <a:ext cx="681820" cy="369332"/>
          </a:xfrm>
          <a:prstGeom prst="rect">
            <a:avLst/>
          </a:prstGeom>
          <a:noFill/>
        </p:spPr>
        <p:txBody>
          <a:bodyPr wrap="square" rtlCol="0">
            <a:spAutoFit/>
          </a:bodyPr>
          <a:lstStyle/>
          <a:p>
            <a:r>
              <a:rPr lang="en-US" altLang="zh-CN" dirty="0" err="1"/>
              <a:t>Sel</a:t>
            </a:r>
            <a:endParaRPr lang="zh-CN" altLang="en-US" dirty="0"/>
          </a:p>
        </p:txBody>
      </p:sp>
      <p:sp>
        <p:nvSpPr>
          <p:cNvPr id="250" name="文本框 249">
            <a:extLst>
              <a:ext uri="{FF2B5EF4-FFF2-40B4-BE49-F238E27FC236}">
                <a16:creationId xmlns:a16="http://schemas.microsoft.com/office/drawing/2014/main" id="{0CEE7279-D843-46B1-9607-70E7D0A16A50}"/>
              </a:ext>
            </a:extLst>
          </p:cNvPr>
          <p:cNvSpPr txBox="1"/>
          <p:nvPr/>
        </p:nvSpPr>
        <p:spPr>
          <a:xfrm>
            <a:off x="1751432" y="3271728"/>
            <a:ext cx="681820" cy="369332"/>
          </a:xfrm>
          <a:prstGeom prst="rect">
            <a:avLst/>
          </a:prstGeom>
          <a:noFill/>
        </p:spPr>
        <p:txBody>
          <a:bodyPr wrap="square" rtlCol="0">
            <a:spAutoFit/>
          </a:bodyPr>
          <a:lstStyle/>
          <a:p>
            <a:r>
              <a:rPr lang="en-US" altLang="zh-CN" dirty="0" err="1"/>
              <a:t>Imm</a:t>
            </a:r>
            <a:endParaRPr lang="zh-CN" altLang="en-US" dirty="0"/>
          </a:p>
        </p:txBody>
      </p:sp>
      <p:sp>
        <p:nvSpPr>
          <p:cNvPr id="251" name="文本框 250">
            <a:extLst>
              <a:ext uri="{FF2B5EF4-FFF2-40B4-BE49-F238E27FC236}">
                <a16:creationId xmlns:a16="http://schemas.microsoft.com/office/drawing/2014/main" id="{FE7079E4-E209-4468-8AB1-66C64DE42E2D}"/>
              </a:ext>
            </a:extLst>
          </p:cNvPr>
          <p:cNvSpPr txBox="1"/>
          <p:nvPr/>
        </p:nvSpPr>
        <p:spPr>
          <a:xfrm>
            <a:off x="1267677" y="4648442"/>
            <a:ext cx="753076" cy="646331"/>
          </a:xfrm>
          <a:prstGeom prst="rect">
            <a:avLst/>
          </a:prstGeom>
          <a:noFill/>
        </p:spPr>
        <p:txBody>
          <a:bodyPr wrap="square" rtlCol="0">
            <a:spAutoFit/>
          </a:bodyPr>
          <a:lstStyle/>
          <a:p>
            <a:r>
              <a:rPr lang="en-US" altLang="zh-CN" dirty="0"/>
              <a:t>Reg.</a:t>
            </a:r>
          </a:p>
          <a:p>
            <a:r>
              <a:rPr lang="en-US" altLang="zh-CN" dirty="0"/>
              <a:t>Data</a:t>
            </a:r>
            <a:endParaRPr lang="zh-CN" altLang="en-US" dirty="0"/>
          </a:p>
        </p:txBody>
      </p:sp>
      <p:sp>
        <p:nvSpPr>
          <p:cNvPr id="252" name="文本框 251">
            <a:extLst>
              <a:ext uri="{FF2B5EF4-FFF2-40B4-BE49-F238E27FC236}">
                <a16:creationId xmlns:a16="http://schemas.microsoft.com/office/drawing/2014/main" id="{41BAD680-5394-4B54-840B-FFEB5713D28B}"/>
              </a:ext>
            </a:extLst>
          </p:cNvPr>
          <p:cNvSpPr txBox="1"/>
          <p:nvPr/>
        </p:nvSpPr>
        <p:spPr>
          <a:xfrm>
            <a:off x="239029" y="5714572"/>
            <a:ext cx="753076" cy="369332"/>
          </a:xfrm>
          <a:prstGeom prst="rect">
            <a:avLst/>
          </a:prstGeom>
          <a:noFill/>
        </p:spPr>
        <p:txBody>
          <a:bodyPr wrap="square" rtlCol="0">
            <a:spAutoFit/>
          </a:bodyPr>
          <a:lstStyle/>
          <a:p>
            <a:r>
              <a:rPr lang="en-US" altLang="zh-CN" dirty="0"/>
              <a:t>Data</a:t>
            </a:r>
            <a:endParaRPr lang="zh-CN" altLang="en-US" dirty="0"/>
          </a:p>
        </p:txBody>
      </p:sp>
      <p:sp>
        <p:nvSpPr>
          <p:cNvPr id="260" name="文本框 259">
            <a:extLst>
              <a:ext uri="{FF2B5EF4-FFF2-40B4-BE49-F238E27FC236}">
                <a16:creationId xmlns:a16="http://schemas.microsoft.com/office/drawing/2014/main" id="{A0A55AC6-D97B-4006-AA4F-4C8D8473C299}"/>
              </a:ext>
            </a:extLst>
          </p:cNvPr>
          <p:cNvSpPr txBox="1"/>
          <p:nvPr/>
        </p:nvSpPr>
        <p:spPr>
          <a:xfrm>
            <a:off x="3671735" y="1439701"/>
            <a:ext cx="1536164" cy="369332"/>
          </a:xfrm>
          <a:prstGeom prst="rect">
            <a:avLst/>
          </a:prstGeom>
          <a:noFill/>
        </p:spPr>
        <p:txBody>
          <a:bodyPr wrap="square" rtlCol="0">
            <a:spAutoFit/>
          </a:bodyPr>
          <a:lstStyle/>
          <a:p>
            <a:r>
              <a:rPr lang="en-US" altLang="zh-CN" dirty="0"/>
              <a:t>Address</a:t>
            </a:r>
            <a:endParaRPr lang="zh-CN" altLang="en-US" dirty="0"/>
          </a:p>
        </p:txBody>
      </p:sp>
      <p:sp>
        <p:nvSpPr>
          <p:cNvPr id="261" name="文本框 260">
            <a:extLst>
              <a:ext uri="{FF2B5EF4-FFF2-40B4-BE49-F238E27FC236}">
                <a16:creationId xmlns:a16="http://schemas.microsoft.com/office/drawing/2014/main" id="{80067CE9-2AFB-4493-9F63-60CBB8E8B791}"/>
              </a:ext>
            </a:extLst>
          </p:cNvPr>
          <p:cNvSpPr txBox="1"/>
          <p:nvPr/>
        </p:nvSpPr>
        <p:spPr>
          <a:xfrm>
            <a:off x="3527135" y="1985271"/>
            <a:ext cx="1536164" cy="369332"/>
          </a:xfrm>
          <a:prstGeom prst="rect">
            <a:avLst/>
          </a:prstGeom>
          <a:noFill/>
        </p:spPr>
        <p:txBody>
          <a:bodyPr wrap="square" rtlCol="0">
            <a:spAutoFit/>
          </a:bodyPr>
          <a:lstStyle/>
          <a:p>
            <a:r>
              <a:rPr lang="en-US" altLang="zh-CN" dirty="0"/>
              <a:t>Instruction</a:t>
            </a:r>
            <a:endParaRPr lang="zh-CN" altLang="en-US" dirty="0"/>
          </a:p>
        </p:txBody>
      </p:sp>
      <p:sp>
        <p:nvSpPr>
          <p:cNvPr id="262" name="文本框 261">
            <a:extLst>
              <a:ext uri="{FF2B5EF4-FFF2-40B4-BE49-F238E27FC236}">
                <a16:creationId xmlns:a16="http://schemas.microsoft.com/office/drawing/2014/main" id="{CB2DD2C9-EAF8-4547-8875-082F7BDBB2E2}"/>
              </a:ext>
            </a:extLst>
          </p:cNvPr>
          <p:cNvSpPr txBox="1"/>
          <p:nvPr/>
        </p:nvSpPr>
        <p:spPr>
          <a:xfrm>
            <a:off x="9552384" y="2514655"/>
            <a:ext cx="753076" cy="369332"/>
          </a:xfrm>
          <a:prstGeom prst="rect">
            <a:avLst/>
          </a:prstGeom>
          <a:noFill/>
        </p:spPr>
        <p:txBody>
          <a:bodyPr wrap="square" rtlCol="0">
            <a:spAutoFit/>
          </a:bodyPr>
          <a:lstStyle/>
          <a:p>
            <a:r>
              <a:rPr lang="en-US" altLang="zh-CN" dirty="0"/>
              <a:t>Data</a:t>
            </a:r>
            <a:endParaRPr lang="zh-CN" altLang="en-US" dirty="0"/>
          </a:p>
        </p:txBody>
      </p:sp>
      <p:sp>
        <p:nvSpPr>
          <p:cNvPr id="263" name="文本框 262">
            <a:extLst>
              <a:ext uri="{FF2B5EF4-FFF2-40B4-BE49-F238E27FC236}">
                <a16:creationId xmlns:a16="http://schemas.microsoft.com/office/drawing/2014/main" id="{3C5A81A9-992C-4AFB-B9D3-ED772A84CE7C}"/>
              </a:ext>
            </a:extLst>
          </p:cNvPr>
          <p:cNvSpPr txBox="1"/>
          <p:nvPr/>
        </p:nvSpPr>
        <p:spPr>
          <a:xfrm>
            <a:off x="7999358" y="4580463"/>
            <a:ext cx="753076" cy="369332"/>
          </a:xfrm>
          <a:prstGeom prst="rect">
            <a:avLst/>
          </a:prstGeom>
          <a:noFill/>
        </p:spPr>
        <p:txBody>
          <a:bodyPr wrap="square" rtlCol="0">
            <a:spAutoFit/>
          </a:bodyPr>
          <a:lstStyle/>
          <a:p>
            <a:r>
              <a:rPr lang="en-US" altLang="zh-CN" dirty="0"/>
              <a:t>Data</a:t>
            </a:r>
            <a:endParaRPr lang="zh-CN" altLang="en-US" dirty="0"/>
          </a:p>
        </p:txBody>
      </p:sp>
      <p:sp>
        <p:nvSpPr>
          <p:cNvPr id="264" name="文本框 263">
            <a:extLst>
              <a:ext uri="{FF2B5EF4-FFF2-40B4-BE49-F238E27FC236}">
                <a16:creationId xmlns:a16="http://schemas.microsoft.com/office/drawing/2014/main" id="{B5D1CA61-E0BA-41CA-B7C1-7923A974EB39}"/>
              </a:ext>
            </a:extLst>
          </p:cNvPr>
          <p:cNvSpPr txBox="1"/>
          <p:nvPr/>
        </p:nvSpPr>
        <p:spPr>
          <a:xfrm>
            <a:off x="1810868" y="2798484"/>
            <a:ext cx="681820" cy="369332"/>
          </a:xfrm>
          <a:prstGeom prst="rect">
            <a:avLst/>
          </a:prstGeom>
          <a:noFill/>
        </p:spPr>
        <p:txBody>
          <a:bodyPr wrap="square" rtlCol="0">
            <a:spAutoFit/>
          </a:bodyPr>
          <a:lstStyle/>
          <a:p>
            <a:r>
              <a:rPr lang="en-US" altLang="zh-CN" dirty="0" err="1"/>
              <a:t>Sel</a:t>
            </a:r>
            <a:endParaRPr lang="zh-CN" altLang="en-US" dirty="0"/>
          </a:p>
        </p:txBody>
      </p:sp>
      <p:cxnSp>
        <p:nvCxnSpPr>
          <p:cNvPr id="266" name="直接连接符 265">
            <a:extLst>
              <a:ext uri="{FF2B5EF4-FFF2-40B4-BE49-F238E27FC236}">
                <a16:creationId xmlns:a16="http://schemas.microsoft.com/office/drawing/2014/main" id="{021CA4AC-16DF-4178-ADBA-F1E557CF7711}"/>
              </a:ext>
            </a:extLst>
          </p:cNvPr>
          <p:cNvCxnSpPr>
            <a:cxnSpLocks/>
          </p:cNvCxnSpPr>
          <p:nvPr/>
        </p:nvCxnSpPr>
        <p:spPr>
          <a:xfrm>
            <a:off x="2783426" y="921033"/>
            <a:ext cx="16540" cy="5498123"/>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6" name="直接连接符 275">
            <a:extLst>
              <a:ext uri="{FF2B5EF4-FFF2-40B4-BE49-F238E27FC236}">
                <a16:creationId xmlns:a16="http://schemas.microsoft.com/office/drawing/2014/main" id="{F66F51F0-3399-45D2-8663-96AE8EE0DCBE}"/>
              </a:ext>
            </a:extLst>
          </p:cNvPr>
          <p:cNvCxnSpPr>
            <a:cxnSpLocks/>
          </p:cNvCxnSpPr>
          <p:nvPr/>
        </p:nvCxnSpPr>
        <p:spPr>
          <a:xfrm>
            <a:off x="5176213" y="921033"/>
            <a:ext cx="0" cy="5028247"/>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97" name="直接连接符 296">
            <a:extLst>
              <a:ext uri="{FF2B5EF4-FFF2-40B4-BE49-F238E27FC236}">
                <a16:creationId xmlns:a16="http://schemas.microsoft.com/office/drawing/2014/main" id="{08C48BB5-408D-4653-9D45-2334FE94D1CB}"/>
              </a:ext>
            </a:extLst>
          </p:cNvPr>
          <p:cNvCxnSpPr>
            <a:cxnSpLocks/>
          </p:cNvCxnSpPr>
          <p:nvPr/>
        </p:nvCxnSpPr>
        <p:spPr>
          <a:xfrm>
            <a:off x="7445856" y="921033"/>
            <a:ext cx="0" cy="5028247"/>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03" name="直接连接符 302">
            <a:extLst>
              <a:ext uri="{FF2B5EF4-FFF2-40B4-BE49-F238E27FC236}">
                <a16:creationId xmlns:a16="http://schemas.microsoft.com/office/drawing/2014/main" id="{92C333C5-F906-4AAB-AB0F-6EF48AA0F546}"/>
              </a:ext>
            </a:extLst>
          </p:cNvPr>
          <p:cNvCxnSpPr>
            <a:cxnSpLocks/>
          </p:cNvCxnSpPr>
          <p:nvPr/>
        </p:nvCxnSpPr>
        <p:spPr>
          <a:xfrm>
            <a:off x="9222371" y="914876"/>
            <a:ext cx="0" cy="5034404"/>
          </a:xfrm>
          <a:prstGeom prst="line">
            <a:avLst/>
          </a:prstGeom>
          <a:ln w="444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15" name="连接符: 肘形 314">
            <a:extLst>
              <a:ext uri="{FF2B5EF4-FFF2-40B4-BE49-F238E27FC236}">
                <a16:creationId xmlns:a16="http://schemas.microsoft.com/office/drawing/2014/main" id="{14B9DCD3-BFE8-47D4-B91A-8F5E6DEA8BA0}"/>
              </a:ext>
            </a:extLst>
          </p:cNvPr>
          <p:cNvCxnSpPr>
            <a:stCxn id="29" idx="0"/>
          </p:cNvCxnSpPr>
          <p:nvPr/>
        </p:nvCxnSpPr>
        <p:spPr>
          <a:xfrm rot="10800000">
            <a:off x="798183" y="3354398"/>
            <a:ext cx="2835393" cy="2686717"/>
          </a:xfrm>
          <a:prstGeom prst="bentConnector3">
            <a:avLst>
              <a:gd name="adj1" fmla="val 100035"/>
            </a:avLst>
          </a:prstGeom>
          <a:ln w="254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0125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500"/>
                                        <p:tgtEl>
                                          <p:spTgt spid="1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fade">
                                      <p:cBhvr>
                                        <p:cTn id="19" dur="500"/>
                                        <p:tgtEl>
                                          <p:spTgt spid="22"/>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500"/>
                                        <p:tgtEl>
                                          <p:spTgt spid="29"/>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animEffect transition="in" filter="fade">
                                      <p:cBhvr>
                                        <p:cTn id="31" dur="500"/>
                                        <p:tgtEl>
                                          <p:spTgt spid="3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fade">
                                      <p:cBhvr>
                                        <p:cTn id="34" dur="500"/>
                                        <p:tgtEl>
                                          <p:spTgt spid="3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fade">
                                      <p:cBhvr>
                                        <p:cTn id="37" dur="500"/>
                                        <p:tgtEl>
                                          <p:spTgt spid="3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500"/>
                                        <p:tgtEl>
                                          <p:spTgt spid="3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500"/>
                                        <p:tgtEl>
                                          <p:spTgt spid="36"/>
                                        </p:tgtEl>
                                      </p:cBhvr>
                                    </p:animEffect>
                                  </p:childTnLst>
                                </p:cTn>
                              </p:par>
                              <p:par>
                                <p:cTn id="44" presetID="10" presetClass="entr" presetSubtype="0" fill="hold"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par>
                                <p:cTn id="47" presetID="10" presetClass="entr" presetSubtype="0" fill="hold" nodeType="with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fade">
                                      <p:cBhvr>
                                        <p:cTn id="49" dur="500"/>
                                        <p:tgtEl>
                                          <p:spTgt spid="41"/>
                                        </p:tgtEl>
                                      </p:cBhvr>
                                    </p:animEffect>
                                  </p:childTnLst>
                                </p:cTn>
                              </p:par>
                              <p:par>
                                <p:cTn id="50" presetID="10" presetClass="entr" presetSubtype="0" fill="hold" nodeType="withEffect">
                                  <p:stCondLst>
                                    <p:cond delay="0"/>
                                  </p:stCondLst>
                                  <p:childTnLst>
                                    <p:set>
                                      <p:cBhvr>
                                        <p:cTn id="51" dur="1" fill="hold">
                                          <p:stCondLst>
                                            <p:cond delay="0"/>
                                          </p:stCondLst>
                                        </p:cTn>
                                        <p:tgtEl>
                                          <p:spTgt spid="46"/>
                                        </p:tgtEl>
                                        <p:attrNameLst>
                                          <p:attrName>style.visibility</p:attrName>
                                        </p:attrNameLst>
                                      </p:cBhvr>
                                      <p:to>
                                        <p:strVal val="visible"/>
                                      </p:to>
                                    </p:set>
                                    <p:animEffect transition="in" filter="fade">
                                      <p:cBhvr>
                                        <p:cTn id="52" dur="500"/>
                                        <p:tgtEl>
                                          <p:spTgt spid="46"/>
                                        </p:tgtEl>
                                      </p:cBhvr>
                                    </p:animEffect>
                                  </p:childTnLst>
                                </p:cTn>
                              </p:par>
                              <p:par>
                                <p:cTn id="53" presetID="10" presetClass="entr" presetSubtype="0" fill="hold" nodeType="withEffect">
                                  <p:stCondLst>
                                    <p:cond delay="0"/>
                                  </p:stCondLst>
                                  <p:childTnLst>
                                    <p:set>
                                      <p:cBhvr>
                                        <p:cTn id="54" dur="1" fill="hold">
                                          <p:stCondLst>
                                            <p:cond delay="0"/>
                                          </p:stCondLst>
                                        </p:cTn>
                                        <p:tgtEl>
                                          <p:spTgt spid="49"/>
                                        </p:tgtEl>
                                        <p:attrNameLst>
                                          <p:attrName>style.visibility</p:attrName>
                                        </p:attrNameLst>
                                      </p:cBhvr>
                                      <p:to>
                                        <p:strVal val="visible"/>
                                      </p:to>
                                    </p:set>
                                    <p:animEffect transition="in" filter="fade">
                                      <p:cBhvr>
                                        <p:cTn id="55" dur="500"/>
                                        <p:tgtEl>
                                          <p:spTgt spid="49"/>
                                        </p:tgtEl>
                                      </p:cBhvr>
                                    </p:animEffect>
                                  </p:childTnLst>
                                </p:cTn>
                              </p:par>
                              <p:par>
                                <p:cTn id="56" presetID="10" presetClass="entr" presetSubtype="0" fill="hold" nodeType="withEffect">
                                  <p:stCondLst>
                                    <p:cond delay="0"/>
                                  </p:stCondLst>
                                  <p:childTnLst>
                                    <p:set>
                                      <p:cBhvr>
                                        <p:cTn id="57" dur="1" fill="hold">
                                          <p:stCondLst>
                                            <p:cond delay="0"/>
                                          </p:stCondLst>
                                        </p:cTn>
                                        <p:tgtEl>
                                          <p:spTgt spid="54"/>
                                        </p:tgtEl>
                                        <p:attrNameLst>
                                          <p:attrName>style.visibility</p:attrName>
                                        </p:attrNameLst>
                                      </p:cBhvr>
                                      <p:to>
                                        <p:strVal val="visible"/>
                                      </p:to>
                                    </p:set>
                                    <p:animEffect transition="in" filter="fade">
                                      <p:cBhvr>
                                        <p:cTn id="58" dur="500"/>
                                        <p:tgtEl>
                                          <p:spTgt spid="54"/>
                                        </p:tgtEl>
                                      </p:cBhvr>
                                    </p:animEffect>
                                  </p:childTnLst>
                                </p:cTn>
                              </p:par>
                              <p:par>
                                <p:cTn id="59" presetID="10" presetClass="entr" presetSubtype="0" fill="hold" nodeType="withEffect">
                                  <p:stCondLst>
                                    <p:cond delay="0"/>
                                  </p:stCondLst>
                                  <p:childTnLst>
                                    <p:set>
                                      <p:cBhvr>
                                        <p:cTn id="60" dur="1" fill="hold">
                                          <p:stCondLst>
                                            <p:cond delay="0"/>
                                          </p:stCondLst>
                                        </p:cTn>
                                        <p:tgtEl>
                                          <p:spTgt spid="56"/>
                                        </p:tgtEl>
                                        <p:attrNameLst>
                                          <p:attrName>style.visibility</p:attrName>
                                        </p:attrNameLst>
                                      </p:cBhvr>
                                      <p:to>
                                        <p:strVal val="visible"/>
                                      </p:to>
                                    </p:set>
                                    <p:animEffect transition="in" filter="fade">
                                      <p:cBhvr>
                                        <p:cTn id="61" dur="500"/>
                                        <p:tgtEl>
                                          <p:spTgt spid="56"/>
                                        </p:tgtEl>
                                      </p:cBhvr>
                                    </p:animEffect>
                                  </p:childTnLst>
                                </p:cTn>
                              </p:par>
                              <p:par>
                                <p:cTn id="62" presetID="10" presetClass="entr" presetSubtype="0" fill="hold" nodeType="withEffect">
                                  <p:stCondLst>
                                    <p:cond delay="0"/>
                                  </p:stCondLst>
                                  <p:childTnLst>
                                    <p:set>
                                      <p:cBhvr>
                                        <p:cTn id="63" dur="1" fill="hold">
                                          <p:stCondLst>
                                            <p:cond delay="0"/>
                                          </p:stCondLst>
                                        </p:cTn>
                                        <p:tgtEl>
                                          <p:spTgt spid="61"/>
                                        </p:tgtEl>
                                        <p:attrNameLst>
                                          <p:attrName>style.visibility</p:attrName>
                                        </p:attrNameLst>
                                      </p:cBhvr>
                                      <p:to>
                                        <p:strVal val="visible"/>
                                      </p:to>
                                    </p:set>
                                    <p:animEffect transition="in" filter="fade">
                                      <p:cBhvr>
                                        <p:cTn id="64" dur="500"/>
                                        <p:tgtEl>
                                          <p:spTgt spid="61"/>
                                        </p:tgtEl>
                                      </p:cBhvr>
                                    </p:animEffect>
                                  </p:childTnLst>
                                </p:cTn>
                              </p:par>
                              <p:par>
                                <p:cTn id="65" presetID="10" presetClass="entr" presetSubtype="0" fill="hold" nodeType="withEffect">
                                  <p:stCondLst>
                                    <p:cond delay="0"/>
                                  </p:stCondLst>
                                  <p:childTnLst>
                                    <p:set>
                                      <p:cBhvr>
                                        <p:cTn id="66" dur="1" fill="hold">
                                          <p:stCondLst>
                                            <p:cond delay="0"/>
                                          </p:stCondLst>
                                        </p:cTn>
                                        <p:tgtEl>
                                          <p:spTgt spid="99"/>
                                        </p:tgtEl>
                                        <p:attrNameLst>
                                          <p:attrName>style.visibility</p:attrName>
                                        </p:attrNameLst>
                                      </p:cBhvr>
                                      <p:to>
                                        <p:strVal val="visible"/>
                                      </p:to>
                                    </p:set>
                                    <p:animEffect transition="in" filter="fade">
                                      <p:cBhvr>
                                        <p:cTn id="67" dur="500"/>
                                        <p:tgtEl>
                                          <p:spTgt spid="99"/>
                                        </p:tgtEl>
                                      </p:cBhvr>
                                    </p:animEffect>
                                  </p:childTnLst>
                                </p:cTn>
                              </p:par>
                              <p:par>
                                <p:cTn id="68" presetID="10" presetClass="entr" presetSubtype="0" fill="hold" nodeType="withEffect">
                                  <p:stCondLst>
                                    <p:cond delay="0"/>
                                  </p:stCondLst>
                                  <p:childTnLst>
                                    <p:set>
                                      <p:cBhvr>
                                        <p:cTn id="69" dur="1" fill="hold">
                                          <p:stCondLst>
                                            <p:cond delay="0"/>
                                          </p:stCondLst>
                                        </p:cTn>
                                        <p:tgtEl>
                                          <p:spTgt spid="104"/>
                                        </p:tgtEl>
                                        <p:attrNameLst>
                                          <p:attrName>style.visibility</p:attrName>
                                        </p:attrNameLst>
                                      </p:cBhvr>
                                      <p:to>
                                        <p:strVal val="visible"/>
                                      </p:to>
                                    </p:set>
                                    <p:animEffect transition="in" filter="fade">
                                      <p:cBhvr>
                                        <p:cTn id="70" dur="500"/>
                                        <p:tgtEl>
                                          <p:spTgt spid="104"/>
                                        </p:tgtEl>
                                      </p:cBhvr>
                                    </p:animEffect>
                                  </p:childTnLst>
                                </p:cTn>
                              </p:par>
                              <p:par>
                                <p:cTn id="71" presetID="10" presetClass="entr" presetSubtype="0" fill="hold" nodeType="withEffect">
                                  <p:stCondLst>
                                    <p:cond delay="0"/>
                                  </p:stCondLst>
                                  <p:childTnLst>
                                    <p:set>
                                      <p:cBhvr>
                                        <p:cTn id="72" dur="1" fill="hold">
                                          <p:stCondLst>
                                            <p:cond delay="0"/>
                                          </p:stCondLst>
                                        </p:cTn>
                                        <p:tgtEl>
                                          <p:spTgt spid="106"/>
                                        </p:tgtEl>
                                        <p:attrNameLst>
                                          <p:attrName>style.visibility</p:attrName>
                                        </p:attrNameLst>
                                      </p:cBhvr>
                                      <p:to>
                                        <p:strVal val="visible"/>
                                      </p:to>
                                    </p:set>
                                    <p:animEffect transition="in" filter="fade">
                                      <p:cBhvr>
                                        <p:cTn id="73" dur="500"/>
                                        <p:tgtEl>
                                          <p:spTgt spid="106"/>
                                        </p:tgtEl>
                                      </p:cBhvr>
                                    </p:animEffect>
                                  </p:childTnLst>
                                </p:cTn>
                              </p:par>
                              <p:par>
                                <p:cTn id="74" presetID="10" presetClass="entr" presetSubtype="0" fill="hold" nodeType="withEffect">
                                  <p:stCondLst>
                                    <p:cond delay="0"/>
                                  </p:stCondLst>
                                  <p:childTnLst>
                                    <p:set>
                                      <p:cBhvr>
                                        <p:cTn id="75" dur="1" fill="hold">
                                          <p:stCondLst>
                                            <p:cond delay="0"/>
                                          </p:stCondLst>
                                        </p:cTn>
                                        <p:tgtEl>
                                          <p:spTgt spid="108"/>
                                        </p:tgtEl>
                                        <p:attrNameLst>
                                          <p:attrName>style.visibility</p:attrName>
                                        </p:attrNameLst>
                                      </p:cBhvr>
                                      <p:to>
                                        <p:strVal val="visible"/>
                                      </p:to>
                                    </p:set>
                                    <p:animEffect transition="in" filter="fade">
                                      <p:cBhvr>
                                        <p:cTn id="76" dur="500"/>
                                        <p:tgtEl>
                                          <p:spTgt spid="108"/>
                                        </p:tgtEl>
                                      </p:cBhvr>
                                    </p:animEffect>
                                  </p:childTnLst>
                                </p:cTn>
                              </p:par>
                              <p:par>
                                <p:cTn id="77" presetID="10" presetClass="entr" presetSubtype="0" fill="hold" nodeType="withEffect">
                                  <p:stCondLst>
                                    <p:cond delay="0"/>
                                  </p:stCondLst>
                                  <p:childTnLst>
                                    <p:set>
                                      <p:cBhvr>
                                        <p:cTn id="78" dur="1" fill="hold">
                                          <p:stCondLst>
                                            <p:cond delay="0"/>
                                          </p:stCondLst>
                                        </p:cTn>
                                        <p:tgtEl>
                                          <p:spTgt spid="113"/>
                                        </p:tgtEl>
                                        <p:attrNameLst>
                                          <p:attrName>style.visibility</p:attrName>
                                        </p:attrNameLst>
                                      </p:cBhvr>
                                      <p:to>
                                        <p:strVal val="visible"/>
                                      </p:to>
                                    </p:set>
                                    <p:animEffect transition="in" filter="fade">
                                      <p:cBhvr>
                                        <p:cTn id="79" dur="500"/>
                                        <p:tgtEl>
                                          <p:spTgt spid="113"/>
                                        </p:tgtEl>
                                      </p:cBhvr>
                                    </p:animEffect>
                                  </p:childTnLst>
                                </p:cTn>
                              </p:par>
                              <p:par>
                                <p:cTn id="80" presetID="10" presetClass="entr" presetSubtype="0" fill="hold" nodeType="withEffect">
                                  <p:stCondLst>
                                    <p:cond delay="0"/>
                                  </p:stCondLst>
                                  <p:childTnLst>
                                    <p:set>
                                      <p:cBhvr>
                                        <p:cTn id="81" dur="1" fill="hold">
                                          <p:stCondLst>
                                            <p:cond delay="0"/>
                                          </p:stCondLst>
                                        </p:cTn>
                                        <p:tgtEl>
                                          <p:spTgt spid="118"/>
                                        </p:tgtEl>
                                        <p:attrNameLst>
                                          <p:attrName>style.visibility</p:attrName>
                                        </p:attrNameLst>
                                      </p:cBhvr>
                                      <p:to>
                                        <p:strVal val="visible"/>
                                      </p:to>
                                    </p:set>
                                    <p:animEffect transition="in" filter="fade">
                                      <p:cBhvr>
                                        <p:cTn id="82" dur="500"/>
                                        <p:tgtEl>
                                          <p:spTgt spid="118"/>
                                        </p:tgtEl>
                                      </p:cBhvr>
                                    </p:animEffect>
                                  </p:childTnLst>
                                </p:cTn>
                              </p:par>
                              <p:par>
                                <p:cTn id="83" presetID="10" presetClass="entr" presetSubtype="0" fill="hold" nodeType="withEffect">
                                  <p:stCondLst>
                                    <p:cond delay="0"/>
                                  </p:stCondLst>
                                  <p:childTnLst>
                                    <p:set>
                                      <p:cBhvr>
                                        <p:cTn id="84" dur="1" fill="hold">
                                          <p:stCondLst>
                                            <p:cond delay="0"/>
                                          </p:stCondLst>
                                        </p:cTn>
                                        <p:tgtEl>
                                          <p:spTgt spid="122"/>
                                        </p:tgtEl>
                                        <p:attrNameLst>
                                          <p:attrName>style.visibility</p:attrName>
                                        </p:attrNameLst>
                                      </p:cBhvr>
                                      <p:to>
                                        <p:strVal val="visible"/>
                                      </p:to>
                                    </p:set>
                                    <p:animEffect transition="in" filter="fade">
                                      <p:cBhvr>
                                        <p:cTn id="85" dur="500"/>
                                        <p:tgtEl>
                                          <p:spTgt spid="122"/>
                                        </p:tgtEl>
                                      </p:cBhvr>
                                    </p:animEffect>
                                  </p:childTnLst>
                                </p:cTn>
                              </p:par>
                              <p:par>
                                <p:cTn id="86" presetID="10" presetClass="entr" presetSubtype="0" fill="hold" nodeType="withEffect">
                                  <p:stCondLst>
                                    <p:cond delay="0"/>
                                  </p:stCondLst>
                                  <p:childTnLst>
                                    <p:set>
                                      <p:cBhvr>
                                        <p:cTn id="87" dur="1" fill="hold">
                                          <p:stCondLst>
                                            <p:cond delay="0"/>
                                          </p:stCondLst>
                                        </p:cTn>
                                        <p:tgtEl>
                                          <p:spTgt spid="155"/>
                                        </p:tgtEl>
                                        <p:attrNameLst>
                                          <p:attrName>style.visibility</p:attrName>
                                        </p:attrNameLst>
                                      </p:cBhvr>
                                      <p:to>
                                        <p:strVal val="visible"/>
                                      </p:to>
                                    </p:set>
                                    <p:animEffect transition="in" filter="fade">
                                      <p:cBhvr>
                                        <p:cTn id="88" dur="500"/>
                                        <p:tgtEl>
                                          <p:spTgt spid="155"/>
                                        </p:tgtEl>
                                      </p:cBhvr>
                                    </p:animEffect>
                                  </p:childTnLst>
                                </p:cTn>
                              </p:par>
                              <p:par>
                                <p:cTn id="89" presetID="10" presetClass="entr" presetSubtype="0" fill="hold" nodeType="withEffect">
                                  <p:stCondLst>
                                    <p:cond delay="0"/>
                                  </p:stCondLst>
                                  <p:childTnLst>
                                    <p:set>
                                      <p:cBhvr>
                                        <p:cTn id="90" dur="1" fill="hold">
                                          <p:stCondLst>
                                            <p:cond delay="0"/>
                                          </p:stCondLst>
                                        </p:cTn>
                                        <p:tgtEl>
                                          <p:spTgt spid="166"/>
                                        </p:tgtEl>
                                        <p:attrNameLst>
                                          <p:attrName>style.visibility</p:attrName>
                                        </p:attrNameLst>
                                      </p:cBhvr>
                                      <p:to>
                                        <p:strVal val="visible"/>
                                      </p:to>
                                    </p:set>
                                    <p:animEffect transition="in" filter="fade">
                                      <p:cBhvr>
                                        <p:cTn id="91" dur="500"/>
                                        <p:tgtEl>
                                          <p:spTgt spid="166"/>
                                        </p:tgtEl>
                                      </p:cBhvr>
                                    </p:animEffect>
                                  </p:childTnLst>
                                </p:cTn>
                              </p:par>
                              <p:par>
                                <p:cTn id="92" presetID="10" presetClass="entr" presetSubtype="0" fill="hold" nodeType="withEffect">
                                  <p:stCondLst>
                                    <p:cond delay="0"/>
                                  </p:stCondLst>
                                  <p:childTnLst>
                                    <p:set>
                                      <p:cBhvr>
                                        <p:cTn id="93" dur="1" fill="hold">
                                          <p:stCondLst>
                                            <p:cond delay="0"/>
                                          </p:stCondLst>
                                        </p:cTn>
                                        <p:tgtEl>
                                          <p:spTgt spid="168"/>
                                        </p:tgtEl>
                                        <p:attrNameLst>
                                          <p:attrName>style.visibility</p:attrName>
                                        </p:attrNameLst>
                                      </p:cBhvr>
                                      <p:to>
                                        <p:strVal val="visible"/>
                                      </p:to>
                                    </p:set>
                                    <p:animEffect transition="in" filter="fade">
                                      <p:cBhvr>
                                        <p:cTn id="94" dur="500"/>
                                        <p:tgtEl>
                                          <p:spTgt spid="168"/>
                                        </p:tgtEl>
                                      </p:cBhvr>
                                    </p:animEffect>
                                  </p:childTnLst>
                                </p:cTn>
                              </p:par>
                              <p:par>
                                <p:cTn id="95" presetID="10" presetClass="entr" presetSubtype="0" fill="hold" nodeType="withEffect">
                                  <p:stCondLst>
                                    <p:cond delay="0"/>
                                  </p:stCondLst>
                                  <p:childTnLst>
                                    <p:set>
                                      <p:cBhvr>
                                        <p:cTn id="96" dur="1" fill="hold">
                                          <p:stCondLst>
                                            <p:cond delay="0"/>
                                          </p:stCondLst>
                                        </p:cTn>
                                        <p:tgtEl>
                                          <p:spTgt spid="170"/>
                                        </p:tgtEl>
                                        <p:attrNameLst>
                                          <p:attrName>style.visibility</p:attrName>
                                        </p:attrNameLst>
                                      </p:cBhvr>
                                      <p:to>
                                        <p:strVal val="visible"/>
                                      </p:to>
                                    </p:set>
                                    <p:animEffect transition="in" filter="fade">
                                      <p:cBhvr>
                                        <p:cTn id="97" dur="500"/>
                                        <p:tgtEl>
                                          <p:spTgt spid="170"/>
                                        </p:tgtEl>
                                      </p:cBhvr>
                                    </p:animEffect>
                                  </p:childTnLst>
                                </p:cTn>
                              </p:par>
                              <p:par>
                                <p:cTn id="98" presetID="10" presetClass="entr" presetSubtype="0" fill="hold" nodeType="withEffect">
                                  <p:stCondLst>
                                    <p:cond delay="0"/>
                                  </p:stCondLst>
                                  <p:childTnLst>
                                    <p:set>
                                      <p:cBhvr>
                                        <p:cTn id="99" dur="1" fill="hold">
                                          <p:stCondLst>
                                            <p:cond delay="0"/>
                                          </p:stCondLst>
                                        </p:cTn>
                                        <p:tgtEl>
                                          <p:spTgt spid="181"/>
                                        </p:tgtEl>
                                        <p:attrNameLst>
                                          <p:attrName>style.visibility</p:attrName>
                                        </p:attrNameLst>
                                      </p:cBhvr>
                                      <p:to>
                                        <p:strVal val="visible"/>
                                      </p:to>
                                    </p:set>
                                    <p:animEffect transition="in" filter="fade">
                                      <p:cBhvr>
                                        <p:cTn id="100" dur="500"/>
                                        <p:tgtEl>
                                          <p:spTgt spid="181"/>
                                        </p:tgtEl>
                                      </p:cBhvr>
                                    </p:animEffect>
                                  </p:childTnLst>
                                </p:cTn>
                              </p:par>
                              <p:par>
                                <p:cTn id="101" presetID="10" presetClass="entr" presetSubtype="0" fill="hold" nodeType="withEffect">
                                  <p:stCondLst>
                                    <p:cond delay="0"/>
                                  </p:stCondLst>
                                  <p:childTnLst>
                                    <p:set>
                                      <p:cBhvr>
                                        <p:cTn id="102" dur="1" fill="hold">
                                          <p:stCondLst>
                                            <p:cond delay="0"/>
                                          </p:stCondLst>
                                        </p:cTn>
                                        <p:tgtEl>
                                          <p:spTgt spid="187"/>
                                        </p:tgtEl>
                                        <p:attrNameLst>
                                          <p:attrName>style.visibility</p:attrName>
                                        </p:attrNameLst>
                                      </p:cBhvr>
                                      <p:to>
                                        <p:strVal val="visible"/>
                                      </p:to>
                                    </p:set>
                                    <p:animEffect transition="in" filter="fade">
                                      <p:cBhvr>
                                        <p:cTn id="103" dur="500"/>
                                        <p:tgtEl>
                                          <p:spTgt spid="187"/>
                                        </p:tgtEl>
                                      </p:cBhvr>
                                    </p:animEffect>
                                  </p:childTnLst>
                                </p:cTn>
                              </p:par>
                              <p:par>
                                <p:cTn id="104" presetID="10" presetClass="entr" presetSubtype="0" fill="hold" nodeType="withEffect">
                                  <p:stCondLst>
                                    <p:cond delay="0"/>
                                  </p:stCondLst>
                                  <p:childTnLst>
                                    <p:set>
                                      <p:cBhvr>
                                        <p:cTn id="105" dur="1" fill="hold">
                                          <p:stCondLst>
                                            <p:cond delay="0"/>
                                          </p:stCondLst>
                                        </p:cTn>
                                        <p:tgtEl>
                                          <p:spTgt spid="189"/>
                                        </p:tgtEl>
                                        <p:attrNameLst>
                                          <p:attrName>style.visibility</p:attrName>
                                        </p:attrNameLst>
                                      </p:cBhvr>
                                      <p:to>
                                        <p:strVal val="visible"/>
                                      </p:to>
                                    </p:set>
                                    <p:animEffect transition="in" filter="fade">
                                      <p:cBhvr>
                                        <p:cTn id="106" dur="500"/>
                                        <p:tgtEl>
                                          <p:spTgt spid="189"/>
                                        </p:tgtEl>
                                      </p:cBhvr>
                                    </p:animEffect>
                                  </p:childTnLst>
                                </p:cTn>
                              </p:par>
                              <p:par>
                                <p:cTn id="107" presetID="10" presetClass="entr" presetSubtype="0" fill="hold" nodeType="withEffect">
                                  <p:stCondLst>
                                    <p:cond delay="0"/>
                                  </p:stCondLst>
                                  <p:childTnLst>
                                    <p:set>
                                      <p:cBhvr>
                                        <p:cTn id="108" dur="1" fill="hold">
                                          <p:stCondLst>
                                            <p:cond delay="0"/>
                                          </p:stCondLst>
                                        </p:cTn>
                                        <p:tgtEl>
                                          <p:spTgt spid="191"/>
                                        </p:tgtEl>
                                        <p:attrNameLst>
                                          <p:attrName>style.visibility</p:attrName>
                                        </p:attrNameLst>
                                      </p:cBhvr>
                                      <p:to>
                                        <p:strVal val="visible"/>
                                      </p:to>
                                    </p:set>
                                    <p:animEffect transition="in" filter="fade">
                                      <p:cBhvr>
                                        <p:cTn id="109" dur="500"/>
                                        <p:tgtEl>
                                          <p:spTgt spid="191"/>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202"/>
                                        </p:tgtEl>
                                        <p:attrNameLst>
                                          <p:attrName>style.visibility</p:attrName>
                                        </p:attrNameLst>
                                      </p:cBhvr>
                                      <p:to>
                                        <p:strVal val="visible"/>
                                      </p:to>
                                    </p:set>
                                    <p:animEffect transition="in" filter="fade">
                                      <p:cBhvr>
                                        <p:cTn id="112" dur="500"/>
                                        <p:tgtEl>
                                          <p:spTgt spid="202"/>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226"/>
                                        </p:tgtEl>
                                        <p:attrNameLst>
                                          <p:attrName>style.visibility</p:attrName>
                                        </p:attrNameLst>
                                      </p:cBhvr>
                                      <p:to>
                                        <p:strVal val="visible"/>
                                      </p:to>
                                    </p:set>
                                    <p:animEffect transition="in" filter="fade">
                                      <p:cBhvr>
                                        <p:cTn id="115" dur="500"/>
                                        <p:tgtEl>
                                          <p:spTgt spid="226"/>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231"/>
                                        </p:tgtEl>
                                        <p:attrNameLst>
                                          <p:attrName>style.visibility</p:attrName>
                                        </p:attrNameLst>
                                      </p:cBhvr>
                                      <p:to>
                                        <p:strVal val="visible"/>
                                      </p:to>
                                    </p:set>
                                    <p:animEffect transition="in" filter="fade">
                                      <p:cBhvr>
                                        <p:cTn id="118" dur="500"/>
                                        <p:tgtEl>
                                          <p:spTgt spid="231"/>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232"/>
                                        </p:tgtEl>
                                        <p:attrNameLst>
                                          <p:attrName>style.visibility</p:attrName>
                                        </p:attrNameLst>
                                      </p:cBhvr>
                                      <p:to>
                                        <p:strVal val="visible"/>
                                      </p:to>
                                    </p:set>
                                    <p:animEffect transition="in" filter="fade">
                                      <p:cBhvr>
                                        <p:cTn id="121" dur="500"/>
                                        <p:tgtEl>
                                          <p:spTgt spid="23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234"/>
                                        </p:tgtEl>
                                        <p:attrNameLst>
                                          <p:attrName>style.visibility</p:attrName>
                                        </p:attrNameLst>
                                      </p:cBhvr>
                                      <p:to>
                                        <p:strVal val="visible"/>
                                      </p:to>
                                    </p:set>
                                    <p:animEffect transition="in" filter="fade">
                                      <p:cBhvr>
                                        <p:cTn id="124" dur="500"/>
                                        <p:tgtEl>
                                          <p:spTgt spid="234"/>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246"/>
                                        </p:tgtEl>
                                        <p:attrNameLst>
                                          <p:attrName>style.visibility</p:attrName>
                                        </p:attrNameLst>
                                      </p:cBhvr>
                                      <p:to>
                                        <p:strVal val="visible"/>
                                      </p:to>
                                    </p:set>
                                    <p:animEffect transition="in" filter="fade">
                                      <p:cBhvr>
                                        <p:cTn id="127" dur="500"/>
                                        <p:tgtEl>
                                          <p:spTgt spid="246"/>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247"/>
                                        </p:tgtEl>
                                        <p:attrNameLst>
                                          <p:attrName>style.visibility</p:attrName>
                                        </p:attrNameLst>
                                      </p:cBhvr>
                                      <p:to>
                                        <p:strVal val="visible"/>
                                      </p:to>
                                    </p:set>
                                    <p:animEffect transition="in" filter="fade">
                                      <p:cBhvr>
                                        <p:cTn id="130" dur="500"/>
                                        <p:tgtEl>
                                          <p:spTgt spid="247"/>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248"/>
                                        </p:tgtEl>
                                        <p:attrNameLst>
                                          <p:attrName>style.visibility</p:attrName>
                                        </p:attrNameLst>
                                      </p:cBhvr>
                                      <p:to>
                                        <p:strVal val="visible"/>
                                      </p:to>
                                    </p:set>
                                    <p:animEffect transition="in" filter="fade">
                                      <p:cBhvr>
                                        <p:cTn id="133" dur="500"/>
                                        <p:tgtEl>
                                          <p:spTgt spid="248"/>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249"/>
                                        </p:tgtEl>
                                        <p:attrNameLst>
                                          <p:attrName>style.visibility</p:attrName>
                                        </p:attrNameLst>
                                      </p:cBhvr>
                                      <p:to>
                                        <p:strVal val="visible"/>
                                      </p:to>
                                    </p:set>
                                    <p:animEffect transition="in" filter="fade">
                                      <p:cBhvr>
                                        <p:cTn id="136" dur="500"/>
                                        <p:tgtEl>
                                          <p:spTgt spid="249"/>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250"/>
                                        </p:tgtEl>
                                        <p:attrNameLst>
                                          <p:attrName>style.visibility</p:attrName>
                                        </p:attrNameLst>
                                      </p:cBhvr>
                                      <p:to>
                                        <p:strVal val="visible"/>
                                      </p:to>
                                    </p:set>
                                    <p:animEffect transition="in" filter="fade">
                                      <p:cBhvr>
                                        <p:cTn id="139" dur="500"/>
                                        <p:tgtEl>
                                          <p:spTgt spid="250"/>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251"/>
                                        </p:tgtEl>
                                        <p:attrNameLst>
                                          <p:attrName>style.visibility</p:attrName>
                                        </p:attrNameLst>
                                      </p:cBhvr>
                                      <p:to>
                                        <p:strVal val="visible"/>
                                      </p:to>
                                    </p:set>
                                    <p:animEffect transition="in" filter="fade">
                                      <p:cBhvr>
                                        <p:cTn id="142" dur="500"/>
                                        <p:tgtEl>
                                          <p:spTgt spid="251"/>
                                        </p:tgtEl>
                                      </p:cBhvr>
                                    </p:animEffect>
                                  </p:childTnLst>
                                </p:cTn>
                              </p:par>
                              <p:par>
                                <p:cTn id="143" presetID="10" presetClass="entr" presetSubtype="0" fill="hold" grpId="0" nodeType="withEffect">
                                  <p:stCondLst>
                                    <p:cond delay="0"/>
                                  </p:stCondLst>
                                  <p:childTnLst>
                                    <p:set>
                                      <p:cBhvr>
                                        <p:cTn id="144" dur="1" fill="hold">
                                          <p:stCondLst>
                                            <p:cond delay="0"/>
                                          </p:stCondLst>
                                        </p:cTn>
                                        <p:tgtEl>
                                          <p:spTgt spid="260"/>
                                        </p:tgtEl>
                                        <p:attrNameLst>
                                          <p:attrName>style.visibility</p:attrName>
                                        </p:attrNameLst>
                                      </p:cBhvr>
                                      <p:to>
                                        <p:strVal val="visible"/>
                                      </p:to>
                                    </p:set>
                                    <p:animEffect transition="in" filter="fade">
                                      <p:cBhvr>
                                        <p:cTn id="145" dur="500"/>
                                        <p:tgtEl>
                                          <p:spTgt spid="260"/>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261"/>
                                        </p:tgtEl>
                                        <p:attrNameLst>
                                          <p:attrName>style.visibility</p:attrName>
                                        </p:attrNameLst>
                                      </p:cBhvr>
                                      <p:to>
                                        <p:strVal val="visible"/>
                                      </p:to>
                                    </p:set>
                                    <p:animEffect transition="in" filter="fade">
                                      <p:cBhvr>
                                        <p:cTn id="148" dur="500"/>
                                        <p:tgtEl>
                                          <p:spTgt spid="261"/>
                                        </p:tgtEl>
                                      </p:cBhvr>
                                    </p:animEffect>
                                  </p:childTnLst>
                                </p:cTn>
                              </p:par>
                              <p:par>
                                <p:cTn id="149" presetID="10" presetClass="entr" presetSubtype="0" fill="hold" grpId="0" nodeType="withEffect">
                                  <p:stCondLst>
                                    <p:cond delay="0"/>
                                  </p:stCondLst>
                                  <p:childTnLst>
                                    <p:set>
                                      <p:cBhvr>
                                        <p:cTn id="150" dur="1" fill="hold">
                                          <p:stCondLst>
                                            <p:cond delay="0"/>
                                          </p:stCondLst>
                                        </p:cTn>
                                        <p:tgtEl>
                                          <p:spTgt spid="262"/>
                                        </p:tgtEl>
                                        <p:attrNameLst>
                                          <p:attrName>style.visibility</p:attrName>
                                        </p:attrNameLst>
                                      </p:cBhvr>
                                      <p:to>
                                        <p:strVal val="visible"/>
                                      </p:to>
                                    </p:set>
                                    <p:animEffect transition="in" filter="fade">
                                      <p:cBhvr>
                                        <p:cTn id="151" dur="500"/>
                                        <p:tgtEl>
                                          <p:spTgt spid="262"/>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263"/>
                                        </p:tgtEl>
                                        <p:attrNameLst>
                                          <p:attrName>style.visibility</p:attrName>
                                        </p:attrNameLst>
                                      </p:cBhvr>
                                      <p:to>
                                        <p:strVal val="visible"/>
                                      </p:to>
                                    </p:set>
                                    <p:animEffect transition="in" filter="fade">
                                      <p:cBhvr>
                                        <p:cTn id="154" dur="500"/>
                                        <p:tgtEl>
                                          <p:spTgt spid="263"/>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264"/>
                                        </p:tgtEl>
                                        <p:attrNameLst>
                                          <p:attrName>style.visibility</p:attrName>
                                        </p:attrNameLst>
                                      </p:cBhvr>
                                      <p:to>
                                        <p:strVal val="visible"/>
                                      </p:to>
                                    </p:set>
                                    <p:animEffect transition="in" filter="fade">
                                      <p:cBhvr>
                                        <p:cTn id="157" dur="500"/>
                                        <p:tgtEl>
                                          <p:spTgt spid="264"/>
                                        </p:tgtEl>
                                      </p:cBhvr>
                                    </p:animEffect>
                                  </p:childTnLst>
                                </p:cTn>
                              </p:par>
                              <p:par>
                                <p:cTn id="158" presetID="10" presetClass="entr" presetSubtype="0" fill="hold" nodeType="withEffect">
                                  <p:stCondLst>
                                    <p:cond delay="0"/>
                                  </p:stCondLst>
                                  <p:childTnLst>
                                    <p:set>
                                      <p:cBhvr>
                                        <p:cTn id="159" dur="1" fill="hold">
                                          <p:stCondLst>
                                            <p:cond delay="0"/>
                                          </p:stCondLst>
                                        </p:cTn>
                                        <p:tgtEl>
                                          <p:spTgt spid="315"/>
                                        </p:tgtEl>
                                        <p:attrNameLst>
                                          <p:attrName>style.visibility</p:attrName>
                                        </p:attrNameLst>
                                      </p:cBhvr>
                                      <p:to>
                                        <p:strVal val="visible"/>
                                      </p:to>
                                    </p:set>
                                    <p:animEffect transition="in" filter="fade">
                                      <p:cBhvr>
                                        <p:cTn id="160" dur="500"/>
                                        <p:tgtEl>
                                          <p:spTgt spid="315"/>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252"/>
                                        </p:tgtEl>
                                        <p:attrNameLst>
                                          <p:attrName>style.visibility</p:attrName>
                                        </p:attrNameLst>
                                      </p:cBhvr>
                                      <p:to>
                                        <p:strVal val="visible"/>
                                      </p:to>
                                    </p:set>
                                    <p:animEffect transition="in" filter="fade">
                                      <p:cBhvr>
                                        <p:cTn id="163" dur="500"/>
                                        <p:tgtEl>
                                          <p:spTgt spid="252"/>
                                        </p:tgtEl>
                                      </p:cBhvr>
                                    </p:animEffect>
                                  </p:childTnLst>
                                </p:cTn>
                              </p:par>
                              <p:par>
                                <p:cTn id="164" presetID="10" presetClass="entr" presetSubtype="0" fill="hold" nodeType="withEffect">
                                  <p:stCondLst>
                                    <p:cond delay="0"/>
                                  </p:stCondLst>
                                  <p:childTnLst>
                                    <p:set>
                                      <p:cBhvr>
                                        <p:cTn id="165" dur="1" fill="hold">
                                          <p:stCondLst>
                                            <p:cond delay="0"/>
                                          </p:stCondLst>
                                        </p:cTn>
                                        <p:tgtEl>
                                          <p:spTgt spid="230">
                                            <p:txEl>
                                              <p:pRg st="0" end="0"/>
                                            </p:txEl>
                                          </p:spTgt>
                                        </p:tgtEl>
                                        <p:attrNameLst>
                                          <p:attrName>style.visibility</p:attrName>
                                        </p:attrNameLst>
                                      </p:cBhvr>
                                      <p:to>
                                        <p:strVal val="visible"/>
                                      </p:to>
                                    </p:set>
                                    <p:animEffect transition="in" filter="fade">
                                      <p:cBhvr>
                                        <p:cTn id="166" dur="500"/>
                                        <p:tgtEl>
                                          <p:spTgt spid="230">
                                            <p:txEl>
                                              <p:pRg st="0" end="0"/>
                                            </p:txEl>
                                          </p:spTgt>
                                        </p:tgtEl>
                                      </p:cBhvr>
                                    </p:animEffect>
                                  </p:childTnLst>
                                </p:cTn>
                              </p:par>
                            </p:childTnLst>
                          </p:cTn>
                        </p:par>
                      </p:childTnLst>
                    </p:cTn>
                  </p:par>
                  <p:par>
                    <p:cTn id="167" fill="hold">
                      <p:stCondLst>
                        <p:cond delay="indefinite"/>
                      </p:stCondLst>
                      <p:childTnLst>
                        <p:par>
                          <p:cTn id="168" fill="hold">
                            <p:stCondLst>
                              <p:cond delay="0"/>
                            </p:stCondLst>
                            <p:childTnLst>
                              <p:par>
                                <p:cTn id="169" presetID="10" presetClass="entr" presetSubtype="0" fill="hold" nodeType="clickEffect">
                                  <p:stCondLst>
                                    <p:cond delay="0"/>
                                  </p:stCondLst>
                                  <p:childTnLst>
                                    <p:set>
                                      <p:cBhvr>
                                        <p:cTn id="170" dur="1" fill="hold">
                                          <p:stCondLst>
                                            <p:cond delay="0"/>
                                          </p:stCondLst>
                                        </p:cTn>
                                        <p:tgtEl>
                                          <p:spTgt spid="303"/>
                                        </p:tgtEl>
                                        <p:attrNameLst>
                                          <p:attrName>style.visibility</p:attrName>
                                        </p:attrNameLst>
                                      </p:cBhvr>
                                      <p:to>
                                        <p:strVal val="visible"/>
                                      </p:to>
                                    </p:set>
                                    <p:animEffect transition="in" filter="fade">
                                      <p:cBhvr>
                                        <p:cTn id="171" dur="500"/>
                                        <p:tgtEl>
                                          <p:spTgt spid="303"/>
                                        </p:tgtEl>
                                      </p:cBhvr>
                                    </p:animEffect>
                                  </p:childTnLst>
                                </p:cTn>
                              </p:par>
                              <p:par>
                                <p:cTn id="172" presetID="10" presetClass="entr" presetSubtype="0" fill="hold" nodeType="withEffect">
                                  <p:stCondLst>
                                    <p:cond delay="0"/>
                                  </p:stCondLst>
                                  <p:childTnLst>
                                    <p:set>
                                      <p:cBhvr>
                                        <p:cTn id="173" dur="1" fill="hold">
                                          <p:stCondLst>
                                            <p:cond delay="0"/>
                                          </p:stCondLst>
                                        </p:cTn>
                                        <p:tgtEl>
                                          <p:spTgt spid="297"/>
                                        </p:tgtEl>
                                        <p:attrNameLst>
                                          <p:attrName>style.visibility</p:attrName>
                                        </p:attrNameLst>
                                      </p:cBhvr>
                                      <p:to>
                                        <p:strVal val="visible"/>
                                      </p:to>
                                    </p:set>
                                    <p:animEffect transition="in" filter="fade">
                                      <p:cBhvr>
                                        <p:cTn id="174" dur="500"/>
                                        <p:tgtEl>
                                          <p:spTgt spid="297"/>
                                        </p:tgtEl>
                                      </p:cBhvr>
                                    </p:animEffect>
                                  </p:childTnLst>
                                </p:cTn>
                              </p:par>
                              <p:par>
                                <p:cTn id="175" presetID="10" presetClass="entr" presetSubtype="0" fill="hold" nodeType="withEffect">
                                  <p:stCondLst>
                                    <p:cond delay="0"/>
                                  </p:stCondLst>
                                  <p:childTnLst>
                                    <p:set>
                                      <p:cBhvr>
                                        <p:cTn id="176" dur="1" fill="hold">
                                          <p:stCondLst>
                                            <p:cond delay="0"/>
                                          </p:stCondLst>
                                        </p:cTn>
                                        <p:tgtEl>
                                          <p:spTgt spid="276"/>
                                        </p:tgtEl>
                                        <p:attrNameLst>
                                          <p:attrName>style.visibility</p:attrName>
                                        </p:attrNameLst>
                                      </p:cBhvr>
                                      <p:to>
                                        <p:strVal val="visible"/>
                                      </p:to>
                                    </p:set>
                                    <p:animEffect transition="in" filter="fade">
                                      <p:cBhvr>
                                        <p:cTn id="177" dur="500"/>
                                        <p:tgtEl>
                                          <p:spTgt spid="276"/>
                                        </p:tgtEl>
                                      </p:cBhvr>
                                    </p:animEffect>
                                  </p:childTnLst>
                                </p:cTn>
                              </p:par>
                              <p:par>
                                <p:cTn id="178" presetID="10" presetClass="entr" presetSubtype="0" fill="hold" nodeType="withEffect">
                                  <p:stCondLst>
                                    <p:cond delay="0"/>
                                  </p:stCondLst>
                                  <p:childTnLst>
                                    <p:set>
                                      <p:cBhvr>
                                        <p:cTn id="179" dur="1" fill="hold">
                                          <p:stCondLst>
                                            <p:cond delay="0"/>
                                          </p:stCondLst>
                                        </p:cTn>
                                        <p:tgtEl>
                                          <p:spTgt spid="266"/>
                                        </p:tgtEl>
                                        <p:attrNameLst>
                                          <p:attrName>style.visibility</p:attrName>
                                        </p:attrNameLst>
                                      </p:cBhvr>
                                      <p:to>
                                        <p:strVal val="visible"/>
                                      </p:to>
                                    </p:set>
                                    <p:animEffect transition="in" filter="fade">
                                      <p:cBhvr>
                                        <p:cTn id="180" dur="500"/>
                                        <p:tgtEl>
                                          <p:spTgt spid="266"/>
                                        </p:tgtEl>
                                      </p:cBhvr>
                                    </p:animEffect>
                                  </p:childTnLst>
                                </p:cTn>
                              </p:par>
                            </p:childTnLst>
                          </p:cTn>
                        </p:par>
                      </p:childTnLst>
                    </p:cTn>
                  </p:par>
                  <p:par>
                    <p:cTn id="181" fill="hold">
                      <p:stCondLst>
                        <p:cond delay="indefinite"/>
                      </p:stCondLst>
                      <p:childTnLst>
                        <p:par>
                          <p:cTn id="182" fill="hold">
                            <p:stCondLst>
                              <p:cond delay="0"/>
                            </p:stCondLst>
                            <p:childTnLst>
                              <p:par>
                                <p:cTn id="183" presetID="10" presetClass="entr" presetSubtype="0" fill="hold" grpId="0" nodeType="clickEffect">
                                  <p:stCondLst>
                                    <p:cond delay="0"/>
                                  </p:stCondLst>
                                  <p:childTnLst>
                                    <p:set>
                                      <p:cBhvr>
                                        <p:cTn id="184" dur="1" fill="hold">
                                          <p:stCondLst>
                                            <p:cond delay="0"/>
                                          </p:stCondLst>
                                        </p:cTn>
                                        <p:tgtEl>
                                          <p:spTgt spid="24"/>
                                        </p:tgtEl>
                                        <p:attrNameLst>
                                          <p:attrName>style.visibility</p:attrName>
                                        </p:attrNameLst>
                                      </p:cBhvr>
                                      <p:to>
                                        <p:strVal val="visible"/>
                                      </p:to>
                                    </p:set>
                                    <p:animEffect transition="in" filter="fade">
                                      <p:cBhvr>
                                        <p:cTn id="185" dur="500"/>
                                        <p:tgtEl>
                                          <p:spTgt spid="24"/>
                                        </p:tgtEl>
                                      </p:cBhvr>
                                    </p:animEffect>
                                  </p:childTnLst>
                                </p:cTn>
                              </p:par>
                              <p:par>
                                <p:cTn id="186" presetID="10" presetClass="entr" presetSubtype="0" fill="hold" grpId="0" nodeType="withEffect">
                                  <p:stCondLst>
                                    <p:cond delay="0"/>
                                  </p:stCondLst>
                                  <p:childTnLst>
                                    <p:set>
                                      <p:cBhvr>
                                        <p:cTn id="187" dur="1" fill="hold">
                                          <p:stCondLst>
                                            <p:cond delay="0"/>
                                          </p:stCondLst>
                                        </p:cTn>
                                        <p:tgtEl>
                                          <p:spTgt spid="23"/>
                                        </p:tgtEl>
                                        <p:attrNameLst>
                                          <p:attrName>style.visibility</p:attrName>
                                        </p:attrNameLst>
                                      </p:cBhvr>
                                      <p:to>
                                        <p:strVal val="visible"/>
                                      </p:to>
                                    </p:set>
                                    <p:animEffect transition="in" filter="fade">
                                      <p:cBhvr>
                                        <p:cTn id="188" dur="500"/>
                                        <p:tgtEl>
                                          <p:spTgt spid="23"/>
                                        </p:tgtEl>
                                      </p:cBhvr>
                                    </p:animEffect>
                                  </p:childTnLst>
                                </p:cTn>
                              </p:par>
                              <p:par>
                                <p:cTn id="189" presetID="10" presetClass="entr" presetSubtype="0" fill="hold" grpId="0" nodeType="withEffect">
                                  <p:stCondLst>
                                    <p:cond delay="0"/>
                                  </p:stCondLst>
                                  <p:childTnLst>
                                    <p:set>
                                      <p:cBhvr>
                                        <p:cTn id="190" dur="1" fill="hold">
                                          <p:stCondLst>
                                            <p:cond delay="0"/>
                                          </p:stCondLst>
                                        </p:cTn>
                                        <p:tgtEl>
                                          <p:spTgt spid="25"/>
                                        </p:tgtEl>
                                        <p:attrNameLst>
                                          <p:attrName>style.visibility</p:attrName>
                                        </p:attrNameLst>
                                      </p:cBhvr>
                                      <p:to>
                                        <p:strVal val="visible"/>
                                      </p:to>
                                    </p:set>
                                    <p:animEffect transition="in" filter="fade">
                                      <p:cBhvr>
                                        <p:cTn id="191" dur="500"/>
                                        <p:tgtEl>
                                          <p:spTgt spid="25"/>
                                        </p:tgtEl>
                                      </p:cBhvr>
                                    </p:animEffect>
                                  </p:childTnLst>
                                </p:cTn>
                              </p:par>
                              <p:par>
                                <p:cTn id="192" presetID="10" presetClass="entr" presetSubtype="0" fill="hold" grpId="0" nodeType="withEffect">
                                  <p:stCondLst>
                                    <p:cond delay="0"/>
                                  </p:stCondLst>
                                  <p:childTnLst>
                                    <p:set>
                                      <p:cBhvr>
                                        <p:cTn id="193" dur="1" fill="hold">
                                          <p:stCondLst>
                                            <p:cond delay="0"/>
                                          </p:stCondLst>
                                        </p:cTn>
                                        <p:tgtEl>
                                          <p:spTgt spid="26"/>
                                        </p:tgtEl>
                                        <p:attrNameLst>
                                          <p:attrName>style.visibility</p:attrName>
                                        </p:attrNameLst>
                                      </p:cBhvr>
                                      <p:to>
                                        <p:strVal val="visible"/>
                                      </p:to>
                                    </p:set>
                                    <p:animEffect transition="in" filter="fade">
                                      <p:cBhvr>
                                        <p:cTn id="194" dur="500"/>
                                        <p:tgtEl>
                                          <p:spTgt spid="26"/>
                                        </p:tgtEl>
                                      </p:cBhvr>
                                    </p:animEffect>
                                  </p:childTnLst>
                                </p:cTn>
                              </p:par>
                              <p:par>
                                <p:cTn id="195" presetID="10" presetClass="entr" presetSubtype="0" fill="hold" grpId="0" nodeType="withEffect">
                                  <p:stCondLst>
                                    <p:cond delay="0"/>
                                  </p:stCondLst>
                                  <p:childTnLst>
                                    <p:set>
                                      <p:cBhvr>
                                        <p:cTn id="196" dur="1" fill="hold">
                                          <p:stCondLst>
                                            <p:cond delay="0"/>
                                          </p:stCondLst>
                                        </p:cTn>
                                        <p:tgtEl>
                                          <p:spTgt spid="27"/>
                                        </p:tgtEl>
                                        <p:attrNameLst>
                                          <p:attrName>style.visibility</p:attrName>
                                        </p:attrNameLst>
                                      </p:cBhvr>
                                      <p:to>
                                        <p:strVal val="visible"/>
                                      </p:to>
                                    </p:set>
                                    <p:animEffect transition="in" filter="fade">
                                      <p:cBhvr>
                                        <p:cTn id="19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P spid="20" grpId="0" animBg="1"/>
      <p:bldP spid="22" grpId="0" animBg="1"/>
      <p:bldP spid="23" grpId="0"/>
      <p:bldP spid="24" grpId="0"/>
      <p:bldP spid="25" grpId="0"/>
      <p:bldP spid="26" grpId="0"/>
      <p:bldP spid="27" grpId="0"/>
      <p:bldP spid="28" grpId="0" animBg="1"/>
      <p:bldP spid="29" grpId="0" animBg="1"/>
      <p:bldP spid="31" grpId="0" animBg="1"/>
      <p:bldP spid="32" grpId="0" animBg="1"/>
      <p:bldP spid="33" grpId="0" animBg="1"/>
      <p:bldP spid="34" grpId="0"/>
      <p:bldP spid="35" grpId="0"/>
      <p:bldP spid="36" grpId="0"/>
      <p:bldP spid="202" grpId="0" animBg="1"/>
      <p:bldP spid="226" grpId="0" animBg="1"/>
      <p:bldP spid="231" grpId="0"/>
      <p:bldP spid="232" grpId="0"/>
      <p:bldP spid="234" grpId="0"/>
      <p:bldP spid="246" grpId="0"/>
      <p:bldP spid="247" grpId="0"/>
      <p:bldP spid="248" grpId="0"/>
      <p:bldP spid="249" grpId="0"/>
      <p:bldP spid="250" grpId="0"/>
      <p:bldP spid="251" grpId="0"/>
      <p:bldP spid="252" grpId="0"/>
      <p:bldP spid="260" grpId="0"/>
      <p:bldP spid="261" grpId="0"/>
      <p:bldP spid="262" grpId="0"/>
      <p:bldP spid="263" grpId="0"/>
      <p:bldP spid="26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6A16-B9DA-CA3E-AB07-2E22002C5421}"/>
              </a:ext>
            </a:extLst>
          </p:cNvPr>
          <p:cNvSpPr>
            <a:spLocks noGrp="1"/>
          </p:cNvSpPr>
          <p:nvPr>
            <p:ph type="title"/>
          </p:nvPr>
        </p:nvSpPr>
        <p:spPr/>
        <p:txBody>
          <a:bodyPr/>
          <a:lstStyle/>
          <a:p>
            <a:r>
              <a:rPr lang="en-CN" dirty="0"/>
              <a:t>CUDA Structure</a:t>
            </a:r>
          </a:p>
        </p:txBody>
      </p:sp>
      <p:sp>
        <p:nvSpPr>
          <p:cNvPr id="3" name="Content Placeholder 2">
            <a:extLst>
              <a:ext uri="{FF2B5EF4-FFF2-40B4-BE49-F238E27FC236}">
                <a16:creationId xmlns:a16="http://schemas.microsoft.com/office/drawing/2014/main" id="{E1C5645D-656E-6322-9315-C27A16C11676}"/>
              </a:ext>
            </a:extLst>
          </p:cNvPr>
          <p:cNvSpPr>
            <a:spLocks noGrp="1"/>
          </p:cNvSpPr>
          <p:nvPr>
            <p:ph idx="1"/>
          </p:nvPr>
        </p:nvSpPr>
        <p:spPr>
          <a:xfrm>
            <a:off x="191344" y="1340769"/>
            <a:ext cx="8195226" cy="5040560"/>
          </a:xfrm>
        </p:spPr>
        <p:txBody>
          <a:bodyPr/>
          <a:lstStyle/>
          <a:p>
            <a:pPr>
              <a:lnSpc>
                <a:spcPct val="90000"/>
              </a:lnSpc>
            </a:pPr>
            <a:r>
              <a:rPr lang="en-US" altLang="en-US" sz="2800" dirty="0"/>
              <a:t>Each block has a unique ID</a:t>
            </a:r>
          </a:p>
          <a:p>
            <a:pPr lvl="1">
              <a:lnSpc>
                <a:spcPct val="90000"/>
              </a:lnSpc>
              <a:buFont typeface="Arial" panose="020B0604020202020204" pitchFamily="34" charset="0"/>
              <a:buChar char="•"/>
            </a:pPr>
            <a:r>
              <a:rPr lang="en-US" altLang="en-US" i="1" dirty="0" err="1"/>
              <a:t>blockIdx</a:t>
            </a:r>
            <a:r>
              <a:rPr lang="en-US" altLang="en-US" dirty="0"/>
              <a:t>: identifier for a block (1D, 2D or 3D)</a:t>
            </a:r>
          </a:p>
          <a:p>
            <a:pPr lvl="2">
              <a:lnSpc>
                <a:spcPct val="90000"/>
              </a:lnSpc>
            </a:pPr>
            <a:r>
              <a:rPr lang="en-US" altLang="en-US" dirty="0">
                <a:solidFill>
                  <a:srgbClr val="333399"/>
                </a:solidFill>
              </a:rPr>
              <a:t>E.g., (</a:t>
            </a:r>
            <a:r>
              <a:rPr lang="en-US" altLang="en-US" dirty="0" err="1">
                <a:solidFill>
                  <a:srgbClr val="333399"/>
                </a:solidFill>
              </a:rPr>
              <a:t>blockIdx.x</a:t>
            </a:r>
            <a:r>
              <a:rPr lang="en-US" altLang="en-US" dirty="0">
                <a:solidFill>
                  <a:srgbClr val="333399"/>
                </a:solidFill>
              </a:rPr>
              <a:t>, </a:t>
            </a:r>
            <a:r>
              <a:rPr lang="en-US" altLang="en-US" dirty="0" err="1">
                <a:solidFill>
                  <a:srgbClr val="333399"/>
                </a:solidFill>
              </a:rPr>
              <a:t>blockIdx.y</a:t>
            </a:r>
            <a:r>
              <a:rPr lang="en-US" altLang="en-US" dirty="0">
                <a:solidFill>
                  <a:srgbClr val="333399"/>
                </a:solidFill>
              </a:rPr>
              <a:t>,</a:t>
            </a:r>
            <a:r>
              <a:rPr lang="zh-CN" altLang="en-US" dirty="0">
                <a:solidFill>
                  <a:srgbClr val="333399"/>
                </a:solidFill>
              </a:rPr>
              <a:t> </a:t>
            </a:r>
            <a:r>
              <a:rPr lang="en-US" altLang="zh-CN" dirty="0" err="1">
                <a:solidFill>
                  <a:srgbClr val="333399"/>
                </a:solidFill>
              </a:rPr>
              <a:t>blockIdx.z</a:t>
            </a:r>
            <a:r>
              <a:rPr lang="en-US" altLang="en-US" dirty="0">
                <a:solidFill>
                  <a:srgbClr val="333399"/>
                </a:solidFill>
              </a:rPr>
              <a:t>)</a:t>
            </a:r>
          </a:p>
          <a:p>
            <a:pPr lvl="1">
              <a:lnSpc>
                <a:spcPct val="90000"/>
              </a:lnSpc>
              <a:buFont typeface="Arial" panose="020B0604020202020204" pitchFamily="34" charset="0"/>
              <a:buChar char="•"/>
            </a:pPr>
            <a:r>
              <a:rPr lang="en-US" altLang="en-US" i="1" dirty="0" err="1"/>
              <a:t>blockDim</a:t>
            </a:r>
            <a:r>
              <a:rPr lang="en-US" altLang="en-US" dirty="0"/>
              <a:t>: the size of the block</a:t>
            </a:r>
          </a:p>
          <a:p>
            <a:pPr>
              <a:lnSpc>
                <a:spcPct val="90000"/>
              </a:lnSpc>
            </a:pPr>
            <a:r>
              <a:rPr lang="en-US" altLang="en-US" sz="2800" dirty="0"/>
              <a:t>Each thread has a unique ID within a block</a:t>
            </a:r>
          </a:p>
          <a:p>
            <a:pPr marL="1028700" lvl="1" indent="-457200">
              <a:lnSpc>
                <a:spcPct val="90000"/>
              </a:lnSpc>
              <a:buFont typeface="Arial" panose="020B0604020202020204" pitchFamily="34" charset="0"/>
              <a:buChar char="•"/>
            </a:pPr>
            <a:r>
              <a:rPr lang="en-US" altLang="en-US" i="1" dirty="0" err="1"/>
              <a:t>threadIdx</a:t>
            </a:r>
            <a:r>
              <a:rPr lang="en-US" altLang="en-US" dirty="0"/>
              <a:t>: identifier for a thread (1D, 2D or 3D)</a:t>
            </a:r>
          </a:p>
          <a:p>
            <a:pPr marL="1314450" lvl="2" indent="-342900">
              <a:lnSpc>
                <a:spcPct val="90000"/>
              </a:lnSpc>
            </a:pPr>
            <a:r>
              <a:rPr lang="en-US" altLang="en-US" dirty="0">
                <a:solidFill>
                  <a:srgbClr val="333399"/>
                </a:solidFill>
              </a:rPr>
              <a:t>E.g., (</a:t>
            </a:r>
            <a:r>
              <a:rPr lang="en-US" altLang="en-US" dirty="0" err="1">
                <a:solidFill>
                  <a:srgbClr val="333399"/>
                </a:solidFill>
              </a:rPr>
              <a:t>threadIdx.x</a:t>
            </a:r>
            <a:r>
              <a:rPr lang="en-US" altLang="en-US" dirty="0">
                <a:solidFill>
                  <a:srgbClr val="333399"/>
                </a:solidFill>
              </a:rPr>
              <a:t>, </a:t>
            </a:r>
            <a:r>
              <a:rPr lang="en-US" altLang="en-US" dirty="0" err="1">
                <a:solidFill>
                  <a:srgbClr val="333399"/>
                </a:solidFill>
              </a:rPr>
              <a:t>threadIdx.y</a:t>
            </a:r>
            <a:r>
              <a:rPr lang="en-US" altLang="en-US" dirty="0">
                <a:solidFill>
                  <a:srgbClr val="333399"/>
                </a:solidFill>
              </a:rPr>
              <a:t>, </a:t>
            </a:r>
            <a:r>
              <a:rPr lang="en-US" altLang="en-US" dirty="0" err="1">
                <a:solidFill>
                  <a:srgbClr val="333399"/>
                </a:solidFill>
              </a:rPr>
              <a:t>threadIdx.z</a:t>
            </a:r>
            <a:r>
              <a:rPr lang="en-US" altLang="en-US" dirty="0">
                <a:solidFill>
                  <a:srgbClr val="333399"/>
                </a:solidFill>
              </a:rPr>
              <a:t>) </a:t>
            </a:r>
            <a:endParaRPr lang="en-US" altLang="en-US" dirty="0"/>
          </a:p>
          <a:p>
            <a:pPr lvl="1">
              <a:lnSpc>
                <a:spcPct val="90000"/>
              </a:lnSpc>
              <a:buFont typeface="Arial" panose="020B0604020202020204" pitchFamily="34" charset="0"/>
              <a:buChar char="•"/>
            </a:pPr>
            <a:endParaRPr lang="en-US" altLang="en-US" sz="2400" dirty="0"/>
          </a:p>
        </p:txBody>
      </p:sp>
      <p:sp>
        <p:nvSpPr>
          <p:cNvPr id="4" name="Slide Number Placeholder 3">
            <a:extLst>
              <a:ext uri="{FF2B5EF4-FFF2-40B4-BE49-F238E27FC236}">
                <a16:creationId xmlns:a16="http://schemas.microsoft.com/office/drawing/2014/main" id="{2D0A38AA-E847-B1D7-0E24-8C4559EBF621}"/>
              </a:ext>
            </a:extLst>
          </p:cNvPr>
          <p:cNvSpPr>
            <a:spLocks noGrp="1"/>
          </p:cNvSpPr>
          <p:nvPr>
            <p:ph type="sldNum" sz="quarter" idx="12"/>
          </p:nvPr>
        </p:nvSpPr>
        <p:spPr/>
        <p:txBody>
          <a:bodyPr/>
          <a:lstStyle/>
          <a:p>
            <a:fld id="{C22DC6D3-9347-42BE-948A-F7EB414DF657}" type="slidenum">
              <a:rPr lang="en-US" altLang="en-US" smtClean="0"/>
              <a:pPr/>
              <a:t>20</a:t>
            </a:fld>
            <a:endParaRPr lang="en-US" altLang="en-US" dirty="0"/>
          </a:p>
        </p:txBody>
      </p:sp>
      <p:grpSp>
        <p:nvGrpSpPr>
          <p:cNvPr id="5" name="Group 4">
            <a:extLst>
              <a:ext uri="{FF2B5EF4-FFF2-40B4-BE49-F238E27FC236}">
                <a16:creationId xmlns:a16="http://schemas.microsoft.com/office/drawing/2014/main" id="{BEDAF36D-AB42-7693-1328-669CC94DECC2}"/>
              </a:ext>
            </a:extLst>
          </p:cNvPr>
          <p:cNvGrpSpPr>
            <a:grpSpLocks/>
          </p:cNvGrpSpPr>
          <p:nvPr/>
        </p:nvGrpSpPr>
        <p:grpSpPr bwMode="auto">
          <a:xfrm>
            <a:off x="8328249" y="1557466"/>
            <a:ext cx="3863752" cy="4958606"/>
            <a:chOff x="3034" y="690"/>
            <a:chExt cx="2555" cy="3390"/>
          </a:xfrm>
        </p:grpSpPr>
        <p:sp>
          <p:nvSpPr>
            <p:cNvPr id="6" name="AutoShape 5">
              <a:extLst>
                <a:ext uri="{FF2B5EF4-FFF2-40B4-BE49-F238E27FC236}">
                  <a16:creationId xmlns:a16="http://schemas.microsoft.com/office/drawing/2014/main" id="{5A92938F-1E51-BF00-FDD2-01508964411E}"/>
                </a:ext>
              </a:extLst>
            </p:cNvPr>
            <p:cNvSpPr>
              <a:spLocks noChangeAspect="1" noChangeArrowheads="1"/>
            </p:cNvSpPr>
            <p:nvPr/>
          </p:nvSpPr>
          <p:spPr bwMode="auto">
            <a:xfrm>
              <a:off x="3034" y="690"/>
              <a:ext cx="2555" cy="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chemeClr val="accent1"/>
                </a:solidFill>
              </a:endParaRPr>
            </a:p>
          </p:txBody>
        </p:sp>
        <p:sp>
          <p:nvSpPr>
            <p:cNvPr id="7" name="Text Box 6">
              <a:extLst>
                <a:ext uri="{FF2B5EF4-FFF2-40B4-BE49-F238E27FC236}">
                  <a16:creationId xmlns:a16="http://schemas.microsoft.com/office/drawing/2014/main" id="{E3D0B704-8109-AA07-4FCB-87DF001345CF}"/>
                </a:ext>
              </a:extLst>
            </p:cNvPr>
            <p:cNvSpPr txBox="1">
              <a:spLocks noChangeArrowheads="1"/>
            </p:cNvSpPr>
            <p:nvPr/>
          </p:nvSpPr>
          <p:spPr bwMode="auto">
            <a:xfrm>
              <a:off x="3037" y="693"/>
              <a:ext cx="671" cy="2864"/>
            </a:xfrm>
            <a:prstGeom prst="rect">
              <a:avLst/>
            </a:prstGeom>
            <a:solidFill>
              <a:srgbClr val="99CCFF"/>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Host</a:t>
              </a:r>
              <a:endParaRPr lang="en-US" altLang="en-US" sz="1400" b="0">
                <a:solidFill>
                  <a:srgbClr val="003300"/>
                </a:solidFill>
              </a:endParaRPr>
            </a:p>
          </p:txBody>
        </p:sp>
        <p:sp>
          <p:nvSpPr>
            <p:cNvPr id="8" name="Text Box 7">
              <a:extLst>
                <a:ext uri="{FF2B5EF4-FFF2-40B4-BE49-F238E27FC236}">
                  <a16:creationId xmlns:a16="http://schemas.microsoft.com/office/drawing/2014/main" id="{E43AD474-C2F9-88EC-A7DB-4D3301F7913E}"/>
                </a:ext>
              </a:extLst>
            </p:cNvPr>
            <p:cNvSpPr txBox="1">
              <a:spLocks noChangeArrowheads="1"/>
            </p:cNvSpPr>
            <p:nvPr/>
          </p:nvSpPr>
          <p:spPr bwMode="auto">
            <a:xfrm>
              <a:off x="3199" y="1171"/>
              <a:ext cx="432" cy="336"/>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dirty="0">
                  <a:solidFill>
                    <a:srgbClr val="003300"/>
                  </a:solidFill>
                </a:rPr>
                <a:t>Kernel 1</a:t>
              </a:r>
              <a:endParaRPr lang="en-US" altLang="en-US" sz="1400" b="0" dirty="0">
                <a:solidFill>
                  <a:srgbClr val="003300"/>
                </a:solidFill>
              </a:endParaRPr>
            </a:p>
          </p:txBody>
        </p:sp>
        <p:sp>
          <p:nvSpPr>
            <p:cNvPr id="9" name="Text Box 8">
              <a:extLst>
                <a:ext uri="{FF2B5EF4-FFF2-40B4-BE49-F238E27FC236}">
                  <a16:creationId xmlns:a16="http://schemas.microsoft.com/office/drawing/2014/main" id="{DA07B93C-0B1A-02A6-2C5D-7EAD186DB70D}"/>
                </a:ext>
              </a:extLst>
            </p:cNvPr>
            <p:cNvSpPr txBox="1">
              <a:spLocks noChangeArrowheads="1"/>
            </p:cNvSpPr>
            <p:nvPr/>
          </p:nvSpPr>
          <p:spPr bwMode="auto">
            <a:xfrm>
              <a:off x="3185" y="2275"/>
              <a:ext cx="430" cy="334"/>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Kernel 2</a:t>
              </a:r>
              <a:endParaRPr lang="en-US" altLang="en-US" sz="1400" b="0">
                <a:solidFill>
                  <a:srgbClr val="003300"/>
                </a:solidFill>
              </a:endParaRPr>
            </a:p>
          </p:txBody>
        </p:sp>
        <p:sp>
          <p:nvSpPr>
            <p:cNvPr id="10" name="Line 9">
              <a:extLst>
                <a:ext uri="{FF2B5EF4-FFF2-40B4-BE49-F238E27FC236}">
                  <a16:creationId xmlns:a16="http://schemas.microsoft.com/office/drawing/2014/main" id="{F823B9F7-AF66-AFE2-2437-204F9118AA82}"/>
                </a:ext>
              </a:extLst>
            </p:cNvPr>
            <p:cNvSpPr>
              <a:spLocks noChangeShapeType="1"/>
            </p:cNvSpPr>
            <p:nvPr/>
          </p:nvSpPr>
          <p:spPr bwMode="auto">
            <a:xfrm>
              <a:off x="3118" y="1110"/>
              <a:ext cx="1" cy="1699"/>
            </a:xfrm>
            <a:prstGeom prst="line">
              <a:avLst/>
            </a:prstGeom>
            <a:noFill/>
            <a:ln w="12700">
              <a:solidFill>
                <a:schemeClr val="bg1"/>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sz="1400"/>
            </a:p>
          </p:txBody>
        </p:sp>
        <p:sp>
          <p:nvSpPr>
            <p:cNvPr id="11" name="Text Box 10">
              <a:extLst>
                <a:ext uri="{FF2B5EF4-FFF2-40B4-BE49-F238E27FC236}">
                  <a16:creationId xmlns:a16="http://schemas.microsoft.com/office/drawing/2014/main" id="{E531B34B-4594-6D82-F2F5-39739437E196}"/>
                </a:ext>
              </a:extLst>
            </p:cNvPr>
            <p:cNvSpPr txBox="1">
              <a:spLocks noChangeArrowheads="1"/>
            </p:cNvSpPr>
            <p:nvPr/>
          </p:nvSpPr>
          <p:spPr bwMode="auto">
            <a:xfrm>
              <a:off x="3827" y="698"/>
              <a:ext cx="1759" cy="2864"/>
            </a:xfrm>
            <a:prstGeom prst="rect">
              <a:avLst/>
            </a:prstGeom>
            <a:solidFill>
              <a:srgbClr val="99CCFF"/>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Device</a:t>
              </a:r>
              <a:endParaRPr lang="en-US" altLang="en-US" sz="1400" b="0">
                <a:solidFill>
                  <a:srgbClr val="003300"/>
                </a:solidFill>
              </a:endParaRPr>
            </a:p>
          </p:txBody>
        </p:sp>
        <p:grpSp>
          <p:nvGrpSpPr>
            <p:cNvPr id="12" name="Group 11">
              <a:extLst>
                <a:ext uri="{FF2B5EF4-FFF2-40B4-BE49-F238E27FC236}">
                  <a16:creationId xmlns:a16="http://schemas.microsoft.com/office/drawing/2014/main" id="{098D1A2D-7C71-F457-3666-7E0411B0E52F}"/>
                </a:ext>
              </a:extLst>
            </p:cNvPr>
            <p:cNvGrpSpPr>
              <a:grpSpLocks/>
            </p:cNvGrpSpPr>
            <p:nvPr/>
          </p:nvGrpSpPr>
          <p:grpSpPr bwMode="auto">
            <a:xfrm>
              <a:off x="3927" y="957"/>
              <a:ext cx="1554" cy="1004"/>
              <a:chOff x="3820" y="4577"/>
              <a:chExt cx="4116" cy="2660"/>
            </a:xfrm>
          </p:grpSpPr>
          <p:sp>
            <p:nvSpPr>
              <p:cNvPr id="67" name="Text Box 12">
                <a:extLst>
                  <a:ext uri="{FF2B5EF4-FFF2-40B4-BE49-F238E27FC236}">
                    <a16:creationId xmlns:a16="http://schemas.microsoft.com/office/drawing/2014/main" id="{A76C3E8A-CE69-9912-FF27-FFB78BBAC346}"/>
                  </a:ext>
                </a:extLst>
              </p:cNvPr>
              <p:cNvSpPr txBox="1">
                <a:spLocks noChangeArrowheads="1"/>
              </p:cNvSpPr>
              <p:nvPr/>
            </p:nvSpPr>
            <p:spPr bwMode="auto">
              <a:xfrm>
                <a:off x="3820" y="4577"/>
                <a:ext cx="4116" cy="2660"/>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Grid 1</a:t>
                </a:r>
                <a:endParaRPr lang="en-US" altLang="en-US" sz="1400" b="0">
                  <a:solidFill>
                    <a:srgbClr val="003300"/>
                  </a:solidFill>
                </a:endParaRPr>
              </a:p>
            </p:txBody>
          </p:sp>
          <p:grpSp>
            <p:nvGrpSpPr>
              <p:cNvPr id="68" name="Group 13">
                <a:extLst>
                  <a:ext uri="{FF2B5EF4-FFF2-40B4-BE49-F238E27FC236}">
                    <a16:creationId xmlns:a16="http://schemas.microsoft.com/office/drawing/2014/main" id="{58E2F701-A9CD-47B1-F15C-79CDDACF4395}"/>
                  </a:ext>
                </a:extLst>
              </p:cNvPr>
              <p:cNvGrpSpPr>
                <a:grpSpLocks/>
              </p:cNvGrpSpPr>
              <p:nvPr/>
            </p:nvGrpSpPr>
            <p:grpSpPr bwMode="auto">
              <a:xfrm>
                <a:off x="3985" y="5169"/>
                <a:ext cx="3785" cy="864"/>
                <a:chOff x="3997" y="5169"/>
                <a:chExt cx="3785" cy="864"/>
              </a:xfrm>
            </p:grpSpPr>
            <p:sp>
              <p:nvSpPr>
                <p:cNvPr id="73" name="Text Box 14">
                  <a:extLst>
                    <a:ext uri="{FF2B5EF4-FFF2-40B4-BE49-F238E27FC236}">
                      <a16:creationId xmlns:a16="http://schemas.microsoft.com/office/drawing/2014/main" id="{50967C4B-4C1A-6BC5-828E-24FB4828CFB3}"/>
                    </a:ext>
                  </a:extLst>
                </p:cNvPr>
                <p:cNvSpPr txBox="1">
                  <a:spLocks noChangeArrowheads="1"/>
                </p:cNvSpPr>
                <p:nvPr/>
              </p:nvSpPr>
              <p:spPr bwMode="auto">
                <a:xfrm>
                  <a:off x="3997"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(0, 0)</a:t>
                  </a:r>
                  <a:endParaRPr lang="en-US" altLang="en-US" sz="1400" b="0">
                    <a:solidFill>
                      <a:srgbClr val="003300"/>
                    </a:solidFill>
                  </a:endParaRPr>
                </a:p>
              </p:txBody>
            </p:sp>
            <p:sp>
              <p:nvSpPr>
                <p:cNvPr id="74" name="Text Box 15">
                  <a:extLst>
                    <a:ext uri="{FF2B5EF4-FFF2-40B4-BE49-F238E27FC236}">
                      <a16:creationId xmlns:a16="http://schemas.microsoft.com/office/drawing/2014/main" id="{C7DFD28E-A3BE-48B0-1160-E4A99A45CEEF}"/>
                    </a:ext>
                  </a:extLst>
                </p:cNvPr>
                <p:cNvSpPr txBox="1">
                  <a:spLocks noChangeArrowheads="1"/>
                </p:cNvSpPr>
                <p:nvPr/>
              </p:nvSpPr>
              <p:spPr bwMode="auto">
                <a:xfrm>
                  <a:off x="5299"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(1, 0)</a:t>
                  </a:r>
                  <a:endParaRPr lang="en-US" altLang="en-US" sz="1400" b="0">
                    <a:solidFill>
                      <a:srgbClr val="003300"/>
                    </a:solidFill>
                  </a:endParaRPr>
                </a:p>
              </p:txBody>
            </p:sp>
            <p:sp>
              <p:nvSpPr>
                <p:cNvPr id="75" name="Text Box 16">
                  <a:extLst>
                    <a:ext uri="{FF2B5EF4-FFF2-40B4-BE49-F238E27FC236}">
                      <a16:creationId xmlns:a16="http://schemas.microsoft.com/office/drawing/2014/main" id="{65E8CE1E-26E7-5B76-1804-889B7519F6EA}"/>
                    </a:ext>
                  </a:extLst>
                </p:cNvPr>
                <p:cNvSpPr txBox="1">
                  <a:spLocks noChangeArrowheads="1"/>
                </p:cNvSpPr>
                <p:nvPr/>
              </p:nvSpPr>
              <p:spPr bwMode="auto">
                <a:xfrm>
                  <a:off x="6601"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(2, 0)</a:t>
                  </a:r>
                  <a:endParaRPr lang="en-US" altLang="en-US" sz="1400" b="0">
                    <a:solidFill>
                      <a:srgbClr val="003300"/>
                    </a:solidFill>
                  </a:endParaRPr>
                </a:p>
              </p:txBody>
            </p:sp>
          </p:grpSp>
          <p:grpSp>
            <p:nvGrpSpPr>
              <p:cNvPr id="69" name="Group 17">
                <a:extLst>
                  <a:ext uri="{FF2B5EF4-FFF2-40B4-BE49-F238E27FC236}">
                    <a16:creationId xmlns:a16="http://schemas.microsoft.com/office/drawing/2014/main" id="{7DFDAB1C-0873-ED96-D996-519A03E4EA62}"/>
                  </a:ext>
                </a:extLst>
              </p:cNvPr>
              <p:cNvGrpSpPr>
                <a:grpSpLocks/>
              </p:cNvGrpSpPr>
              <p:nvPr/>
            </p:nvGrpSpPr>
            <p:grpSpPr bwMode="auto">
              <a:xfrm>
                <a:off x="3985" y="6187"/>
                <a:ext cx="3785" cy="864"/>
                <a:chOff x="3997" y="5169"/>
                <a:chExt cx="3785" cy="864"/>
              </a:xfrm>
            </p:grpSpPr>
            <p:sp>
              <p:nvSpPr>
                <p:cNvPr id="70" name="Text Box 18">
                  <a:extLst>
                    <a:ext uri="{FF2B5EF4-FFF2-40B4-BE49-F238E27FC236}">
                      <a16:creationId xmlns:a16="http://schemas.microsoft.com/office/drawing/2014/main" id="{F0A86F64-2E44-FF07-7E8A-BB118260CF6C}"/>
                    </a:ext>
                  </a:extLst>
                </p:cNvPr>
                <p:cNvSpPr txBox="1">
                  <a:spLocks noChangeArrowheads="1"/>
                </p:cNvSpPr>
                <p:nvPr/>
              </p:nvSpPr>
              <p:spPr bwMode="auto">
                <a:xfrm>
                  <a:off x="3997"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(0, 1)</a:t>
                  </a:r>
                  <a:endParaRPr lang="en-US" altLang="en-US" sz="1400" b="0">
                    <a:solidFill>
                      <a:srgbClr val="003300"/>
                    </a:solidFill>
                  </a:endParaRPr>
                </a:p>
              </p:txBody>
            </p:sp>
            <p:sp>
              <p:nvSpPr>
                <p:cNvPr id="71" name="Text Box 19">
                  <a:extLst>
                    <a:ext uri="{FF2B5EF4-FFF2-40B4-BE49-F238E27FC236}">
                      <a16:creationId xmlns:a16="http://schemas.microsoft.com/office/drawing/2014/main" id="{23CD75B0-3CDD-BD28-7D16-655B1DB1D7E3}"/>
                    </a:ext>
                  </a:extLst>
                </p:cNvPr>
                <p:cNvSpPr txBox="1">
                  <a:spLocks noChangeArrowheads="1"/>
                </p:cNvSpPr>
                <p:nvPr/>
              </p:nvSpPr>
              <p:spPr bwMode="auto">
                <a:xfrm>
                  <a:off x="5299"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(1, 1)</a:t>
                  </a:r>
                  <a:endParaRPr lang="en-US" altLang="en-US" sz="1400" b="0">
                    <a:solidFill>
                      <a:srgbClr val="003300"/>
                    </a:solidFill>
                  </a:endParaRPr>
                </a:p>
              </p:txBody>
            </p:sp>
            <p:sp>
              <p:nvSpPr>
                <p:cNvPr id="72" name="Text Box 20">
                  <a:extLst>
                    <a:ext uri="{FF2B5EF4-FFF2-40B4-BE49-F238E27FC236}">
                      <a16:creationId xmlns:a16="http://schemas.microsoft.com/office/drawing/2014/main" id="{D71FEBAF-3F16-F3A7-44FA-174E74FB1EDE}"/>
                    </a:ext>
                  </a:extLst>
                </p:cNvPr>
                <p:cNvSpPr txBox="1">
                  <a:spLocks noChangeArrowheads="1"/>
                </p:cNvSpPr>
                <p:nvPr/>
              </p:nvSpPr>
              <p:spPr bwMode="auto">
                <a:xfrm>
                  <a:off x="6601"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(2, 1)</a:t>
                  </a:r>
                  <a:endParaRPr lang="en-US" altLang="en-US" sz="1400" b="0">
                    <a:solidFill>
                      <a:srgbClr val="003300"/>
                    </a:solidFill>
                  </a:endParaRPr>
                </a:p>
              </p:txBody>
            </p:sp>
          </p:grpSp>
        </p:grpSp>
        <p:grpSp>
          <p:nvGrpSpPr>
            <p:cNvPr id="13" name="Group 21">
              <a:extLst>
                <a:ext uri="{FF2B5EF4-FFF2-40B4-BE49-F238E27FC236}">
                  <a16:creationId xmlns:a16="http://schemas.microsoft.com/office/drawing/2014/main" id="{E5AB1FE8-109F-3CBB-A347-66B5E11CEBD7}"/>
                </a:ext>
              </a:extLst>
            </p:cNvPr>
            <p:cNvGrpSpPr>
              <a:grpSpLocks/>
            </p:cNvGrpSpPr>
            <p:nvPr/>
          </p:nvGrpSpPr>
          <p:grpSpPr bwMode="auto">
            <a:xfrm>
              <a:off x="4051" y="2056"/>
              <a:ext cx="1306" cy="1416"/>
              <a:chOff x="4730" y="7615"/>
              <a:chExt cx="3458" cy="3752"/>
            </a:xfrm>
          </p:grpSpPr>
          <p:sp>
            <p:nvSpPr>
              <p:cNvPr id="51" name="Text Box 22">
                <a:extLst>
                  <a:ext uri="{FF2B5EF4-FFF2-40B4-BE49-F238E27FC236}">
                    <a16:creationId xmlns:a16="http://schemas.microsoft.com/office/drawing/2014/main" id="{A1BA9063-9C3E-B323-46A3-9335F4346496}"/>
                  </a:ext>
                </a:extLst>
              </p:cNvPr>
              <p:cNvSpPr txBox="1">
                <a:spLocks noChangeArrowheads="1"/>
              </p:cNvSpPr>
              <p:nvPr/>
            </p:nvSpPr>
            <p:spPr bwMode="auto">
              <a:xfrm>
                <a:off x="4730" y="7615"/>
                <a:ext cx="3458" cy="3752"/>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Grid 2</a:t>
                </a:r>
                <a:endParaRPr lang="en-US" altLang="en-US" sz="1400" b="0">
                  <a:solidFill>
                    <a:srgbClr val="003300"/>
                  </a:solidFill>
                </a:endParaRPr>
              </a:p>
            </p:txBody>
          </p:sp>
          <p:grpSp>
            <p:nvGrpSpPr>
              <p:cNvPr id="52" name="Group 23">
                <a:extLst>
                  <a:ext uri="{FF2B5EF4-FFF2-40B4-BE49-F238E27FC236}">
                    <a16:creationId xmlns:a16="http://schemas.microsoft.com/office/drawing/2014/main" id="{F255BD11-635A-14ED-58D2-D996B09BDBB4}"/>
                  </a:ext>
                </a:extLst>
              </p:cNvPr>
              <p:cNvGrpSpPr>
                <a:grpSpLocks/>
              </p:cNvGrpSpPr>
              <p:nvPr/>
            </p:nvGrpSpPr>
            <p:grpSpPr bwMode="auto">
              <a:xfrm>
                <a:off x="4902" y="8203"/>
                <a:ext cx="3114" cy="892"/>
                <a:chOff x="4391" y="8441"/>
                <a:chExt cx="3114" cy="892"/>
              </a:xfrm>
            </p:grpSpPr>
            <p:sp>
              <p:nvSpPr>
                <p:cNvPr id="63" name="Text Box 24">
                  <a:extLst>
                    <a:ext uri="{FF2B5EF4-FFF2-40B4-BE49-F238E27FC236}">
                      <a16:creationId xmlns:a16="http://schemas.microsoft.com/office/drawing/2014/main" id="{503B97E4-0F6D-DDE4-BC75-4A9DB3943090}"/>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4" name="Text Box 25">
                  <a:extLst>
                    <a:ext uri="{FF2B5EF4-FFF2-40B4-BE49-F238E27FC236}">
                      <a16:creationId xmlns:a16="http://schemas.microsoft.com/office/drawing/2014/main" id="{0BEF556B-F56A-99D4-714A-D537CC587A6E}"/>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5" name="Text Box 26">
                  <a:extLst>
                    <a:ext uri="{FF2B5EF4-FFF2-40B4-BE49-F238E27FC236}">
                      <a16:creationId xmlns:a16="http://schemas.microsoft.com/office/drawing/2014/main" id="{6779E4B0-1E07-2999-AA85-14E124EB2E09}"/>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6" name="Text Box 27">
                  <a:extLst>
                    <a:ext uri="{FF2B5EF4-FFF2-40B4-BE49-F238E27FC236}">
                      <a16:creationId xmlns:a16="http://schemas.microsoft.com/office/drawing/2014/main" id="{FC40B9ED-9EAE-48C5-BDA1-05412C7B6F62}"/>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nvGrpSpPr>
              <p:cNvPr id="53" name="Group 28">
                <a:extLst>
                  <a:ext uri="{FF2B5EF4-FFF2-40B4-BE49-F238E27FC236}">
                    <a16:creationId xmlns:a16="http://schemas.microsoft.com/office/drawing/2014/main" id="{660ED5E3-8BF9-38A5-443A-68CB2B581ABB}"/>
                  </a:ext>
                </a:extLst>
              </p:cNvPr>
              <p:cNvGrpSpPr>
                <a:grpSpLocks/>
              </p:cNvGrpSpPr>
              <p:nvPr/>
            </p:nvGrpSpPr>
            <p:grpSpPr bwMode="auto">
              <a:xfrm>
                <a:off x="4902" y="9253"/>
                <a:ext cx="3114" cy="892"/>
                <a:chOff x="4391" y="8441"/>
                <a:chExt cx="3114" cy="892"/>
              </a:xfrm>
            </p:grpSpPr>
            <p:sp>
              <p:nvSpPr>
                <p:cNvPr id="59" name="Text Box 29">
                  <a:extLst>
                    <a:ext uri="{FF2B5EF4-FFF2-40B4-BE49-F238E27FC236}">
                      <a16:creationId xmlns:a16="http://schemas.microsoft.com/office/drawing/2014/main" id="{77658E08-F432-9CF0-A9C9-19B0D06011DA}"/>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0" name="Text Box 30">
                  <a:extLst>
                    <a:ext uri="{FF2B5EF4-FFF2-40B4-BE49-F238E27FC236}">
                      <a16:creationId xmlns:a16="http://schemas.microsoft.com/office/drawing/2014/main" id="{B58155D0-2A72-236F-E16B-ADA19F2E74AD}"/>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1" name="Text Box 31">
                  <a:extLst>
                    <a:ext uri="{FF2B5EF4-FFF2-40B4-BE49-F238E27FC236}">
                      <a16:creationId xmlns:a16="http://schemas.microsoft.com/office/drawing/2014/main" id="{3FF93E0F-4E99-5655-1737-B2A70CD7148F}"/>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2" name="Text Box 32">
                  <a:extLst>
                    <a:ext uri="{FF2B5EF4-FFF2-40B4-BE49-F238E27FC236}">
                      <a16:creationId xmlns:a16="http://schemas.microsoft.com/office/drawing/2014/main" id="{0CEF5CEF-CB7E-5F35-F93D-7A08786925CA}"/>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nvGrpSpPr>
              <p:cNvPr id="54" name="Group 33">
                <a:extLst>
                  <a:ext uri="{FF2B5EF4-FFF2-40B4-BE49-F238E27FC236}">
                    <a16:creationId xmlns:a16="http://schemas.microsoft.com/office/drawing/2014/main" id="{644F4B8E-A450-F01D-95CB-32D2A3EDB01E}"/>
                  </a:ext>
                </a:extLst>
              </p:cNvPr>
              <p:cNvGrpSpPr>
                <a:grpSpLocks/>
              </p:cNvGrpSpPr>
              <p:nvPr/>
            </p:nvGrpSpPr>
            <p:grpSpPr bwMode="auto">
              <a:xfrm>
                <a:off x="4902" y="10303"/>
                <a:ext cx="3114" cy="892"/>
                <a:chOff x="4391" y="8441"/>
                <a:chExt cx="3114" cy="892"/>
              </a:xfrm>
            </p:grpSpPr>
            <p:sp>
              <p:nvSpPr>
                <p:cNvPr id="55" name="Text Box 34">
                  <a:extLst>
                    <a:ext uri="{FF2B5EF4-FFF2-40B4-BE49-F238E27FC236}">
                      <a16:creationId xmlns:a16="http://schemas.microsoft.com/office/drawing/2014/main" id="{09690EBE-25D2-6F6B-AA7C-5F23E7296F7D}"/>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6" name="Text Box 35">
                  <a:extLst>
                    <a:ext uri="{FF2B5EF4-FFF2-40B4-BE49-F238E27FC236}">
                      <a16:creationId xmlns:a16="http://schemas.microsoft.com/office/drawing/2014/main" id="{935D1189-6424-4D32-E6A5-8316C78BBD9E}"/>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7" name="Text Box 36">
                  <a:extLst>
                    <a:ext uri="{FF2B5EF4-FFF2-40B4-BE49-F238E27FC236}">
                      <a16:creationId xmlns:a16="http://schemas.microsoft.com/office/drawing/2014/main" id="{1BCBB35F-5C81-C51B-A26B-5A0D1BAA34AC}"/>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8" name="Text Box 37">
                  <a:extLst>
                    <a:ext uri="{FF2B5EF4-FFF2-40B4-BE49-F238E27FC236}">
                      <a16:creationId xmlns:a16="http://schemas.microsoft.com/office/drawing/2014/main" id="{00ED85C3-6D96-9B6A-9DB5-4B940928459B}"/>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grpSp>
          <p:nvGrpSpPr>
            <p:cNvPr id="14" name="Group 38">
              <a:extLst>
                <a:ext uri="{FF2B5EF4-FFF2-40B4-BE49-F238E27FC236}">
                  <a16:creationId xmlns:a16="http://schemas.microsoft.com/office/drawing/2014/main" id="{A44BF11F-F649-1BF3-C01A-344DE2E3A635}"/>
                </a:ext>
              </a:extLst>
            </p:cNvPr>
            <p:cNvGrpSpPr>
              <a:grpSpLocks/>
            </p:cNvGrpSpPr>
            <p:nvPr/>
          </p:nvGrpSpPr>
          <p:grpSpPr bwMode="auto">
            <a:xfrm>
              <a:off x="3414" y="2782"/>
              <a:ext cx="1765" cy="1295"/>
              <a:chOff x="1972" y="8931"/>
              <a:chExt cx="4676" cy="3430"/>
            </a:xfrm>
          </p:grpSpPr>
          <p:sp>
            <p:nvSpPr>
              <p:cNvPr id="23" name="Text Box 39">
                <a:extLst>
                  <a:ext uri="{FF2B5EF4-FFF2-40B4-BE49-F238E27FC236}">
                    <a16:creationId xmlns:a16="http://schemas.microsoft.com/office/drawing/2014/main" id="{743C5E22-6792-6C72-BA6C-4A25051CB3D7}"/>
                  </a:ext>
                </a:extLst>
              </p:cNvPr>
              <p:cNvSpPr txBox="1">
                <a:spLocks noChangeArrowheads="1"/>
              </p:cNvSpPr>
              <p:nvPr/>
            </p:nvSpPr>
            <p:spPr bwMode="auto">
              <a:xfrm>
                <a:off x="1972" y="8931"/>
                <a:ext cx="4676" cy="3430"/>
              </a:xfrm>
              <a:prstGeom prst="rect">
                <a:avLst/>
              </a:prstGeom>
              <a:solidFill>
                <a:srgbClr val="FFCC00"/>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Block (1, 1)</a:t>
                </a:r>
                <a:endParaRPr lang="en-US" altLang="en-US" sz="1400" b="0">
                  <a:solidFill>
                    <a:srgbClr val="003300"/>
                  </a:solidFill>
                </a:endParaRPr>
              </a:p>
            </p:txBody>
          </p:sp>
          <p:grpSp>
            <p:nvGrpSpPr>
              <p:cNvPr id="24" name="Group 40">
                <a:extLst>
                  <a:ext uri="{FF2B5EF4-FFF2-40B4-BE49-F238E27FC236}">
                    <a16:creationId xmlns:a16="http://schemas.microsoft.com/office/drawing/2014/main" id="{C15E3F02-24A3-1FC7-78C9-04664F1A8B76}"/>
                  </a:ext>
                </a:extLst>
              </p:cNvPr>
              <p:cNvGrpSpPr>
                <a:grpSpLocks/>
              </p:cNvGrpSpPr>
              <p:nvPr/>
            </p:nvGrpSpPr>
            <p:grpSpPr bwMode="auto">
              <a:xfrm>
                <a:off x="2147" y="9559"/>
                <a:ext cx="4325" cy="2592"/>
                <a:chOff x="2630" y="11267"/>
                <a:chExt cx="4325" cy="2592"/>
              </a:xfrm>
            </p:grpSpPr>
            <p:grpSp>
              <p:nvGrpSpPr>
                <p:cNvPr id="25" name="Group 41">
                  <a:extLst>
                    <a:ext uri="{FF2B5EF4-FFF2-40B4-BE49-F238E27FC236}">
                      <a16:creationId xmlns:a16="http://schemas.microsoft.com/office/drawing/2014/main" id="{B4D81F65-5F56-A16B-7C3F-56FCF07F581C}"/>
                    </a:ext>
                  </a:extLst>
                </p:cNvPr>
                <p:cNvGrpSpPr>
                  <a:grpSpLocks/>
                </p:cNvGrpSpPr>
                <p:nvPr/>
              </p:nvGrpSpPr>
              <p:grpSpPr bwMode="auto">
                <a:xfrm>
                  <a:off x="2630" y="11267"/>
                  <a:ext cx="4325" cy="2592"/>
                  <a:chOff x="2160" y="10769"/>
                  <a:chExt cx="4325" cy="2592"/>
                </a:xfrm>
              </p:grpSpPr>
              <p:sp>
                <p:nvSpPr>
                  <p:cNvPr id="44" name="Rectangle 42">
                    <a:extLst>
                      <a:ext uri="{FF2B5EF4-FFF2-40B4-BE49-F238E27FC236}">
                        <a16:creationId xmlns:a16="http://schemas.microsoft.com/office/drawing/2014/main" id="{F89B586C-8BFA-95CE-6F92-38259788CF5E}"/>
                      </a:ext>
                    </a:extLst>
                  </p:cNvPr>
                  <p:cNvSpPr>
                    <a:spLocks noChangeArrowheads="1"/>
                  </p:cNvSpPr>
                  <p:nvPr/>
                </p:nvSpPr>
                <p:spPr bwMode="auto">
                  <a:xfrm>
                    <a:off x="2160" y="10769"/>
                    <a:ext cx="4320" cy="2592"/>
                  </a:xfrm>
                  <a:prstGeom prst="rect">
                    <a:avLst/>
                  </a:prstGeom>
                  <a:solidFill>
                    <a:srgbClr val="FF6600"/>
                  </a:solidFill>
                  <a:ln w="12700">
                    <a:solidFill>
                      <a:srgbClr val="000000"/>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chemeClr val="accent1"/>
                      </a:solidFill>
                    </a:endParaRPr>
                  </a:p>
                </p:txBody>
              </p:sp>
              <p:sp>
                <p:nvSpPr>
                  <p:cNvPr id="45" name="Line 43">
                    <a:extLst>
                      <a:ext uri="{FF2B5EF4-FFF2-40B4-BE49-F238E27FC236}">
                        <a16:creationId xmlns:a16="http://schemas.microsoft.com/office/drawing/2014/main" id="{9F8DCFAA-8907-18CD-CA5D-2711B65A8D5F}"/>
                      </a:ext>
                    </a:extLst>
                  </p:cNvPr>
                  <p:cNvSpPr>
                    <a:spLocks noChangeShapeType="1"/>
                  </p:cNvSpPr>
                  <p:nvPr/>
                </p:nvSpPr>
                <p:spPr bwMode="auto">
                  <a:xfrm flipV="1">
                    <a:off x="2160" y="11631"/>
                    <a:ext cx="4325" cy="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6" name="Line 44">
                    <a:extLst>
                      <a:ext uri="{FF2B5EF4-FFF2-40B4-BE49-F238E27FC236}">
                        <a16:creationId xmlns:a16="http://schemas.microsoft.com/office/drawing/2014/main" id="{A042481F-48F2-9BD2-4024-EC4FD76796F7}"/>
                      </a:ext>
                    </a:extLst>
                  </p:cNvPr>
                  <p:cNvSpPr>
                    <a:spLocks noChangeShapeType="1"/>
                  </p:cNvSpPr>
                  <p:nvPr/>
                </p:nvSpPr>
                <p:spPr bwMode="auto">
                  <a:xfrm>
                    <a:off x="2161" y="12497"/>
                    <a:ext cx="4324" cy="4"/>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7" name="Line 45">
                    <a:extLst>
                      <a:ext uri="{FF2B5EF4-FFF2-40B4-BE49-F238E27FC236}">
                        <a16:creationId xmlns:a16="http://schemas.microsoft.com/office/drawing/2014/main" id="{EF116626-3864-ED07-D586-57D9D1721ADE}"/>
                      </a:ext>
                    </a:extLst>
                  </p:cNvPr>
                  <p:cNvSpPr>
                    <a:spLocks noChangeShapeType="1"/>
                  </p:cNvSpPr>
                  <p:nvPr/>
                </p:nvSpPr>
                <p:spPr bwMode="auto">
                  <a:xfrm>
                    <a:off x="3024"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8" name="Line 46">
                    <a:extLst>
                      <a:ext uri="{FF2B5EF4-FFF2-40B4-BE49-F238E27FC236}">
                        <a16:creationId xmlns:a16="http://schemas.microsoft.com/office/drawing/2014/main" id="{5F5D33E5-BD0F-0313-22A0-E72BE5FCCC8C}"/>
                      </a:ext>
                    </a:extLst>
                  </p:cNvPr>
                  <p:cNvSpPr>
                    <a:spLocks noChangeShapeType="1"/>
                  </p:cNvSpPr>
                  <p:nvPr/>
                </p:nvSpPr>
                <p:spPr bwMode="auto">
                  <a:xfrm>
                    <a:off x="3888"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9" name="Line 47">
                    <a:extLst>
                      <a:ext uri="{FF2B5EF4-FFF2-40B4-BE49-F238E27FC236}">
                        <a16:creationId xmlns:a16="http://schemas.microsoft.com/office/drawing/2014/main" id="{D54A8402-FCA3-81EF-47C5-5F4A4DD3520C}"/>
                      </a:ext>
                    </a:extLst>
                  </p:cNvPr>
                  <p:cNvSpPr>
                    <a:spLocks noChangeShapeType="1"/>
                  </p:cNvSpPr>
                  <p:nvPr/>
                </p:nvSpPr>
                <p:spPr bwMode="auto">
                  <a:xfrm>
                    <a:off x="4752"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50" name="Line 48">
                    <a:extLst>
                      <a:ext uri="{FF2B5EF4-FFF2-40B4-BE49-F238E27FC236}">
                        <a16:creationId xmlns:a16="http://schemas.microsoft.com/office/drawing/2014/main" id="{CF91E156-4E62-AA03-1AD1-DB58F95A12EF}"/>
                      </a:ext>
                    </a:extLst>
                  </p:cNvPr>
                  <p:cNvSpPr>
                    <a:spLocks noChangeShapeType="1"/>
                  </p:cNvSpPr>
                  <p:nvPr/>
                </p:nvSpPr>
                <p:spPr bwMode="auto">
                  <a:xfrm>
                    <a:off x="5616"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grpSp>
            <p:grpSp>
              <p:nvGrpSpPr>
                <p:cNvPr id="26" name="Group 49">
                  <a:extLst>
                    <a:ext uri="{FF2B5EF4-FFF2-40B4-BE49-F238E27FC236}">
                      <a16:creationId xmlns:a16="http://schemas.microsoft.com/office/drawing/2014/main" id="{1603B2C5-F1C8-F338-D007-0985686C785E}"/>
                    </a:ext>
                  </a:extLst>
                </p:cNvPr>
                <p:cNvGrpSpPr>
                  <a:grpSpLocks/>
                </p:cNvGrpSpPr>
                <p:nvPr/>
              </p:nvGrpSpPr>
              <p:grpSpPr bwMode="auto">
                <a:xfrm>
                  <a:off x="2756" y="12340"/>
                  <a:ext cx="4075" cy="448"/>
                  <a:chOff x="2364" y="10793"/>
                  <a:chExt cx="4075" cy="448"/>
                </a:xfrm>
              </p:grpSpPr>
              <p:sp>
                <p:nvSpPr>
                  <p:cNvPr id="39" name="Text Box 50">
                    <a:extLst>
                      <a:ext uri="{FF2B5EF4-FFF2-40B4-BE49-F238E27FC236}">
                        <a16:creationId xmlns:a16="http://schemas.microsoft.com/office/drawing/2014/main" id="{9D692D4D-964F-5688-8C2D-C69E808877FB}"/>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(0, 1)</a:t>
                    </a:r>
                    <a:endParaRPr lang="en-US" altLang="en-US" sz="1400" b="0">
                      <a:solidFill>
                        <a:srgbClr val="003300"/>
                      </a:solidFill>
                    </a:endParaRPr>
                  </a:p>
                </p:txBody>
              </p:sp>
              <p:sp>
                <p:nvSpPr>
                  <p:cNvPr id="40" name="Text Box 51">
                    <a:extLst>
                      <a:ext uri="{FF2B5EF4-FFF2-40B4-BE49-F238E27FC236}">
                        <a16:creationId xmlns:a16="http://schemas.microsoft.com/office/drawing/2014/main" id="{8A00ED6D-664B-D3D2-AF33-11AA51837401}"/>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(1, 1)</a:t>
                    </a:r>
                    <a:endParaRPr lang="en-US" altLang="en-US" sz="1400" b="0">
                      <a:solidFill>
                        <a:srgbClr val="003300"/>
                      </a:solidFill>
                    </a:endParaRPr>
                  </a:p>
                </p:txBody>
              </p:sp>
              <p:sp>
                <p:nvSpPr>
                  <p:cNvPr id="41" name="Text Box 52">
                    <a:extLst>
                      <a:ext uri="{FF2B5EF4-FFF2-40B4-BE49-F238E27FC236}">
                        <a16:creationId xmlns:a16="http://schemas.microsoft.com/office/drawing/2014/main" id="{B5C2F644-944E-6049-E9A2-F23BF60483BF}"/>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(2, 1)</a:t>
                    </a:r>
                    <a:endParaRPr lang="en-US" altLang="en-US" sz="1400" b="0">
                      <a:solidFill>
                        <a:srgbClr val="003300"/>
                      </a:solidFill>
                    </a:endParaRPr>
                  </a:p>
                </p:txBody>
              </p:sp>
              <p:sp>
                <p:nvSpPr>
                  <p:cNvPr id="42" name="Text Box 53">
                    <a:extLst>
                      <a:ext uri="{FF2B5EF4-FFF2-40B4-BE49-F238E27FC236}">
                        <a16:creationId xmlns:a16="http://schemas.microsoft.com/office/drawing/2014/main" id="{770FF9EE-1CCA-467A-DED9-E054157B6233}"/>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dirty="0">
                        <a:solidFill>
                          <a:srgbClr val="003300"/>
                        </a:solidFill>
                        <a:latin typeface="Times New Roman" panose="02020603050405020304" pitchFamily="18" charset="0"/>
                      </a:rPr>
                      <a:t>Thread</a:t>
                    </a:r>
                  </a:p>
                  <a:p>
                    <a:pPr algn="ctr">
                      <a:spcBef>
                        <a:spcPct val="0"/>
                      </a:spcBef>
                      <a:buFontTx/>
                      <a:buNone/>
                    </a:pPr>
                    <a:r>
                      <a:rPr lang="en-US" altLang="en-US" sz="800" dirty="0">
                        <a:solidFill>
                          <a:srgbClr val="003300"/>
                        </a:solidFill>
                        <a:latin typeface="Times New Roman" panose="02020603050405020304" pitchFamily="18" charset="0"/>
                      </a:rPr>
                      <a:t>(3, 1)</a:t>
                    </a:r>
                    <a:endParaRPr lang="en-US" altLang="en-US" sz="1400" b="0" dirty="0">
                      <a:solidFill>
                        <a:srgbClr val="003300"/>
                      </a:solidFill>
                    </a:endParaRPr>
                  </a:p>
                </p:txBody>
              </p:sp>
              <p:sp>
                <p:nvSpPr>
                  <p:cNvPr id="43" name="Text Box 54">
                    <a:extLst>
                      <a:ext uri="{FF2B5EF4-FFF2-40B4-BE49-F238E27FC236}">
                        <a16:creationId xmlns:a16="http://schemas.microsoft.com/office/drawing/2014/main" id="{BF3922FE-0B28-1AFB-1A22-CE5B83F8C1FA}"/>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(4, 1)</a:t>
                    </a:r>
                    <a:endParaRPr lang="en-US" altLang="en-US" sz="1400" b="0">
                      <a:solidFill>
                        <a:srgbClr val="003300"/>
                      </a:solidFill>
                    </a:endParaRPr>
                  </a:p>
                </p:txBody>
              </p:sp>
            </p:grpSp>
            <p:grpSp>
              <p:nvGrpSpPr>
                <p:cNvPr id="27" name="Group 55">
                  <a:extLst>
                    <a:ext uri="{FF2B5EF4-FFF2-40B4-BE49-F238E27FC236}">
                      <a16:creationId xmlns:a16="http://schemas.microsoft.com/office/drawing/2014/main" id="{5499107A-DD0E-1EB3-DD84-42E8E82FCAF1}"/>
                    </a:ext>
                  </a:extLst>
                </p:cNvPr>
                <p:cNvGrpSpPr>
                  <a:grpSpLocks/>
                </p:cNvGrpSpPr>
                <p:nvPr/>
              </p:nvGrpSpPr>
              <p:grpSpPr bwMode="auto">
                <a:xfrm>
                  <a:off x="2756" y="13201"/>
                  <a:ext cx="4075" cy="448"/>
                  <a:chOff x="2364" y="10793"/>
                  <a:chExt cx="4075" cy="448"/>
                </a:xfrm>
              </p:grpSpPr>
              <p:sp>
                <p:nvSpPr>
                  <p:cNvPr id="34" name="Text Box 56">
                    <a:extLst>
                      <a:ext uri="{FF2B5EF4-FFF2-40B4-BE49-F238E27FC236}">
                        <a16:creationId xmlns:a16="http://schemas.microsoft.com/office/drawing/2014/main" id="{C96D6146-B3BD-6EC3-41AE-27DFFE914F2E}"/>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(0, 2)</a:t>
                    </a:r>
                    <a:endParaRPr lang="en-US" altLang="en-US" sz="1400" b="0">
                      <a:solidFill>
                        <a:srgbClr val="003300"/>
                      </a:solidFill>
                    </a:endParaRPr>
                  </a:p>
                </p:txBody>
              </p:sp>
              <p:sp>
                <p:nvSpPr>
                  <p:cNvPr id="35" name="Text Box 57">
                    <a:extLst>
                      <a:ext uri="{FF2B5EF4-FFF2-40B4-BE49-F238E27FC236}">
                        <a16:creationId xmlns:a16="http://schemas.microsoft.com/office/drawing/2014/main" id="{B46758B8-8C4A-726E-E96C-62B1DB3C208B}"/>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(1, 2)</a:t>
                    </a:r>
                    <a:endParaRPr lang="en-US" altLang="en-US" sz="1400" b="0">
                      <a:solidFill>
                        <a:srgbClr val="003300"/>
                      </a:solidFill>
                    </a:endParaRPr>
                  </a:p>
                </p:txBody>
              </p:sp>
              <p:sp>
                <p:nvSpPr>
                  <p:cNvPr id="36" name="Text Box 58">
                    <a:extLst>
                      <a:ext uri="{FF2B5EF4-FFF2-40B4-BE49-F238E27FC236}">
                        <a16:creationId xmlns:a16="http://schemas.microsoft.com/office/drawing/2014/main" id="{055C061D-EC8C-DB6D-A990-06AB9BC7117C}"/>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(2, 2)</a:t>
                    </a:r>
                    <a:endParaRPr lang="en-US" altLang="en-US" sz="1400" b="0">
                      <a:solidFill>
                        <a:srgbClr val="003300"/>
                      </a:solidFill>
                    </a:endParaRPr>
                  </a:p>
                </p:txBody>
              </p:sp>
              <p:sp>
                <p:nvSpPr>
                  <p:cNvPr id="37" name="Text Box 59">
                    <a:extLst>
                      <a:ext uri="{FF2B5EF4-FFF2-40B4-BE49-F238E27FC236}">
                        <a16:creationId xmlns:a16="http://schemas.microsoft.com/office/drawing/2014/main" id="{5A44A94E-6572-C28A-023D-4FED2C76DE74}"/>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(3, 2)</a:t>
                    </a:r>
                    <a:endParaRPr lang="en-US" altLang="en-US" sz="1400" b="0">
                      <a:solidFill>
                        <a:srgbClr val="003300"/>
                      </a:solidFill>
                    </a:endParaRPr>
                  </a:p>
                </p:txBody>
              </p:sp>
              <p:sp>
                <p:nvSpPr>
                  <p:cNvPr id="38" name="Text Box 60">
                    <a:extLst>
                      <a:ext uri="{FF2B5EF4-FFF2-40B4-BE49-F238E27FC236}">
                        <a16:creationId xmlns:a16="http://schemas.microsoft.com/office/drawing/2014/main" id="{BB409114-C8A9-1273-A019-1F7D6E6D97BA}"/>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(4, 2)</a:t>
                    </a:r>
                    <a:endParaRPr lang="en-US" altLang="en-US" sz="1400" b="0">
                      <a:solidFill>
                        <a:srgbClr val="003300"/>
                      </a:solidFill>
                    </a:endParaRPr>
                  </a:p>
                </p:txBody>
              </p:sp>
            </p:grpSp>
            <p:grpSp>
              <p:nvGrpSpPr>
                <p:cNvPr id="28" name="Group 61">
                  <a:extLst>
                    <a:ext uri="{FF2B5EF4-FFF2-40B4-BE49-F238E27FC236}">
                      <a16:creationId xmlns:a16="http://schemas.microsoft.com/office/drawing/2014/main" id="{6E843EF4-52E9-C13D-E469-BBC7D369E8D9}"/>
                    </a:ext>
                  </a:extLst>
                </p:cNvPr>
                <p:cNvGrpSpPr>
                  <a:grpSpLocks/>
                </p:cNvGrpSpPr>
                <p:nvPr/>
              </p:nvGrpSpPr>
              <p:grpSpPr bwMode="auto">
                <a:xfrm>
                  <a:off x="2755" y="11479"/>
                  <a:ext cx="4075" cy="448"/>
                  <a:chOff x="2364" y="10793"/>
                  <a:chExt cx="4075" cy="448"/>
                </a:xfrm>
              </p:grpSpPr>
              <p:sp>
                <p:nvSpPr>
                  <p:cNvPr id="29" name="Text Box 62">
                    <a:extLst>
                      <a:ext uri="{FF2B5EF4-FFF2-40B4-BE49-F238E27FC236}">
                        <a16:creationId xmlns:a16="http://schemas.microsoft.com/office/drawing/2014/main" id="{569581ED-AB74-2FD4-F6C6-590F06E82143}"/>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(0, 0)</a:t>
                    </a:r>
                    <a:endParaRPr lang="en-US" altLang="en-US" sz="1400" b="0">
                      <a:solidFill>
                        <a:srgbClr val="003300"/>
                      </a:solidFill>
                    </a:endParaRPr>
                  </a:p>
                </p:txBody>
              </p:sp>
              <p:sp>
                <p:nvSpPr>
                  <p:cNvPr id="30" name="Text Box 63">
                    <a:extLst>
                      <a:ext uri="{FF2B5EF4-FFF2-40B4-BE49-F238E27FC236}">
                        <a16:creationId xmlns:a16="http://schemas.microsoft.com/office/drawing/2014/main" id="{E44DA106-60F8-1202-B44A-CB8D856A26CF}"/>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(1, 0)</a:t>
                    </a:r>
                    <a:endParaRPr lang="en-US" altLang="en-US" sz="1400" b="0">
                      <a:solidFill>
                        <a:srgbClr val="003300"/>
                      </a:solidFill>
                    </a:endParaRPr>
                  </a:p>
                </p:txBody>
              </p:sp>
              <p:sp>
                <p:nvSpPr>
                  <p:cNvPr id="31" name="Text Box 64">
                    <a:extLst>
                      <a:ext uri="{FF2B5EF4-FFF2-40B4-BE49-F238E27FC236}">
                        <a16:creationId xmlns:a16="http://schemas.microsoft.com/office/drawing/2014/main" id="{34A63298-5835-2A0A-54EA-7E21A306EEA3}"/>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(2, 0)</a:t>
                    </a:r>
                    <a:endParaRPr lang="en-US" altLang="en-US" sz="1400" b="0">
                      <a:solidFill>
                        <a:srgbClr val="003300"/>
                      </a:solidFill>
                    </a:endParaRPr>
                  </a:p>
                </p:txBody>
              </p:sp>
              <p:sp>
                <p:nvSpPr>
                  <p:cNvPr id="32" name="Text Box 65">
                    <a:extLst>
                      <a:ext uri="{FF2B5EF4-FFF2-40B4-BE49-F238E27FC236}">
                        <a16:creationId xmlns:a16="http://schemas.microsoft.com/office/drawing/2014/main" id="{E7AD13B5-9102-6877-BF53-950ED5415055}"/>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(3, 0)</a:t>
                    </a:r>
                    <a:endParaRPr lang="en-US" altLang="en-US" sz="1400" b="0">
                      <a:solidFill>
                        <a:srgbClr val="003300"/>
                      </a:solidFill>
                    </a:endParaRPr>
                  </a:p>
                </p:txBody>
              </p:sp>
              <p:sp>
                <p:nvSpPr>
                  <p:cNvPr id="33" name="Text Box 66">
                    <a:extLst>
                      <a:ext uri="{FF2B5EF4-FFF2-40B4-BE49-F238E27FC236}">
                        <a16:creationId xmlns:a16="http://schemas.microsoft.com/office/drawing/2014/main" id="{A25FA416-3EB0-2EB8-9F08-54B5B9E9E141}"/>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(4, 0)</a:t>
                    </a:r>
                    <a:endParaRPr lang="en-US" altLang="en-US" sz="1400" b="0">
                      <a:solidFill>
                        <a:srgbClr val="003300"/>
                      </a:solidFill>
                    </a:endParaRPr>
                  </a:p>
                </p:txBody>
              </p:sp>
            </p:grpSp>
          </p:grpSp>
        </p:grpSp>
        <p:sp>
          <p:nvSpPr>
            <p:cNvPr id="15" name="Line 67">
              <a:extLst>
                <a:ext uri="{FF2B5EF4-FFF2-40B4-BE49-F238E27FC236}">
                  <a16:creationId xmlns:a16="http://schemas.microsoft.com/office/drawing/2014/main" id="{BAB4A4F2-354C-52EC-A57C-D3BF9606FC01}"/>
                </a:ext>
              </a:extLst>
            </p:cNvPr>
            <p:cNvSpPr>
              <a:spLocks noChangeShapeType="1"/>
            </p:cNvSpPr>
            <p:nvPr/>
          </p:nvSpPr>
          <p:spPr bwMode="auto">
            <a:xfrm>
              <a:off x="3605" y="1277"/>
              <a:ext cx="322" cy="0"/>
            </a:xfrm>
            <a:prstGeom prst="line">
              <a:avLst/>
            </a:prstGeom>
            <a:noFill/>
            <a:ln w="19050">
              <a:solidFill>
                <a:schemeClr val="tx1"/>
              </a:solidFill>
              <a:round/>
              <a:headEnd/>
              <a:tailEnd type="triangle" w="lg" len="med"/>
            </a:ln>
            <a:extLst>
              <a:ext uri="{909E8E84-426E-40DD-AFC4-6F175D3DCCD1}">
                <a14:hiddenFill xmlns:a14="http://schemas.microsoft.com/office/drawing/2010/main">
                  <a:noFill/>
                </a14:hiddenFill>
              </a:ext>
            </a:extLst>
          </p:spPr>
          <p:txBody>
            <a:bodyPr/>
            <a:lstStyle/>
            <a:p>
              <a:endParaRPr lang="zh-CN" altLang="en-US" sz="1400"/>
            </a:p>
          </p:txBody>
        </p:sp>
        <p:sp>
          <p:nvSpPr>
            <p:cNvPr id="16" name="Line 68">
              <a:extLst>
                <a:ext uri="{FF2B5EF4-FFF2-40B4-BE49-F238E27FC236}">
                  <a16:creationId xmlns:a16="http://schemas.microsoft.com/office/drawing/2014/main" id="{102C84B1-D445-9C80-5A77-0087D7F55F02}"/>
                </a:ext>
              </a:extLst>
            </p:cNvPr>
            <p:cNvSpPr>
              <a:spLocks noChangeShapeType="1"/>
            </p:cNvSpPr>
            <p:nvPr/>
          </p:nvSpPr>
          <p:spPr bwMode="auto">
            <a:xfrm>
              <a:off x="3615" y="2380"/>
              <a:ext cx="433" cy="1"/>
            </a:xfrm>
            <a:prstGeom prst="line">
              <a:avLst/>
            </a:prstGeom>
            <a:noFill/>
            <a:ln w="19050">
              <a:solidFill>
                <a:schemeClr val="tx1"/>
              </a:solidFill>
              <a:round/>
              <a:headEnd/>
              <a:tailEnd type="triangle" w="lg" len="med"/>
            </a:ln>
            <a:extLst>
              <a:ext uri="{909E8E84-426E-40DD-AFC4-6F175D3DCCD1}">
                <a14:hiddenFill xmlns:a14="http://schemas.microsoft.com/office/drawing/2010/main">
                  <a:noFill/>
                </a14:hiddenFill>
              </a:ext>
            </a:extLst>
          </p:spPr>
          <p:txBody>
            <a:bodyPr/>
            <a:lstStyle/>
            <a:p>
              <a:endParaRPr lang="zh-CN" altLang="en-US" sz="1400"/>
            </a:p>
          </p:txBody>
        </p:sp>
        <p:sp>
          <p:nvSpPr>
            <p:cNvPr id="17" name="Line 69">
              <a:extLst>
                <a:ext uri="{FF2B5EF4-FFF2-40B4-BE49-F238E27FC236}">
                  <a16:creationId xmlns:a16="http://schemas.microsoft.com/office/drawing/2014/main" id="{643723D8-579E-9C2C-067B-945941809D9A}"/>
                </a:ext>
              </a:extLst>
            </p:cNvPr>
            <p:cNvSpPr>
              <a:spLocks noChangeShapeType="1"/>
            </p:cNvSpPr>
            <p:nvPr/>
          </p:nvSpPr>
          <p:spPr bwMode="auto">
            <a:xfrm flipH="1">
              <a:off x="3414" y="1562"/>
              <a:ext cx="1068" cy="122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18" name="Line 70">
              <a:extLst>
                <a:ext uri="{FF2B5EF4-FFF2-40B4-BE49-F238E27FC236}">
                  <a16:creationId xmlns:a16="http://schemas.microsoft.com/office/drawing/2014/main" id="{8EB58B10-8414-B0C2-8729-CB1D69D2FC2C}"/>
                </a:ext>
              </a:extLst>
            </p:cNvPr>
            <p:cNvSpPr>
              <a:spLocks noChangeShapeType="1"/>
            </p:cNvSpPr>
            <p:nvPr/>
          </p:nvSpPr>
          <p:spPr bwMode="auto">
            <a:xfrm>
              <a:off x="4926" y="1562"/>
              <a:ext cx="243" cy="121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19" name="Line 71">
              <a:extLst>
                <a:ext uri="{FF2B5EF4-FFF2-40B4-BE49-F238E27FC236}">
                  <a16:creationId xmlns:a16="http://schemas.microsoft.com/office/drawing/2014/main" id="{CD7E27EB-D9C1-BFEE-41CC-C1A3057965BC}"/>
                </a:ext>
              </a:extLst>
            </p:cNvPr>
            <p:cNvSpPr>
              <a:spLocks noChangeShapeType="1"/>
            </p:cNvSpPr>
            <p:nvPr/>
          </p:nvSpPr>
          <p:spPr bwMode="auto">
            <a:xfrm flipH="1">
              <a:off x="4048" y="1889"/>
              <a:ext cx="434" cy="883"/>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0" name="Line 72">
              <a:extLst>
                <a:ext uri="{FF2B5EF4-FFF2-40B4-BE49-F238E27FC236}">
                  <a16:creationId xmlns:a16="http://schemas.microsoft.com/office/drawing/2014/main" id="{3B83BE2D-C0F9-6380-445D-6F2B7CAF81ED}"/>
                </a:ext>
              </a:extLst>
            </p:cNvPr>
            <p:cNvSpPr>
              <a:spLocks noChangeShapeType="1"/>
            </p:cNvSpPr>
            <p:nvPr/>
          </p:nvSpPr>
          <p:spPr bwMode="auto">
            <a:xfrm>
              <a:off x="4926" y="1895"/>
              <a:ext cx="100" cy="893"/>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1" name="Line 73">
              <a:extLst>
                <a:ext uri="{FF2B5EF4-FFF2-40B4-BE49-F238E27FC236}">
                  <a16:creationId xmlns:a16="http://schemas.microsoft.com/office/drawing/2014/main" id="{8939D570-75D6-562E-9E74-10E1D45FA3C8}"/>
                </a:ext>
              </a:extLst>
            </p:cNvPr>
            <p:cNvSpPr>
              <a:spLocks noChangeShapeType="1"/>
            </p:cNvSpPr>
            <p:nvPr/>
          </p:nvSpPr>
          <p:spPr bwMode="auto">
            <a:xfrm flipH="1">
              <a:off x="3420" y="2777"/>
              <a:ext cx="623" cy="1295"/>
            </a:xfrm>
            <a:prstGeom prst="line">
              <a:avLst/>
            </a:prstGeom>
            <a:noFill/>
            <a:ln w="9525">
              <a:solidFill>
                <a:srgbClr val="000000">
                  <a:alpha val="10196"/>
                </a:srgbClr>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2" name="Line 74">
              <a:extLst>
                <a:ext uri="{FF2B5EF4-FFF2-40B4-BE49-F238E27FC236}">
                  <a16:creationId xmlns:a16="http://schemas.microsoft.com/office/drawing/2014/main" id="{A1384E5A-BF6F-0B2C-41A0-D550C7A413E9}"/>
                </a:ext>
              </a:extLst>
            </p:cNvPr>
            <p:cNvSpPr>
              <a:spLocks noChangeShapeType="1"/>
            </p:cNvSpPr>
            <p:nvPr/>
          </p:nvSpPr>
          <p:spPr bwMode="auto">
            <a:xfrm>
              <a:off x="5026" y="2777"/>
              <a:ext cx="153" cy="1300"/>
            </a:xfrm>
            <a:prstGeom prst="line">
              <a:avLst/>
            </a:prstGeom>
            <a:noFill/>
            <a:ln w="9525">
              <a:solidFill>
                <a:srgbClr val="000000">
                  <a:alpha val="10196"/>
                </a:srgbClr>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grpSp>
    </p:spTree>
    <p:extLst>
      <p:ext uri="{BB962C8B-B14F-4D97-AF65-F5344CB8AC3E}">
        <p14:creationId xmlns:p14="http://schemas.microsoft.com/office/powerpoint/2010/main" val="2644293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6A16-B9DA-CA3E-AB07-2E22002C5421}"/>
              </a:ext>
            </a:extLst>
          </p:cNvPr>
          <p:cNvSpPr>
            <a:spLocks noGrp="1"/>
          </p:cNvSpPr>
          <p:nvPr>
            <p:ph type="title"/>
          </p:nvPr>
        </p:nvSpPr>
        <p:spPr/>
        <p:txBody>
          <a:bodyPr/>
          <a:lstStyle/>
          <a:p>
            <a:r>
              <a:rPr lang="en-CN" dirty="0"/>
              <a:t>CUDA Structure</a:t>
            </a:r>
          </a:p>
        </p:txBody>
      </p:sp>
      <p:sp>
        <p:nvSpPr>
          <p:cNvPr id="3" name="Content Placeholder 2">
            <a:extLst>
              <a:ext uri="{FF2B5EF4-FFF2-40B4-BE49-F238E27FC236}">
                <a16:creationId xmlns:a16="http://schemas.microsoft.com/office/drawing/2014/main" id="{E1C5645D-656E-6322-9315-C27A16C11676}"/>
              </a:ext>
            </a:extLst>
          </p:cNvPr>
          <p:cNvSpPr>
            <a:spLocks noGrp="1"/>
          </p:cNvSpPr>
          <p:nvPr>
            <p:ph idx="1"/>
          </p:nvPr>
        </p:nvSpPr>
        <p:spPr>
          <a:xfrm>
            <a:off x="191344" y="1340769"/>
            <a:ext cx="8195226" cy="5040560"/>
          </a:xfrm>
        </p:spPr>
        <p:txBody>
          <a:bodyPr/>
          <a:lstStyle/>
          <a:p>
            <a:pPr>
              <a:lnSpc>
                <a:spcPct val="90000"/>
              </a:lnSpc>
            </a:pPr>
            <a:r>
              <a:rPr lang="en-US" altLang="en-US" sz="2800" dirty="0"/>
              <a:t>Build-in variables:</a:t>
            </a:r>
          </a:p>
          <a:p>
            <a:pPr lvl="1">
              <a:lnSpc>
                <a:spcPct val="90000"/>
              </a:lnSpc>
              <a:buFont typeface="Arial" panose="020B0604020202020204" pitchFamily="34" charset="0"/>
              <a:buChar char="•"/>
            </a:pPr>
            <a:r>
              <a:rPr lang="en-US" altLang="en-US" sz="2400" dirty="0"/>
              <a:t>In this example</a:t>
            </a:r>
          </a:p>
          <a:p>
            <a:pPr lvl="2">
              <a:lnSpc>
                <a:spcPct val="90000"/>
              </a:lnSpc>
            </a:pPr>
            <a:r>
              <a:rPr lang="en-US" altLang="en-US" sz="2000" dirty="0" err="1"/>
              <a:t>gridDim.x</a:t>
            </a:r>
            <a:r>
              <a:rPr lang="en-US" altLang="en-US" sz="2000" dirty="0"/>
              <a:t>=3, </a:t>
            </a:r>
            <a:r>
              <a:rPr lang="en-US" altLang="en-US" sz="2000" dirty="0" err="1"/>
              <a:t>gridDim.y</a:t>
            </a:r>
            <a:r>
              <a:rPr lang="en-US" altLang="en-US" sz="2000" dirty="0"/>
              <a:t> =2</a:t>
            </a:r>
          </a:p>
          <a:p>
            <a:pPr lvl="2">
              <a:lnSpc>
                <a:spcPct val="90000"/>
              </a:lnSpc>
            </a:pPr>
            <a:r>
              <a:rPr lang="en-US" altLang="en-US" sz="2000" dirty="0" err="1"/>
              <a:t>blockDim.x</a:t>
            </a:r>
            <a:r>
              <a:rPr lang="en-US" altLang="en-US" sz="2000" dirty="0"/>
              <a:t>=5, </a:t>
            </a:r>
            <a:r>
              <a:rPr lang="en-US" altLang="en-US" sz="2000" dirty="0" err="1"/>
              <a:t>blockDim.y</a:t>
            </a:r>
            <a:r>
              <a:rPr lang="en-US" altLang="en-US" sz="2000" dirty="0"/>
              <a:t>=3</a:t>
            </a:r>
          </a:p>
          <a:p>
            <a:pPr lvl="2">
              <a:lnSpc>
                <a:spcPct val="90000"/>
              </a:lnSpc>
            </a:pPr>
            <a:r>
              <a:rPr lang="en-US" sz="2000" dirty="0" err="1"/>
              <a:t>blockIdx.x</a:t>
            </a:r>
            <a:r>
              <a:rPr lang="en-US" sz="2000" dirty="0"/>
              <a:t> = 1, </a:t>
            </a:r>
            <a:r>
              <a:rPr lang="en-US" sz="2000" dirty="0" err="1"/>
              <a:t>blockIdx.y</a:t>
            </a:r>
            <a:r>
              <a:rPr lang="en-US" sz="2000" dirty="0"/>
              <a:t> = 1</a:t>
            </a:r>
          </a:p>
          <a:p>
            <a:pPr lvl="2">
              <a:lnSpc>
                <a:spcPct val="90000"/>
              </a:lnSpc>
            </a:pPr>
            <a:r>
              <a:rPr lang="en-US" sz="2000" dirty="0" err="1"/>
              <a:t>threadIdx.x</a:t>
            </a:r>
            <a:r>
              <a:rPr lang="en-US" sz="2000" dirty="0"/>
              <a:t> = 2, </a:t>
            </a:r>
            <a:r>
              <a:rPr lang="en-US" sz="2000" dirty="0" err="1"/>
              <a:t>threadIdx.y</a:t>
            </a:r>
            <a:r>
              <a:rPr lang="en-US" sz="2000" dirty="0"/>
              <a:t> = 1 </a:t>
            </a:r>
          </a:p>
          <a:p>
            <a:pPr lvl="1">
              <a:lnSpc>
                <a:spcPct val="90000"/>
              </a:lnSpc>
              <a:buFont typeface="Arial" panose="020B0604020202020204" pitchFamily="34" charset="0"/>
              <a:buChar char="•"/>
            </a:pPr>
            <a:endParaRPr lang="en-US" altLang="en-US" sz="2400" dirty="0"/>
          </a:p>
        </p:txBody>
      </p:sp>
      <p:sp>
        <p:nvSpPr>
          <p:cNvPr id="4" name="Slide Number Placeholder 3">
            <a:extLst>
              <a:ext uri="{FF2B5EF4-FFF2-40B4-BE49-F238E27FC236}">
                <a16:creationId xmlns:a16="http://schemas.microsoft.com/office/drawing/2014/main" id="{2D0A38AA-E847-B1D7-0E24-8C4559EBF621}"/>
              </a:ext>
            </a:extLst>
          </p:cNvPr>
          <p:cNvSpPr>
            <a:spLocks noGrp="1"/>
          </p:cNvSpPr>
          <p:nvPr>
            <p:ph type="sldNum" sz="quarter" idx="12"/>
          </p:nvPr>
        </p:nvSpPr>
        <p:spPr/>
        <p:txBody>
          <a:bodyPr/>
          <a:lstStyle/>
          <a:p>
            <a:fld id="{C22DC6D3-9347-42BE-948A-F7EB414DF657}" type="slidenum">
              <a:rPr lang="en-US" altLang="en-US" smtClean="0"/>
              <a:pPr/>
              <a:t>21</a:t>
            </a:fld>
            <a:endParaRPr lang="en-US" altLang="en-US" dirty="0"/>
          </a:p>
        </p:txBody>
      </p:sp>
      <p:grpSp>
        <p:nvGrpSpPr>
          <p:cNvPr id="5" name="Group 4">
            <a:extLst>
              <a:ext uri="{FF2B5EF4-FFF2-40B4-BE49-F238E27FC236}">
                <a16:creationId xmlns:a16="http://schemas.microsoft.com/office/drawing/2014/main" id="{BEDAF36D-AB42-7693-1328-669CC94DECC2}"/>
              </a:ext>
            </a:extLst>
          </p:cNvPr>
          <p:cNvGrpSpPr>
            <a:grpSpLocks/>
          </p:cNvGrpSpPr>
          <p:nvPr/>
        </p:nvGrpSpPr>
        <p:grpSpPr bwMode="auto">
          <a:xfrm>
            <a:off x="8328249" y="1557466"/>
            <a:ext cx="3863752" cy="4958606"/>
            <a:chOff x="3034" y="690"/>
            <a:chExt cx="2555" cy="3390"/>
          </a:xfrm>
        </p:grpSpPr>
        <p:sp>
          <p:nvSpPr>
            <p:cNvPr id="6" name="AutoShape 5">
              <a:extLst>
                <a:ext uri="{FF2B5EF4-FFF2-40B4-BE49-F238E27FC236}">
                  <a16:creationId xmlns:a16="http://schemas.microsoft.com/office/drawing/2014/main" id="{5A92938F-1E51-BF00-FDD2-01508964411E}"/>
                </a:ext>
              </a:extLst>
            </p:cNvPr>
            <p:cNvSpPr>
              <a:spLocks noChangeAspect="1" noChangeArrowheads="1"/>
            </p:cNvSpPr>
            <p:nvPr/>
          </p:nvSpPr>
          <p:spPr bwMode="auto">
            <a:xfrm>
              <a:off x="3034" y="690"/>
              <a:ext cx="2555" cy="3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chemeClr val="accent1"/>
                </a:solidFill>
              </a:endParaRPr>
            </a:p>
          </p:txBody>
        </p:sp>
        <p:sp>
          <p:nvSpPr>
            <p:cNvPr id="7" name="Text Box 6">
              <a:extLst>
                <a:ext uri="{FF2B5EF4-FFF2-40B4-BE49-F238E27FC236}">
                  <a16:creationId xmlns:a16="http://schemas.microsoft.com/office/drawing/2014/main" id="{E3D0B704-8109-AA07-4FCB-87DF001345CF}"/>
                </a:ext>
              </a:extLst>
            </p:cNvPr>
            <p:cNvSpPr txBox="1">
              <a:spLocks noChangeArrowheads="1"/>
            </p:cNvSpPr>
            <p:nvPr/>
          </p:nvSpPr>
          <p:spPr bwMode="auto">
            <a:xfrm>
              <a:off x="3037" y="693"/>
              <a:ext cx="671" cy="2864"/>
            </a:xfrm>
            <a:prstGeom prst="rect">
              <a:avLst/>
            </a:prstGeom>
            <a:solidFill>
              <a:srgbClr val="99CCFF"/>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Host</a:t>
              </a:r>
              <a:endParaRPr lang="en-US" altLang="en-US" sz="1400" b="0">
                <a:solidFill>
                  <a:srgbClr val="003300"/>
                </a:solidFill>
              </a:endParaRPr>
            </a:p>
          </p:txBody>
        </p:sp>
        <p:sp>
          <p:nvSpPr>
            <p:cNvPr id="8" name="Text Box 7">
              <a:extLst>
                <a:ext uri="{FF2B5EF4-FFF2-40B4-BE49-F238E27FC236}">
                  <a16:creationId xmlns:a16="http://schemas.microsoft.com/office/drawing/2014/main" id="{E43AD474-C2F9-88EC-A7DB-4D3301F7913E}"/>
                </a:ext>
              </a:extLst>
            </p:cNvPr>
            <p:cNvSpPr txBox="1">
              <a:spLocks noChangeArrowheads="1"/>
            </p:cNvSpPr>
            <p:nvPr/>
          </p:nvSpPr>
          <p:spPr bwMode="auto">
            <a:xfrm>
              <a:off x="3199" y="1171"/>
              <a:ext cx="432" cy="336"/>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dirty="0">
                  <a:solidFill>
                    <a:srgbClr val="003300"/>
                  </a:solidFill>
                </a:rPr>
                <a:t>Kernel 1</a:t>
              </a:r>
              <a:endParaRPr lang="en-US" altLang="en-US" sz="1400" b="0" dirty="0">
                <a:solidFill>
                  <a:srgbClr val="003300"/>
                </a:solidFill>
              </a:endParaRPr>
            </a:p>
          </p:txBody>
        </p:sp>
        <p:sp>
          <p:nvSpPr>
            <p:cNvPr id="9" name="Text Box 8">
              <a:extLst>
                <a:ext uri="{FF2B5EF4-FFF2-40B4-BE49-F238E27FC236}">
                  <a16:creationId xmlns:a16="http://schemas.microsoft.com/office/drawing/2014/main" id="{DA07B93C-0B1A-02A6-2C5D-7EAD186DB70D}"/>
                </a:ext>
              </a:extLst>
            </p:cNvPr>
            <p:cNvSpPr txBox="1">
              <a:spLocks noChangeArrowheads="1"/>
            </p:cNvSpPr>
            <p:nvPr/>
          </p:nvSpPr>
          <p:spPr bwMode="auto">
            <a:xfrm>
              <a:off x="3185" y="2275"/>
              <a:ext cx="430" cy="334"/>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Kernel 2</a:t>
              </a:r>
              <a:endParaRPr lang="en-US" altLang="en-US" sz="1400" b="0">
                <a:solidFill>
                  <a:srgbClr val="003300"/>
                </a:solidFill>
              </a:endParaRPr>
            </a:p>
          </p:txBody>
        </p:sp>
        <p:sp>
          <p:nvSpPr>
            <p:cNvPr id="10" name="Line 9">
              <a:extLst>
                <a:ext uri="{FF2B5EF4-FFF2-40B4-BE49-F238E27FC236}">
                  <a16:creationId xmlns:a16="http://schemas.microsoft.com/office/drawing/2014/main" id="{F823B9F7-AF66-AFE2-2437-204F9118AA82}"/>
                </a:ext>
              </a:extLst>
            </p:cNvPr>
            <p:cNvSpPr>
              <a:spLocks noChangeShapeType="1"/>
            </p:cNvSpPr>
            <p:nvPr/>
          </p:nvSpPr>
          <p:spPr bwMode="auto">
            <a:xfrm>
              <a:off x="3118" y="1110"/>
              <a:ext cx="1" cy="1699"/>
            </a:xfrm>
            <a:prstGeom prst="line">
              <a:avLst/>
            </a:prstGeom>
            <a:noFill/>
            <a:ln w="12700">
              <a:solidFill>
                <a:schemeClr val="bg1"/>
              </a:solidFill>
              <a:round/>
              <a:headEnd/>
              <a:tailEnd type="triangle" w="med" len="lg"/>
            </a:ln>
            <a:extLst>
              <a:ext uri="{909E8E84-426E-40DD-AFC4-6F175D3DCCD1}">
                <a14:hiddenFill xmlns:a14="http://schemas.microsoft.com/office/drawing/2010/main">
                  <a:noFill/>
                </a14:hiddenFill>
              </a:ext>
            </a:extLst>
          </p:spPr>
          <p:txBody>
            <a:bodyPr/>
            <a:lstStyle/>
            <a:p>
              <a:endParaRPr lang="zh-CN" altLang="en-US" sz="1400"/>
            </a:p>
          </p:txBody>
        </p:sp>
        <p:sp>
          <p:nvSpPr>
            <p:cNvPr id="11" name="Text Box 10">
              <a:extLst>
                <a:ext uri="{FF2B5EF4-FFF2-40B4-BE49-F238E27FC236}">
                  <a16:creationId xmlns:a16="http://schemas.microsoft.com/office/drawing/2014/main" id="{E531B34B-4594-6D82-F2F5-39739437E196}"/>
                </a:ext>
              </a:extLst>
            </p:cNvPr>
            <p:cNvSpPr txBox="1">
              <a:spLocks noChangeArrowheads="1"/>
            </p:cNvSpPr>
            <p:nvPr/>
          </p:nvSpPr>
          <p:spPr bwMode="auto">
            <a:xfrm>
              <a:off x="3827" y="698"/>
              <a:ext cx="1759" cy="2864"/>
            </a:xfrm>
            <a:prstGeom prst="rect">
              <a:avLst/>
            </a:prstGeom>
            <a:solidFill>
              <a:srgbClr val="99CCFF"/>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Device</a:t>
              </a:r>
              <a:endParaRPr lang="en-US" altLang="en-US" sz="1400" b="0">
                <a:solidFill>
                  <a:srgbClr val="003300"/>
                </a:solidFill>
              </a:endParaRPr>
            </a:p>
          </p:txBody>
        </p:sp>
        <p:grpSp>
          <p:nvGrpSpPr>
            <p:cNvPr id="12" name="Group 11">
              <a:extLst>
                <a:ext uri="{FF2B5EF4-FFF2-40B4-BE49-F238E27FC236}">
                  <a16:creationId xmlns:a16="http://schemas.microsoft.com/office/drawing/2014/main" id="{098D1A2D-7C71-F457-3666-7E0411B0E52F}"/>
                </a:ext>
              </a:extLst>
            </p:cNvPr>
            <p:cNvGrpSpPr>
              <a:grpSpLocks/>
            </p:cNvGrpSpPr>
            <p:nvPr/>
          </p:nvGrpSpPr>
          <p:grpSpPr bwMode="auto">
            <a:xfrm>
              <a:off x="3927" y="957"/>
              <a:ext cx="1554" cy="1004"/>
              <a:chOff x="3820" y="4577"/>
              <a:chExt cx="4116" cy="2660"/>
            </a:xfrm>
          </p:grpSpPr>
          <p:sp>
            <p:nvSpPr>
              <p:cNvPr id="67" name="Text Box 12">
                <a:extLst>
                  <a:ext uri="{FF2B5EF4-FFF2-40B4-BE49-F238E27FC236}">
                    <a16:creationId xmlns:a16="http://schemas.microsoft.com/office/drawing/2014/main" id="{A76C3E8A-CE69-9912-FF27-FFB78BBAC346}"/>
                  </a:ext>
                </a:extLst>
              </p:cNvPr>
              <p:cNvSpPr txBox="1">
                <a:spLocks noChangeArrowheads="1"/>
              </p:cNvSpPr>
              <p:nvPr/>
            </p:nvSpPr>
            <p:spPr bwMode="auto">
              <a:xfrm>
                <a:off x="3820" y="4577"/>
                <a:ext cx="4116" cy="2660"/>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Grid 1</a:t>
                </a:r>
                <a:endParaRPr lang="en-US" altLang="en-US" sz="1400" b="0">
                  <a:solidFill>
                    <a:srgbClr val="003300"/>
                  </a:solidFill>
                </a:endParaRPr>
              </a:p>
            </p:txBody>
          </p:sp>
          <p:grpSp>
            <p:nvGrpSpPr>
              <p:cNvPr id="68" name="Group 13">
                <a:extLst>
                  <a:ext uri="{FF2B5EF4-FFF2-40B4-BE49-F238E27FC236}">
                    <a16:creationId xmlns:a16="http://schemas.microsoft.com/office/drawing/2014/main" id="{58E2F701-A9CD-47B1-F15C-79CDDACF4395}"/>
                  </a:ext>
                </a:extLst>
              </p:cNvPr>
              <p:cNvGrpSpPr>
                <a:grpSpLocks/>
              </p:cNvGrpSpPr>
              <p:nvPr/>
            </p:nvGrpSpPr>
            <p:grpSpPr bwMode="auto">
              <a:xfrm>
                <a:off x="3985" y="5169"/>
                <a:ext cx="3785" cy="864"/>
                <a:chOff x="3997" y="5169"/>
                <a:chExt cx="3785" cy="864"/>
              </a:xfrm>
            </p:grpSpPr>
            <p:sp>
              <p:nvSpPr>
                <p:cNvPr id="73" name="Text Box 14">
                  <a:extLst>
                    <a:ext uri="{FF2B5EF4-FFF2-40B4-BE49-F238E27FC236}">
                      <a16:creationId xmlns:a16="http://schemas.microsoft.com/office/drawing/2014/main" id="{50967C4B-4C1A-6BC5-828E-24FB4828CFB3}"/>
                    </a:ext>
                  </a:extLst>
                </p:cNvPr>
                <p:cNvSpPr txBox="1">
                  <a:spLocks noChangeArrowheads="1"/>
                </p:cNvSpPr>
                <p:nvPr/>
              </p:nvSpPr>
              <p:spPr bwMode="auto">
                <a:xfrm>
                  <a:off x="3997"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(0, 0)</a:t>
                  </a:r>
                  <a:endParaRPr lang="en-US" altLang="en-US" sz="1400" b="0">
                    <a:solidFill>
                      <a:srgbClr val="003300"/>
                    </a:solidFill>
                  </a:endParaRPr>
                </a:p>
              </p:txBody>
            </p:sp>
            <p:sp>
              <p:nvSpPr>
                <p:cNvPr id="74" name="Text Box 15">
                  <a:extLst>
                    <a:ext uri="{FF2B5EF4-FFF2-40B4-BE49-F238E27FC236}">
                      <a16:creationId xmlns:a16="http://schemas.microsoft.com/office/drawing/2014/main" id="{C7DFD28E-A3BE-48B0-1160-E4A99A45CEEF}"/>
                    </a:ext>
                  </a:extLst>
                </p:cNvPr>
                <p:cNvSpPr txBox="1">
                  <a:spLocks noChangeArrowheads="1"/>
                </p:cNvSpPr>
                <p:nvPr/>
              </p:nvSpPr>
              <p:spPr bwMode="auto">
                <a:xfrm>
                  <a:off x="5299"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(1, 0)</a:t>
                  </a:r>
                  <a:endParaRPr lang="en-US" altLang="en-US" sz="1400" b="0">
                    <a:solidFill>
                      <a:srgbClr val="003300"/>
                    </a:solidFill>
                  </a:endParaRPr>
                </a:p>
              </p:txBody>
            </p:sp>
            <p:sp>
              <p:nvSpPr>
                <p:cNvPr id="75" name="Text Box 16">
                  <a:extLst>
                    <a:ext uri="{FF2B5EF4-FFF2-40B4-BE49-F238E27FC236}">
                      <a16:creationId xmlns:a16="http://schemas.microsoft.com/office/drawing/2014/main" id="{65E8CE1E-26E7-5B76-1804-889B7519F6EA}"/>
                    </a:ext>
                  </a:extLst>
                </p:cNvPr>
                <p:cNvSpPr txBox="1">
                  <a:spLocks noChangeArrowheads="1"/>
                </p:cNvSpPr>
                <p:nvPr/>
              </p:nvSpPr>
              <p:spPr bwMode="auto">
                <a:xfrm>
                  <a:off x="6601"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(2, 0)</a:t>
                  </a:r>
                  <a:endParaRPr lang="en-US" altLang="en-US" sz="1400" b="0">
                    <a:solidFill>
                      <a:srgbClr val="003300"/>
                    </a:solidFill>
                  </a:endParaRPr>
                </a:p>
              </p:txBody>
            </p:sp>
          </p:grpSp>
          <p:grpSp>
            <p:nvGrpSpPr>
              <p:cNvPr id="69" name="Group 17">
                <a:extLst>
                  <a:ext uri="{FF2B5EF4-FFF2-40B4-BE49-F238E27FC236}">
                    <a16:creationId xmlns:a16="http://schemas.microsoft.com/office/drawing/2014/main" id="{7DFDAB1C-0873-ED96-D996-519A03E4EA62}"/>
                  </a:ext>
                </a:extLst>
              </p:cNvPr>
              <p:cNvGrpSpPr>
                <a:grpSpLocks/>
              </p:cNvGrpSpPr>
              <p:nvPr/>
            </p:nvGrpSpPr>
            <p:grpSpPr bwMode="auto">
              <a:xfrm>
                <a:off x="3985" y="6187"/>
                <a:ext cx="3785" cy="864"/>
                <a:chOff x="3997" y="5169"/>
                <a:chExt cx="3785" cy="864"/>
              </a:xfrm>
            </p:grpSpPr>
            <p:sp>
              <p:nvSpPr>
                <p:cNvPr id="70" name="Text Box 18">
                  <a:extLst>
                    <a:ext uri="{FF2B5EF4-FFF2-40B4-BE49-F238E27FC236}">
                      <a16:creationId xmlns:a16="http://schemas.microsoft.com/office/drawing/2014/main" id="{F0A86F64-2E44-FF07-7E8A-BB118260CF6C}"/>
                    </a:ext>
                  </a:extLst>
                </p:cNvPr>
                <p:cNvSpPr txBox="1">
                  <a:spLocks noChangeArrowheads="1"/>
                </p:cNvSpPr>
                <p:nvPr/>
              </p:nvSpPr>
              <p:spPr bwMode="auto">
                <a:xfrm>
                  <a:off x="3997"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(0, 1)</a:t>
                  </a:r>
                  <a:endParaRPr lang="en-US" altLang="en-US" sz="1400" b="0">
                    <a:solidFill>
                      <a:srgbClr val="003300"/>
                    </a:solidFill>
                  </a:endParaRPr>
                </a:p>
              </p:txBody>
            </p:sp>
            <p:sp>
              <p:nvSpPr>
                <p:cNvPr id="71" name="Text Box 19">
                  <a:extLst>
                    <a:ext uri="{FF2B5EF4-FFF2-40B4-BE49-F238E27FC236}">
                      <a16:creationId xmlns:a16="http://schemas.microsoft.com/office/drawing/2014/main" id="{23CD75B0-3CDD-BD28-7D16-655B1DB1D7E3}"/>
                    </a:ext>
                  </a:extLst>
                </p:cNvPr>
                <p:cNvSpPr txBox="1">
                  <a:spLocks noChangeArrowheads="1"/>
                </p:cNvSpPr>
                <p:nvPr/>
              </p:nvSpPr>
              <p:spPr bwMode="auto">
                <a:xfrm>
                  <a:off x="5299"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(1, 1)</a:t>
                  </a:r>
                  <a:endParaRPr lang="en-US" altLang="en-US" sz="1400" b="0">
                    <a:solidFill>
                      <a:srgbClr val="003300"/>
                    </a:solidFill>
                  </a:endParaRPr>
                </a:p>
              </p:txBody>
            </p:sp>
            <p:sp>
              <p:nvSpPr>
                <p:cNvPr id="72" name="Text Box 20">
                  <a:extLst>
                    <a:ext uri="{FF2B5EF4-FFF2-40B4-BE49-F238E27FC236}">
                      <a16:creationId xmlns:a16="http://schemas.microsoft.com/office/drawing/2014/main" id="{D71FEBAF-3F16-F3A7-44FA-174E74FB1EDE}"/>
                    </a:ext>
                  </a:extLst>
                </p:cNvPr>
                <p:cNvSpPr txBox="1">
                  <a:spLocks noChangeArrowheads="1"/>
                </p:cNvSpPr>
                <p:nvPr/>
              </p:nvSpPr>
              <p:spPr bwMode="auto">
                <a:xfrm>
                  <a:off x="6601" y="5169"/>
                  <a:ext cx="1181" cy="864"/>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1050">
                      <a:solidFill>
                        <a:srgbClr val="003300"/>
                      </a:solidFill>
                    </a:rPr>
                    <a:t>Block</a:t>
                  </a:r>
                </a:p>
                <a:p>
                  <a:pPr algn="ctr">
                    <a:spcBef>
                      <a:spcPct val="0"/>
                    </a:spcBef>
                    <a:buFontTx/>
                    <a:buNone/>
                  </a:pPr>
                  <a:r>
                    <a:rPr lang="en-US" altLang="en-US" sz="1050">
                      <a:solidFill>
                        <a:srgbClr val="003300"/>
                      </a:solidFill>
                    </a:rPr>
                    <a:t>(2, 1)</a:t>
                  </a:r>
                  <a:endParaRPr lang="en-US" altLang="en-US" sz="1400" b="0">
                    <a:solidFill>
                      <a:srgbClr val="003300"/>
                    </a:solidFill>
                  </a:endParaRPr>
                </a:p>
              </p:txBody>
            </p:sp>
          </p:grpSp>
        </p:grpSp>
        <p:grpSp>
          <p:nvGrpSpPr>
            <p:cNvPr id="13" name="Group 21">
              <a:extLst>
                <a:ext uri="{FF2B5EF4-FFF2-40B4-BE49-F238E27FC236}">
                  <a16:creationId xmlns:a16="http://schemas.microsoft.com/office/drawing/2014/main" id="{E5AB1FE8-109F-3CBB-A347-66B5E11CEBD7}"/>
                </a:ext>
              </a:extLst>
            </p:cNvPr>
            <p:cNvGrpSpPr>
              <a:grpSpLocks/>
            </p:cNvGrpSpPr>
            <p:nvPr/>
          </p:nvGrpSpPr>
          <p:grpSpPr bwMode="auto">
            <a:xfrm>
              <a:off x="4051" y="2056"/>
              <a:ext cx="1306" cy="1416"/>
              <a:chOff x="4730" y="7615"/>
              <a:chExt cx="3458" cy="3752"/>
            </a:xfrm>
          </p:grpSpPr>
          <p:sp>
            <p:nvSpPr>
              <p:cNvPr id="51" name="Text Box 22">
                <a:extLst>
                  <a:ext uri="{FF2B5EF4-FFF2-40B4-BE49-F238E27FC236}">
                    <a16:creationId xmlns:a16="http://schemas.microsoft.com/office/drawing/2014/main" id="{A1BA9063-9C3E-B323-46A3-9335F4346496}"/>
                  </a:ext>
                </a:extLst>
              </p:cNvPr>
              <p:cNvSpPr txBox="1">
                <a:spLocks noChangeArrowheads="1"/>
              </p:cNvSpPr>
              <p:nvPr/>
            </p:nvSpPr>
            <p:spPr bwMode="auto">
              <a:xfrm>
                <a:off x="4730" y="7615"/>
                <a:ext cx="3458" cy="3752"/>
              </a:xfrm>
              <a:prstGeom prst="rect">
                <a:avLst/>
              </a:prstGeom>
              <a:solidFill>
                <a:srgbClr val="99FF66"/>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Grid 2</a:t>
                </a:r>
                <a:endParaRPr lang="en-US" altLang="en-US" sz="1400" b="0">
                  <a:solidFill>
                    <a:srgbClr val="003300"/>
                  </a:solidFill>
                </a:endParaRPr>
              </a:p>
            </p:txBody>
          </p:sp>
          <p:grpSp>
            <p:nvGrpSpPr>
              <p:cNvPr id="52" name="Group 23">
                <a:extLst>
                  <a:ext uri="{FF2B5EF4-FFF2-40B4-BE49-F238E27FC236}">
                    <a16:creationId xmlns:a16="http://schemas.microsoft.com/office/drawing/2014/main" id="{F255BD11-635A-14ED-58D2-D996B09BDBB4}"/>
                  </a:ext>
                </a:extLst>
              </p:cNvPr>
              <p:cNvGrpSpPr>
                <a:grpSpLocks/>
              </p:cNvGrpSpPr>
              <p:nvPr/>
            </p:nvGrpSpPr>
            <p:grpSpPr bwMode="auto">
              <a:xfrm>
                <a:off x="4902" y="8203"/>
                <a:ext cx="3114" cy="892"/>
                <a:chOff x="4391" y="8441"/>
                <a:chExt cx="3114" cy="892"/>
              </a:xfrm>
            </p:grpSpPr>
            <p:sp>
              <p:nvSpPr>
                <p:cNvPr id="63" name="Text Box 24">
                  <a:extLst>
                    <a:ext uri="{FF2B5EF4-FFF2-40B4-BE49-F238E27FC236}">
                      <a16:creationId xmlns:a16="http://schemas.microsoft.com/office/drawing/2014/main" id="{503B97E4-0F6D-DDE4-BC75-4A9DB3943090}"/>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4" name="Text Box 25">
                  <a:extLst>
                    <a:ext uri="{FF2B5EF4-FFF2-40B4-BE49-F238E27FC236}">
                      <a16:creationId xmlns:a16="http://schemas.microsoft.com/office/drawing/2014/main" id="{0BEF556B-F56A-99D4-714A-D537CC587A6E}"/>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5" name="Text Box 26">
                  <a:extLst>
                    <a:ext uri="{FF2B5EF4-FFF2-40B4-BE49-F238E27FC236}">
                      <a16:creationId xmlns:a16="http://schemas.microsoft.com/office/drawing/2014/main" id="{6779E4B0-1E07-2999-AA85-14E124EB2E09}"/>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6" name="Text Box 27">
                  <a:extLst>
                    <a:ext uri="{FF2B5EF4-FFF2-40B4-BE49-F238E27FC236}">
                      <a16:creationId xmlns:a16="http://schemas.microsoft.com/office/drawing/2014/main" id="{FC40B9ED-9EAE-48C5-BDA1-05412C7B6F62}"/>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nvGrpSpPr>
              <p:cNvPr id="53" name="Group 28">
                <a:extLst>
                  <a:ext uri="{FF2B5EF4-FFF2-40B4-BE49-F238E27FC236}">
                    <a16:creationId xmlns:a16="http://schemas.microsoft.com/office/drawing/2014/main" id="{660ED5E3-8BF9-38A5-443A-68CB2B581ABB}"/>
                  </a:ext>
                </a:extLst>
              </p:cNvPr>
              <p:cNvGrpSpPr>
                <a:grpSpLocks/>
              </p:cNvGrpSpPr>
              <p:nvPr/>
            </p:nvGrpSpPr>
            <p:grpSpPr bwMode="auto">
              <a:xfrm>
                <a:off x="4902" y="9253"/>
                <a:ext cx="3114" cy="892"/>
                <a:chOff x="4391" y="8441"/>
                <a:chExt cx="3114" cy="892"/>
              </a:xfrm>
            </p:grpSpPr>
            <p:sp>
              <p:nvSpPr>
                <p:cNvPr id="59" name="Text Box 29">
                  <a:extLst>
                    <a:ext uri="{FF2B5EF4-FFF2-40B4-BE49-F238E27FC236}">
                      <a16:creationId xmlns:a16="http://schemas.microsoft.com/office/drawing/2014/main" id="{77658E08-F432-9CF0-A9C9-19B0D06011DA}"/>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0" name="Text Box 30">
                  <a:extLst>
                    <a:ext uri="{FF2B5EF4-FFF2-40B4-BE49-F238E27FC236}">
                      <a16:creationId xmlns:a16="http://schemas.microsoft.com/office/drawing/2014/main" id="{B58155D0-2A72-236F-E16B-ADA19F2E74AD}"/>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1" name="Text Box 31">
                  <a:extLst>
                    <a:ext uri="{FF2B5EF4-FFF2-40B4-BE49-F238E27FC236}">
                      <a16:creationId xmlns:a16="http://schemas.microsoft.com/office/drawing/2014/main" id="{3FF93E0F-4E99-5655-1737-B2A70CD7148F}"/>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62" name="Text Box 32">
                  <a:extLst>
                    <a:ext uri="{FF2B5EF4-FFF2-40B4-BE49-F238E27FC236}">
                      <a16:creationId xmlns:a16="http://schemas.microsoft.com/office/drawing/2014/main" id="{0CEF5CEF-CB7E-5F35-F93D-7A08786925CA}"/>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nvGrpSpPr>
              <p:cNvPr id="54" name="Group 33">
                <a:extLst>
                  <a:ext uri="{FF2B5EF4-FFF2-40B4-BE49-F238E27FC236}">
                    <a16:creationId xmlns:a16="http://schemas.microsoft.com/office/drawing/2014/main" id="{644F4B8E-A450-F01D-95CB-32D2A3EDB01E}"/>
                  </a:ext>
                </a:extLst>
              </p:cNvPr>
              <p:cNvGrpSpPr>
                <a:grpSpLocks/>
              </p:cNvGrpSpPr>
              <p:nvPr/>
            </p:nvGrpSpPr>
            <p:grpSpPr bwMode="auto">
              <a:xfrm>
                <a:off x="4902" y="10303"/>
                <a:ext cx="3114" cy="892"/>
                <a:chOff x="4391" y="8441"/>
                <a:chExt cx="3114" cy="892"/>
              </a:xfrm>
            </p:grpSpPr>
            <p:sp>
              <p:nvSpPr>
                <p:cNvPr id="55" name="Text Box 34">
                  <a:extLst>
                    <a:ext uri="{FF2B5EF4-FFF2-40B4-BE49-F238E27FC236}">
                      <a16:creationId xmlns:a16="http://schemas.microsoft.com/office/drawing/2014/main" id="{09690EBE-25D2-6F6B-AA7C-5F23E7296F7D}"/>
                    </a:ext>
                  </a:extLst>
                </p:cNvPr>
                <p:cNvSpPr txBox="1">
                  <a:spLocks noChangeArrowheads="1"/>
                </p:cNvSpPr>
                <p:nvPr/>
              </p:nvSpPr>
              <p:spPr bwMode="auto">
                <a:xfrm>
                  <a:off x="4391"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6" name="Text Box 35">
                  <a:extLst>
                    <a:ext uri="{FF2B5EF4-FFF2-40B4-BE49-F238E27FC236}">
                      <a16:creationId xmlns:a16="http://schemas.microsoft.com/office/drawing/2014/main" id="{935D1189-6424-4D32-E6A5-8316C78BBD9E}"/>
                    </a:ext>
                  </a:extLst>
                </p:cNvPr>
                <p:cNvSpPr txBox="1">
                  <a:spLocks noChangeArrowheads="1"/>
                </p:cNvSpPr>
                <p:nvPr/>
              </p:nvSpPr>
              <p:spPr bwMode="auto">
                <a:xfrm>
                  <a:off x="5199"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7" name="Text Box 36">
                  <a:extLst>
                    <a:ext uri="{FF2B5EF4-FFF2-40B4-BE49-F238E27FC236}">
                      <a16:creationId xmlns:a16="http://schemas.microsoft.com/office/drawing/2014/main" id="{1BCBB35F-5C81-C51B-A26B-5A0D1BAA34AC}"/>
                    </a:ext>
                  </a:extLst>
                </p:cNvPr>
                <p:cNvSpPr txBox="1">
                  <a:spLocks noChangeArrowheads="1"/>
                </p:cNvSpPr>
                <p:nvPr/>
              </p:nvSpPr>
              <p:spPr bwMode="auto">
                <a:xfrm>
                  <a:off x="6007"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sp>
              <p:nvSpPr>
                <p:cNvPr id="58" name="Text Box 37">
                  <a:extLst>
                    <a:ext uri="{FF2B5EF4-FFF2-40B4-BE49-F238E27FC236}">
                      <a16:creationId xmlns:a16="http://schemas.microsoft.com/office/drawing/2014/main" id="{00ED85C3-6D96-9B6A-9DB5-4B940928459B}"/>
                    </a:ext>
                  </a:extLst>
                </p:cNvPr>
                <p:cNvSpPr txBox="1">
                  <a:spLocks noChangeArrowheads="1"/>
                </p:cNvSpPr>
                <p:nvPr/>
              </p:nvSpPr>
              <p:spPr bwMode="auto">
                <a:xfrm>
                  <a:off x="6816" y="8441"/>
                  <a:ext cx="689" cy="892"/>
                </a:xfrm>
                <a:prstGeom prst="rect">
                  <a:avLst/>
                </a:prstGeom>
                <a:solidFill>
                  <a:srgbClr val="FFCC00"/>
                </a:solidFill>
                <a:ln w="9525">
                  <a:solidFill>
                    <a:srgbClr val="969696"/>
                  </a:solidFill>
                  <a:miter lim="800000"/>
                  <a:headEnd/>
                  <a:tailEnd/>
                </a:ln>
              </p:spPr>
              <p:txBody>
                <a:bodyPr lIns="0" tIns="9144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rgbClr val="003300"/>
                    </a:solidFill>
                  </a:endParaRPr>
                </a:p>
              </p:txBody>
            </p:sp>
          </p:grpSp>
        </p:grpSp>
        <p:grpSp>
          <p:nvGrpSpPr>
            <p:cNvPr id="14" name="Group 38">
              <a:extLst>
                <a:ext uri="{FF2B5EF4-FFF2-40B4-BE49-F238E27FC236}">
                  <a16:creationId xmlns:a16="http://schemas.microsoft.com/office/drawing/2014/main" id="{A44BF11F-F649-1BF3-C01A-344DE2E3A635}"/>
                </a:ext>
              </a:extLst>
            </p:cNvPr>
            <p:cNvGrpSpPr>
              <a:grpSpLocks/>
            </p:cNvGrpSpPr>
            <p:nvPr/>
          </p:nvGrpSpPr>
          <p:grpSpPr bwMode="auto">
            <a:xfrm>
              <a:off x="3414" y="2782"/>
              <a:ext cx="1765" cy="1295"/>
              <a:chOff x="1972" y="8931"/>
              <a:chExt cx="4676" cy="3430"/>
            </a:xfrm>
          </p:grpSpPr>
          <p:sp>
            <p:nvSpPr>
              <p:cNvPr id="23" name="Text Box 39">
                <a:extLst>
                  <a:ext uri="{FF2B5EF4-FFF2-40B4-BE49-F238E27FC236}">
                    <a16:creationId xmlns:a16="http://schemas.microsoft.com/office/drawing/2014/main" id="{743C5E22-6792-6C72-BA6C-4A25051CB3D7}"/>
                  </a:ext>
                </a:extLst>
              </p:cNvPr>
              <p:cNvSpPr txBox="1">
                <a:spLocks noChangeArrowheads="1"/>
              </p:cNvSpPr>
              <p:nvPr/>
            </p:nvSpPr>
            <p:spPr bwMode="auto">
              <a:xfrm>
                <a:off x="1972" y="8931"/>
                <a:ext cx="4676" cy="3430"/>
              </a:xfrm>
              <a:prstGeom prst="rect">
                <a:avLst/>
              </a:prstGeom>
              <a:solidFill>
                <a:srgbClr val="FFCC00"/>
              </a:solidFill>
              <a:ln w="9525">
                <a:solidFill>
                  <a:srgbClr val="969696"/>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050">
                    <a:solidFill>
                      <a:srgbClr val="003300"/>
                    </a:solidFill>
                  </a:rPr>
                  <a:t>Block (1, 1)</a:t>
                </a:r>
                <a:endParaRPr lang="en-US" altLang="en-US" sz="1400" b="0">
                  <a:solidFill>
                    <a:srgbClr val="003300"/>
                  </a:solidFill>
                </a:endParaRPr>
              </a:p>
            </p:txBody>
          </p:sp>
          <p:grpSp>
            <p:nvGrpSpPr>
              <p:cNvPr id="24" name="Group 40">
                <a:extLst>
                  <a:ext uri="{FF2B5EF4-FFF2-40B4-BE49-F238E27FC236}">
                    <a16:creationId xmlns:a16="http://schemas.microsoft.com/office/drawing/2014/main" id="{C15E3F02-24A3-1FC7-78C9-04664F1A8B76}"/>
                  </a:ext>
                </a:extLst>
              </p:cNvPr>
              <p:cNvGrpSpPr>
                <a:grpSpLocks/>
              </p:cNvGrpSpPr>
              <p:nvPr/>
            </p:nvGrpSpPr>
            <p:grpSpPr bwMode="auto">
              <a:xfrm>
                <a:off x="2147" y="9559"/>
                <a:ext cx="4325" cy="2592"/>
                <a:chOff x="2630" y="11267"/>
                <a:chExt cx="4325" cy="2592"/>
              </a:xfrm>
            </p:grpSpPr>
            <p:grpSp>
              <p:nvGrpSpPr>
                <p:cNvPr id="25" name="Group 41">
                  <a:extLst>
                    <a:ext uri="{FF2B5EF4-FFF2-40B4-BE49-F238E27FC236}">
                      <a16:creationId xmlns:a16="http://schemas.microsoft.com/office/drawing/2014/main" id="{B4D81F65-5F56-A16B-7C3F-56FCF07F581C}"/>
                    </a:ext>
                  </a:extLst>
                </p:cNvPr>
                <p:cNvGrpSpPr>
                  <a:grpSpLocks/>
                </p:cNvGrpSpPr>
                <p:nvPr/>
              </p:nvGrpSpPr>
              <p:grpSpPr bwMode="auto">
                <a:xfrm>
                  <a:off x="2630" y="11267"/>
                  <a:ext cx="4325" cy="2592"/>
                  <a:chOff x="2160" y="10769"/>
                  <a:chExt cx="4325" cy="2592"/>
                </a:xfrm>
              </p:grpSpPr>
              <p:sp>
                <p:nvSpPr>
                  <p:cNvPr id="44" name="Rectangle 42">
                    <a:extLst>
                      <a:ext uri="{FF2B5EF4-FFF2-40B4-BE49-F238E27FC236}">
                        <a16:creationId xmlns:a16="http://schemas.microsoft.com/office/drawing/2014/main" id="{F89B586C-8BFA-95CE-6F92-38259788CF5E}"/>
                      </a:ext>
                    </a:extLst>
                  </p:cNvPr>
                  <p:cNvSpPr>
                    <a:spLocks noChangeArrowheads="1"/>
                  </p:cNvSpPr>
                  <p:nvPr/>
                </p:nvSpPr>
                <p:spPr bwMode="auto">
                  <a:xfrm>
                    <a:off x="2160" y="10769"/>
                    <a:ext cx="4320" cy="2592"/>
                  </a:xfrm>
                  <a:prstGeom prst="rect">
                    <a:avLst/>
                  </a:prstGeom>
                  <a:solidFill>
                    <a:srgbClr val="FF6600"/>
                  </a:solidFill>
                  <a:ln w="12700">
                    <a:solidFill>
                      <a:srgbClr val="000000"/>
                    </a:solidFill>
                    <a:miter lim="800000"/>
                    <a:headEnd/>
                    <a:tailEnd/>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400" b="0">
                      <a:solidFill>
                        <a:schemeClr val="accent1"/>
                      </a:solidFill>
                    </a:endParaRPr>
                  </a:p>
                </p:txBody>
              </p:sp>
              <p:sp>
                <p:nvSpPr>
                  <p:cNvPr id="45" name="Line 43">
                    <a:extLst>
                      <a:ext uri="{FF2B5EF4-FFF2-40B4-BE49-F238E27FC236}">
                        <a16:creationId xmlns:a16="http://schemas.microsoft.com/office/drawing/2014/main" id="{9F8DCFAA-8907-18CD-CA5D-2711B65A8D5F}"/>
                      </a:ext>
                    </a:extLst>
                  </p:cNvPr>
                  <p:cNvSpPr>
                    <a:spLocks noChangeShapeType="1"/>
                  </p:cNvSpPr>
                  <p:nvPr/>
                </p:nvSpPr>
                <p:spPr bwMode="auto">
                  <a:xfrm flipV="1">
                    <a:off x="2160" y="11631"/>
                    <a:ext cx="4325" cy="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6" name="Line 44">
                    <a:extLst>
                      <a:ext uri="{FF2B5EF4-FFF2-40B4-BE49-F238E27FC236}">
                        <a16:creationId xmlns:a16="http://schemas.microsoft.com/office/drawing/2014/main" id="{A042481F-48F2-9BD2-4024-EC4FD76796F7}"/>
                      </a:ext>
                    </a:extLst>
                  </p:cNvPr>
                  <p:cNvSpPr>
                    <a:spLocks noChangeShapeType="1"/>
                  </p:cNvSpPr>
                  <p:nvPr/>
                </p:nvSpPr>
                <p:spPr bwMode="auto">
                  <a:xfrm>
                    <a:off x="2161" y="12497"/>
                    <a:ext cx="4324" cy="4"/>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7" name="Line 45">
                    <a:extLst>
                      <a:ext uri="{FF2B5EF4-FFF2-40B4-BE49-F238E27FC236}">
                        <a16:creationId xmlns:a16="http://schemas.microsoft.com/office/drawing/2014/main" id="{EF116626-3864-ED07-D586-57D9D1721ADE}"/>
                      </a:ext>
                    </a:extLst>
                  </p:cNvPr>
                  <p:cNvSpPr>
                    <a:spLocks noChangeShapeType="1"/>
                  </p:cNvSpPr>
                  <p:nvPr/>
                </p:nvSpPr>
                <p:spPr bwMode="auto">
                  <a:xfrm>
                    <a:off x="3024"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8" name="Line 46">
                    <a:extLst>
                      <a:ext uri="{FF2B5EF4-FFF2-40B4-BE49-F238E27FC236}">
                        <a16:creationId xmlns:a16="http://schemas.microsoft.com/office/drawing/2014/main" id="{5F5D33E5-BD0F-0313-22A0-E72BE5FCCC8C}"/>
                      </a:ext>
                    </a:extLst>
                  </p:cNvPr>
                  <p:cNvSpPr>
                    <a:spLocks noChangeShapeType="1"/>
                  </p:cNvSpPr>
                  <p:nvPr/>
                </p:nvSpPr>
                <p:spPr bwMode="auto">
                  <a:xfrm>
                    <a:off x="3888"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49" name="Line 47">
                    <a:extLst>
                      <a:ext uri="{FF2B5EF4-FFF2-40B4-BE49-F238E27FC236}">
                        <a16:creationId xmlns:a16="http://schemas.microsoft.com/office/drawing/2014/main" id="{D54A8402-FCA3-81EF-47C5-5F4A4DD3520C}"/>
                      </a:ext>
                    </a:extLst>
                  </p:cNvPr>
                  <p:cNvSpPr>
                    <a:spLocks noChangeShapeType="1"/>
                  </p:cNvSpPr>
                  <p:nvPr/>
                </p:nvSpPr>
                <p:spPr bwMode="auto">
                  <a:xfrm>
                    <a:off x="4752"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50" name="Line 48">
                    <a:extLst>
                      <a:ext uri="{FF2B5EF4-FFF2-40B4-BE49-F238E27FC236}">
                        <a16:creationId xmlns:a16="http://schemas.microsoft.com/office/drawing/2014/main" id="{CF91E156-4E62-AA03-1AD1-DB58F95A12EF}"/>
                      </a:ext>
                    </a:extLst>
                  </p:cNvPr>
                  <p:cNvSpPr>
                    <a:spLocks noChangeShapeType="1"/>
                  </p:cNvSpPr>
                  <p:nvPr/>
                </p:nvSpPr>
                <p:spPr bwMode="auto">
                  <a:xfrm>
                    <a:off x="5616" y="10769"/>
                    <a:ext cx="1" cy="2592"/>
                  </a:xfrm>
                  <a:prstGeom prst="line">
                    <a:avLst/>
                  </a:prstGeom>
                  <a:noFill/>
                  <a:ln w="12700">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sz="1400"/>
                  </a:p>
                </p:txBody>
              </p:sp>
            </p:grpSp>
            <p:grpSp>
              <p:nvGrpSpPr>
                <p:cNvPr id="26" name="Group 49">
                  <a:extLst>
                    <a:ext uri="{FF2B5EF4-FFF2-40B4-BE49-F238E27FC236}">
                      <a16:creationId xmlns:a16="http://schemas.microsoft.com/office/drawing/2014/main" id="{1603B2C5-F1C8-F338-D007-0985686C785E}"/>
                    </a:ext>
                  </a:extLst>
                </p:cNvPr>
                <p:cNvGrpSpPr>
                  <a:grpSpLocks/>
                </p:cNvGrpSpPr>
                <p:nvPr/>
              </p:nvGrpSpPr>
              <p:grpSpPr bwMode="auto">
                <a:xfrm>
                  <a:off x="2756" y="12340"/>
                  <a:ext cx="4075" cy="448"/>
                  <a:chOff x="2364" y="10793"/>
                  <a:chExt cx="4075" cy="448"/>
                </a:xfrm>
              </p:grpSpPr>
              <p:sp>
                <p:nvSpPr>
                  <p:cNvPr id="39" name="Text Box 50">
                    <a:extLst>
                      <a:ext uri="{FF2B5EF4-FFF2-40B4-BE49-F238E27FC236}">
                        <a16:creationId xmlns:a16="http://schemas.microsoft.com/office/drawing/2014/main" id="{9D692D4D-964F-5688-8C2D-C69E808877FB}"/>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(0, 1)</a:t>
                    </a:r>
                    <a:endParaRPr lang="en-US" altLang="en-US" sz="1400" b="0">
                      <a:solidFill>
                        <a:srgbClr val="003300"/>
                      </a:solidFill>
                    </a:endParaRPr>
                  </a:p>
                </p:txBody>
              </p:sp>
              <p:sp>
                <p:nvSpPr>
                  <p:cNvPr id="40" name="Text Box 51">
                    <a:extLst>
                      <a:ext uri="{FF2B5EF4-FFF2-40B4-BE49-F238E27FC236}">
                        <a16:creationId xmlns:a16="http://schemas.microsoft.com/office/drawing/2014/main" id="{8A00ED6D-664B-D3D2-AF33-11AA51837401}"/>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(1, 1)</a:t>
                    </a:r>
                    <a:endParaRPr lang="en-US" altLang="en-US" sz="1400" b="0">
                      <a:solidFill>
                        <a:srgbClr val="003300"/>
                      </a:solidFill>
                    </a:endParaRPr>
                  </a:p>
                </p:txBody>
              </p:sp>
              <p:sp>
                <p:nvSpPr>
                  <p:cNvPr id="41" name="Text Box 52">
                    <a:extLst>
                      <a:ext uri="{FF2B5EF4-FFF2-40B4-BE49-F238E27FC236}">
                        <a16:creationId xmlns:a16="http://schemas.microsoft.com/office/drawing/2014/main" id="{B5C2F644-944E-6049-E9A2-F23BF60483BF}"/>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(2, 1)</a:t>
                    </a:r>
                    <a:endParaRPr lang="en-US" altLang="en-US" sz="1400" b="0">
                      <a:solidFill>
                        <a:srgbClr val="003300"/>
                      </a:solidFill>
                    </a:endParaRPr>
                  </a:p>
                </p:txBody>
              </p:sp>
              <p:sp>
                <p:nvSpPr>
                  <p:cNvPr id="42" name="Text Box 53">
                    <a:extLst>
                      <a:ext uri="{FF2B5EF4-FFF2-40B4-BE49-F238E27FC236}">
                        <a16:creationId xmlns:a16="http://schemas.microsoft.com/office/drawing/2014/main" id="{770FF9EE-1CCA-467A-DED9-E054157B6233}"/>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dirty="0">
                        <a:solidFill>
                          <a:srgbClr val="003300"/>
                        </a:solidFill>
                        <a:latin typeface="Times New Roman" panose="02020603050405020304" pitchFamily="18" charset="0"/>
                      </a:rPr>
                      <a:t>Thread</a:t>
                    </a:r>
                  </a:p>
                  <a:p>
                    <a:pPr algn="ctr">
                      <a:spcBef>
                        <a:spcPct val="0"/>
                      </a:spcBef>
                      <a:buFontTx/>
                      <a:buNone/>
                    </a:pPr>
                    <a:r>
                      <a:rPr lang="en-US" altLang="en-US" sz="800" dirty="0">
                        <a:solidFill>
                          <a:srgbClr val="003300"/>
                        </a:solidFill>
                        <a:latin typeface="Times New Roman" panose="02020603050405020304" pitchFamily="18" charset="0"/>
                      </a:rPr>
                      <a:t>(3, 1)</a:t>
                    </a:r>
                    <a:endParaRPr lang="en-US" altLang="en-US" sz="1400" b="0" dirty="0">
                      <a:solidFill>
                        <a:srgbClr val="003300"/>
                      </a:solidFill>
                    </a:endParaRPr>
                  </a:p>
                </p:txBody>
              </p:sp>
              <p:sp>
                <p:nvSpPr>
                  <p:cNvPr id="43" name="Text Box 54">
                    <a:extLst>
                      <a:ext uri="{FF2B5EF4-FFF2-40B4-BE49-F238E27FC236}">
                        <a16:creationId xmlns:a16="http://schemas.microsoft.com/office/drawing/2014/main" id="{BF3922FE-0B28-1AFB-1A22-CE5B83F8C1FA}"/>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(4, 1)</a:t>
                    </a:r>
                    <a:endParaRPr lang="en-US" altLang="en-US" sz="1400" b="0">
                      <a:solidFill>
                        <a:srgbClr val="003300"/>
                      </a:solidFill>
                    </a:endParaRPr>
                  </a:p>
                </p:txBody>
              </p:sp>
            </p:grpSp>
            <p:grpSp>
              <p:nvGrpSpPr>
                <p:cNvPr id="27" name="Group 55">
                  <a:extLst>
                    <a:ext uri="{FF2B5EF4-FFF2-40B4-BE49-F238E27FC236}">
                      <a16:creationId xmlns:a16="http://schemas.microsoft.com/office/drawing/2014/main" id="{5499107A-DD0E-1EB3-DD84-42E8E82FCAF1}"/>
                    </a:ext>
                  </a:extLst>
                </p:cNvPr>
                <p:cNvGrpSpPr>
                  <a:grpSpLocks/>
                </p:cNvGrpSpPr>
                <p:nvPr/>
              </p:nvGrpSpPr>
              <p:grpSpPr bwMode="auto">
                <a:xfrm>
                  <a:off x="2756" y="13201"/>
                  <a:ext cx="4075" cy="448"/>
                  <a:chOff x="2364" y="10793"/>
                  <a:chExt cx="4075" cy="448"/>
                </a:xfrm>
              </p:grpSpPr>
              <p:sp>
                <p:nvSpPr>
                  <p:cNvPr id="34" name="Text Box 56">
                    <a:extLst>
                      <a:ext uri="{FF2B5EF4-FFF2-40B4-BE49-F238E27FC236}">
                        <a16:creationId xmlns:a16="http://schemas.microsoft.com/office/drawing/2014/main" id="{C96D6146-B3BD-6EC3-41AE-27DFFE914F2E}"/>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(0, 2)</a:t>
                    </a:r>
                    <a:endParaRPr lang="en-US" altLang="en-US" sz="1400" b="0">
                      <a:solidFill>
                        <a:srgbClr val="003300"/>
                      </a:solidFill>
                    </a:endParaRPr>
                  </a:p>
                </p:txBody>
              </p:sp>
              <p:sp>
                <p:nvSpPr>
                  <p:cNvPr id="35" name="Text Box 57">
                    <a:extLst>
                      <a:ext uri="{FF2B5EF4-FFF2-40B4-BE49-F238E27FC236}">
                        <a16:creationId xmlns:a16="http://schemas.microsoft.com/office/drawing/2014/main" id="{B46758B8-8C4A-726E-E96C-62B1DB3C208B}"/>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(1, 2)</a:t>
                    </a:r>
                    <a:endParaRPr lang="en-US" altLang="en-US" sz="1400" b="0">
                      <a:solidFill>
                        <a:srgbClr val="003300"/>
                      </a:solidFill>
                    </a:endParaRPr>
                  </a:p>
                </p:txBody>
              </p:sp>
              <p:sp>
                <p:nvSpPr>
                  <p:cNvPr id="36" name="Text Box 58">
                    <a:extLst>
                      <a:ext uri="{FF2B5EF4-FFF2-40B4-BE49-F238E27FC236}">
                        <a16:creationId xmlns:a16="http://schemas.microsoft.com/office/drawing/2014/main" id="{055C061D-EC8C-DB6D-A990-06AB9BC7117C}"/>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(2, 2)</a:t>
                    </a:r>
                    <a:endParaRPr lang="en-US" altLang="en-US" sz="1400" b="0">
                      <a:solidFill>
                        <a:srgbClr val="003300"/>
                      </a:solidFill>
                    </a:endParaRPr>
                  </a:p>
                </p:txBody>
              </p:sp>
              <p:sp>
                <p:nvSpPr>
                  <p:cNvPr id="37" name="Text Box 59">
                    <a:extLst>
                      <a:ext uri="{FF2B5EF4-FFF2-40B4-BE49-F238E27FC236}">
                        <a16:creationId xmlns:a16="http://schemas.microsoft.com/office/drawing/2014/main" id="{5A44A94E-6572-C28A-023D-4FED2C76DE74}"/>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(3, 2)</a:t>
                    </a:r>
                    <a:endParaRPr lang="en-US" altLang="en-US" sz="1400" b="0">
                      <a:solidFill>
                        <a:srgbClr val="003300"/>
                      </a:solidFill>
                    </a:endParaRPr>
                  </a:p>
                </p:txBody>
              </p:sp>
              <p:sp>
                <p:nvSpPr>
                  <p:cNvPr id="38" name="Text Box 60">
                    <a:extLst>
                      <a:ext uri="{FF2B5EF4-FFF2-40B4-BE49-F238E27FC236}">
                        <a16:creationId xmlns:a16="http://schemas.microsoft.com/office/drawing/2014/main" id="{BB409114-C8A9-1273-A019-1F7D6E6D97BA}"/>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(4, 2)</a:t>
                    </a:r>
                    <a:endParaRPr lang="en-US" altLang="en-US" sz="1400" b="0">
                      <a:solidFill>
                        <a:srgbClr val="003300"/>
                      </a:solidFill>
                    </a:endParaRPr>
                  </a:p>
                </p:txBody>
              </p:sp>
            </p:grpSp>
            <p:grpSp>
              <p:nvGrpSpPr>
                <p:cNvPr id="28" name="Group 61">
                  <a:extLst>
                    <a:ext uri="{FF2B5EF4-FFF2-40B4-BE49-F238E27FC236}">
                      <a16:creationId xmlns:a16="http://schemas.microsoft.com/office/drawing/2014/main" id="{6E843EF4-52E9-C13D-E469-BBC7D369E8D9}"/>
                    </a:ext>
                  </a:extLst>
                </p:cNvPr>
                <p:cNvGrpSpPr>
                  <a:grpSpLocks/>
                </p:cNvGrpSpPr>
                <p:nvPr/>
              </p:nvGrpSpPr>
              <p:grpSpPr bwMode="auto">
                <a:xfrm>
                  <a:off x="2755" y="11479"/>
                  <a:ext cx="4075" cy="448"/>
                  <a:chOff x="2364" y="10793"/>
                  <a:chExt cx="4075" cy="448"/>
                </a:xfrm>
              </p:grpSpPr>
              <p:sp>
                <p:nvSpPr>
                  <p:cNvPr id="29" name="Text Box 62">
                    <a:extLst>
                      <a:ext uri="{FF2B5EF4-FFF2-40B4-BE49-F238E27FC236}">
                        <a16:creationId xmlns:a16="http://schemas.microsoft.com/office/drawing/2014/main" id="{569581ED-AB74-2FD4-F6C6-590F06E82143}"/>
                      </a:ext>
                    </a:extLst>
                  </p:cNvPr>
                  <p:cNvSpPr txBox="1">
                    <a:spLocks noChangeArrowheads="1"/>
                  </p:cNvSpPr>
                  <p:nvPr/>
                </p:nvSpPr>
                <p:spPr bwMode="auto">
                  <a:xfrm>
                    <a:off x="2364"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(0, 0)</a:t>
                    </a:r>
                    <a:endParaRPr lang="en-US" altLang="en-US" sz="1400" b="0">
                      <a:solidFill>
                        <a:srgbClr val="003300"/>
                      </a:solidFill>
                    </a:endParaRPr>
                  </a:p>
                </p:txBody>
              </p:sp>
              <p:sp>
                <p:nvSpPr>
                  <p:cNvPr id="30" name="Text Box 63">
                    <a:extLst>
                      <a:ext uri="{FF2B5EF4-FFF2-40B4-BE49-F238E27FC236}">
                        <a16:creationId xmlns:a16="http://schemas.microsoft.com/office/drawing/2014/main" id="{E44DA106-60F8-1202-B44A-CB8D856A26CF}"/>
                      </a:ext>
                    </a:extLst>
                  </p:cNvPr>
                  <p:cNvSpPr txBox="1">
                    <a:spLocks noChangeArrowheads="1"/>
                  </p:cNvSpPr>
                  <p:nvPr/>
                </p:nvSpPr>
                <p:spPr bwMode="auto">
                  <a:xfrm>
                    <a:off x="3228"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(1, 0)</a:t>
                    </a:r>
                    <a:endParaRPr lang="en-US" altLang="en-US" sz="1400" b="0">
                      <a:solidFill>
                        <a:srgbClr val="003300"/>
                      </a:solidFill>
                    </a:endParaRPr>
                  </a:p>
                </p:txBody>
              </p:sp>
              <p:sp>
                <p:nvSpPr>
                  <p:cNvPr id="31" name="Text Box 64">
                    <a:extLst>
                      <a:ext uri="{FF2B5EF4-FFF2-40B4-BE49-F238E27FC236}">
                        <a16:creationId xmlns:a16="http://schemas.microsoft.com/office/drawing/2014/main" id="{34A63298-5835-2A0A-54EA-7E21A306EEA3}"/>
                      </a:ext>
                    </a:extLst>
                  </p:cNvPr>
                  <p:cNvSpPr txBox="1">
                    <a:spLocks noChangeArrowheads="1"/>
                  </p:cNvSpPr>
                  <p:nvPr/>
                </p:nvSpPr>
                <p:spPr bwMode="auto">
                  <a:xfrm>
                    <a:off x="4093"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(2, 0)</a:t>
                    </a:r>
                    <a:endParaRPr lang="en-US" altLang="en-US" sz="1400" b="0">
                      <a:solidFill>
                        <a:srgbClr val="003300"/>
                      </a:solidFill>
                    </a:endParaRPr>
                  </a:p>
                </p:txBody>
              </p:sp>
              <p:sp>
                <p:nvSpPr>
                  <p:cNvPr id="32" name="Text Box 65">
                    <a:extLst>
                      <a:ext uri="{FF2B5EF4-FFF2-40B4-BE49-F238E27FC236}">
                        <a16:creationId xmlns:a16="http://schemas.microsoft.com/office/drawing/2014/main" id="{E7AD13B5-9102-6877-BF53-950ED5415055}"/>
                      </a:ext>
                    </a:extLst>
                  </p:cNvPr>
                  <p:cNvSpPr txBox="1">
                    <a:spLocks noChangeArrowheads="1"/>
                  </p:cNvSpPr>
                  <p:nvPr/>
                </p:nvSpPr>
                <p:spPr bwMode="auto">
                  <a:xfrm>
                    <a:off x="4957"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(3, 0)</a:t>
                    </a:r>
                    <a:endParaRPr lang="en-US" altLang="en-US" sz="1400" b="0">
                      <a:solidFill>
                        <a:srgbClr val="003300"/>
                      </a:solidFill>
                    </a:endParaRPr>
                  </a:p>
                </p:txBody>
              </p:sp>
              <p:sp>
                <p:nvSpPr>
                  <p:cNvPr id="33" name="Text Box 66">
                    <a:extLst>
                      <a:ext uri="{FF2B5EF4-FFF2-40B4-BE49-F238E27FC236}">
                        <a16:creationId xmlns:a16="http://schemas.microsoft.com/office/drawing/2014/main" id="{A25FA416-3EB0-2EB8-9F08-54B5B9E9E141}"/>
                      </a:ext>
                    </a:extLst>
                  </p:cNvPr>
                  <p:cNvSpPr txBox="1">
                    <a:spLocks noChangeArrowheads="1"/>
                  </p:cNvSpPr>
                  <p:nvPr/>
                </p:nvSpPr>
                <p:spPr bwMode="auto">
                  <a:xfrm>
                    <a:off x="5822" y="10793"/>
                    <a:ext cx="617" cy="4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lgn="ctr">
                      <a:spcBef>
                        <a:spcPct val="0"/>
                      </a:spcBef>
                      <a:buFontTx/>
                      <a:buNone/>
                    </a:pPr>
                    <a:r>
                      <a:rPr lang="en-US" altLang="en-US" sz="800">
                        <a:solidFill>
                          <a:srgbClr val="003300"/>
                        </a:solidFill>
                        <a:latin typeface="Times New Roman" panose="02020603050405020304" pitchFamily="18" charset="0"/>
                      </a:rPr>
                      <a:t>Thread</a:t>
                    </a:r>
                  </a:p>
                  <a:p>
                    <a:pPr algn="ctr">
                      <a:spcBef>
                        <a:spcPct val="0"/>
                      </a:spcBef>
                      <a:buFontTx/>
                      <a:buNone/>
                    </a:pPr>
                    <a:r>
                      <a:rPr lang="en-US" altLang="en-US" sz="800">
                        <a:solidFill>
                          <a:srgbClr val="003300"/>
                        </a:solidFill>
                        <a:latin typeface="Times New Roman" panose="02020603050405020304" pitchFamily="18" charset="0"/>
                      </a:rPr>
                      <a:t>(4, 0)</a:t>
                    </a:r>
                    <a:endParaRPr lang="en-US" altLang="en-US" sz="1400" b="0">
                      <a:solidFill>
                        <a:srgbClr val="003300"/>
                      </a:solidFill>
                    </a:endParaRPr>
                  </a:p>
                </p:txBody>
              </p:sp>
            </p:grpSp>
          </p:grpSp>
        </p:grpSp>
        <p:sp>
          <p:nvSpPr>
            <p:cNvPr id="15" name="Line 67">
              <a:extLst>
                <a:ext uri="{FF2B5EF4-FFF2-40B4-BE49-F238E27FC236}">
                  <a16:creationId xmlns:a16="http://schemas.microsoft.com/office/drawing/2014/main" id="{BAB4A4F2-354C-52EC-A57C-D3BF9606FC01}"/>
                </a:ext>
              </a:extLst>
            </p:cNvPr>
            <p:cNvSpPr>
              <a:spLocks noChangeShapeType="1"/>
            </p:cNvSpPr>
            <p:nvPr/>
          </p:nvSpPr>
          <p:spPr bwMode="auto">
            <a:xfrm>
              <a:off x="3605" y="1277"/>
              <a:ext cx="322" cy="0"/>
            </a:xfrm>
            <a:prstGeom prst="line">
              <a:avLst/>
            </a:prstGeom>
            <a:noFill/>
            <a:ln w="19050">
              <a:solidFill>
                <a:schemeClr val="tx1"/>
              </a:solidFill>
              <a:round/>
              <a:headEnd/>
              <a:tailEnd type="triangle" w="lg" len="med"/>
            </a:ln>
            <a:extLst>
              <a:ext uri="{909E8E84-426E-40DD-AFC4-6F175D3DCCD1}">
                <a14:hiddenFill xmlns:a14="http://schemas.microsoft.com/office/drawing/2010/main">
                  <a:noFill/>
                </a14:hiddenFill>
              </a:ext>
            </a:extLst>
          </p:spPr>
          <p:txBody>
            <a:bodyPr/>
            <a:lstStyle/>
            <a:p>
              <a:endParaRPr lang="zh-CN" altLang="en-US" sz="1400"/>
            </a:p>
          </p:txBody>
        </p:sp>
        <p:sp>
          <p:nvSpPr>
            <p:cNvPr id="16" name="Line 68">
              <a:extLst>
                <a:ext uri="{FF2B5EF4-FFF2-40B4-BE49-F238E27FC236}">
                  <a16:creationId xmlns:a16="http://schemas.microsoft.com/office/drawing/2014/main" id="{102C84B1-D445-9C80-5A77-0087D7F55F02}"/>
                </a:ext>
              </a:extLst>
            </p:cNvPr>
            <p:cNvSpPr>
              <a:spLocks noChangeShapeType="1"/>
            </p:cNvSpPr>
            <p:nvPr/>
          </p:nvSpPr>
          <p:spPr bwMode="auto">
            <a:xfrm>
              <a:off x="3615" y="2380"/>
              <a:ext cx="433" cy="1"/>
            </a:xfrm>
            <a:prstGeom prst="line">
              <a:avLst/>
            </a:prstGeom>
            <a:noFill/>
            <a:ln w="19050">
              <a:solidFill>
                <a:schemeClr val="tx1"/>
              </a:solidFill>
              <a:round/>
              <a:headEnd/>
              <a:tailEnd type="triangle" w="lg" len="med"/>
            </a:ln>
            <a:extLst>
              <a:ext uri="{909E8E84-426E-40DD-AFC4-6F175D3DCCD1}">
                <a14:hiddenFill xmlns:a14="http://schemas.microsoft.com/office/drawing/2010/main">
                  <a:noFill/>
                </a14:hiddenFill>
              </a:ext>
            </a:extLst>
          </p:spPr>
          <p:txBody>
            <a:bodyPr/>
            <a:lstStyle/>
            <a:p>
              <a:endParaRPr lang="zh-CN" altLang="en-US" sz="1400"/>
            </a:p>
          </p:txBody>
        </p:sp>
        <p:sp>
          <p:nvSpPr>
            <p:cNvPr id="17" name="Line 69">
              <a:extLst>
                <a:ext uri="{FF2B5EF4-FFF2-40B4-BE49-F238E27FC236}">
                  <a16:creationId xmlns:a16="http://schemas.microsoft.com/office/drawing/2014/main" id="{643723D8-579E-9C2C-067B-945941809D9A}"/>
                </a:ext>
              </a:extLst>
            </p:cNvPr>
            <p:cNvSpPr>
              <a:spLocks noChangeShapeType="1"/>
            </p:cNvSpPr>
            <p:nvPr/>
          </p:nvSpPr>
          <p:spPr bwMode="auto">
            <a:xfrm flipH="1">
              <a:off x="3414" y="1562"/>
              <a:ext cx="1068" cy="1220"/>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18" name="Line 70">
              <a:extLst>
                <a:ext uri="{FF2B5EF4-FFF2-40B4-BE49-F238E27FC236}">
                  <a16:creationId xmlns:a16="http://schemas.microsoft.com/office/drawing/2014/main" id="{8EB58B10-8414-B0C2-8729-CB1D69D2FC2C}"/>
                </a:ext>
              </a:extLst>
            </p:cNvPr>
            <p:cNvSpPr>
              <a:spLocks noChangeShapeType="1"/>
            </p:cNvSpPr>
            <p:nvPr/>
          </p:nvSpPr>
          <p:spPr bwMode="auto">
            <a:xfrm>
              <a:off x="4926" y="1562"/>
              <a:ext cx="243" cy="1215"/>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19" name="Line 71">
              <a:extLst>
                <a:ext uri="{FF2B5EF4-FFF2-40B4-BE49-F238E27FC236}">
                  <a16:creationId xmlns:a16="http://schemas.microsoft.com/office/drawing/2014/main" id="{CD7E27EB-D9C1-BFEE-41CC-C1A3057965BC}"/>
                </a:ext>
              </a:extLst>
            </p:cNvPr>
            <p:cNvSpPr>
              <a:spLocks noChangeShapeType="1"/>
            </p:cNvSpPr>
            <p:nvPr/>
          </p:nvSpPr>
          <p:spPr bwMode="auto">
            <a:xfrm flipH="1">
              <a:off x="4048" y="1889"/>
              <a:ext cx="434" cy="883"/>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0" name="Line 72">
              <a:extLst>
                <a:ext uri="{FF2B5EF4-FFF2-40B4-BE49-F238E27FC236}">
                  <a16:creationId xmlns:a16="http://schemas.microsoft.com/office/drawing/2014/main" id="{3B83BE2D-C0F9-6380-445D-6F2B7CAF81ED}"/>
                </a:ext>
              </a:extLst>
            </p:cNvPr>
            <p:cNvSpPr>
              <a:spLocks noChangeShapeType="1"/>
            </p:cNvSpPr>
            <p:nvPr/>
          </p:nvSpPr>
          <p:spPr bwMode="auto">
            <a:xfrm>
              <a:off x="4926" y="1895"/>
              <a:ext cx="100" cy="893"/>
            </a:xfrm>
            <a:prstGeom prst="line">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1" name="Line 73">
              <a:extLst>
                <a:ext uri="{FF2B5EF4-FFF2-40B4-BE49-F238E27FC236}">
                  <a16:creationId xmlns:a16="http://schemas.microsoft.com/office/drawing/2014/main" id="{8939D570-75D6-562E-9E74-10E1D45FA3C8}"/>
                </a:ext>
              </a:extLst>
            </p:cNvPr>
            <p:cNvSpPr>
              <a:spLocks noChangeShapeType="1"/>
            </p:cNvSpPr>
            <p:nvPr/>
          </p:nvSpPr>
          <p:spPr bwMode="auto">
            <a:xfrm flipH="1">
              <a:off x="3420" y="2777"/>
              <a:ext cx="623" cy="1295"/>
            </a:xfrm>
            <a:prstGeom prst="line">
              <a:avLst/>
            </a:prstGeom>
            <a:noFill/>
            <a:ln w="9525">
              <a:solidFill>
                <a:srgbClr val="000000">
                  <a:alpha val="10196"/>
                </a:srgbClr>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sp>
          <p:nvSpPr>
            <p:cNvPr id="22" name="Line 74">
              <a:extLst>
                <a:ext uri="{FF2B5EF4-FFF2-40B4-BE49-F238E27FC236}">
                  <a16:creationId xmlns:a16="http://schemas.microsoft.com/office/drawing/2014/main" id="{A1384E5A-BF6F-0B2C-41A0-D550C7A413E9}"/>
                </a:ext>
              </a:extLst>
            </p:cNvPr>
            <p:cNvSpPr>
              <a:spLocks noChangeShapeType="1"/>
            </p:cNvSpPr>
            <p:nvPr/>
          </p:nvSpPr>
          <p:spPr bwMode="auto">
            <a:xfrm>
              <a:off x="5026" y="2777"/>
              <a:ext cx="153" cy="1300"/>
            </a:xfrm>
            <a:prstGeom prst="line">
              <a:avLst/>
            </a:prstGeom>
            <a:noFill/>
            <a:ln w="9525">
              <a:solidFill>
                <a:srgbClr val="000000">
                  <a:alpha val="10196"/>
                </a:srgbClr>
              </a:solidFill>
              <a:prstDash val="dash"/>
              <a:round/>
              <a:headEnd/>
              <a:tailEnd/>
            </a:ln>
            <a:extLst>
              <a:ext uri="{909E8E84-426E-40DD-AFC4-6F175D3DCCD1}">
                <a14:hiddenFill xmlns:a14="http://schemas.microsoft.com/office/drawing/2010/main">
                  <a:noFill/>
                </a14:hiddenFill>
              </a:ext>
            </a:extLst>
          </p:spPr>
          <p:txBody>
            <a:bodyPr/>
            <a:lstStyle/>
            <a:p>
              <a:endParaRPr lang="zh-CN" altLang="en-US" sz="1400"/>
            </a:p>
          </p:txBody>
        </p:sp>
      </p:grpSp>
      <p:sp>
        <p:nvSpPr>
          <p:cNvPr id="76" name="Rectangle 75">
            <a:extLst>
              <a:ext uri="{FF2B5EF4-FFF2-40B4-BE49-F238E27FC236}">
                <a16:creationId xmlns:a16="http://schemas.microsoft.com/office/drawing/2014/main" id="{B967584C-DB0E-EAE4-D453-5F2B8FEFE031}"/>
              </a:ext>
            </a:extLst>
          </p:cNvPr>
          <p:cNvSpPr/>
          <p:nvPr/>
        </p:nvSpPr>
        <p:spPr>
          <a:xfrm>
            <a:off x="10004312" y="5497352"/>
            <a:ext cx="436975" cy="38219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Tree>
    <p:extLst>
      <p:ext uri="{BB962C8B-B14F-4D97-AF65-F5344CB8AC3E}">
        <p14:creationId xmlns:p14="http://schemas.microsoft.com/office/powerpoint/2010/main" val="925027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06099-0693-C9CE-185D-46DE22F95CF2}"/>
              </a:ext>
            </a:extLst>
          </p:cNvPr>
          <p:cNvSpPr>
            <a:spLocks noGrp="1"/>
          </p:cNvSpPr>
          <p:nvPr>
            <p:ph type="title"/>
          </p:nvPr>
        </p:nvSpPr>
        <p:spPr/>
        <p:txBody>
          <a:bodyPr/>
          <a:lstStyle/>
          <a:p>
            <a:r>
              <a:rPr lang="en-CN" dirty="0"/>
              <a:t>CUDA: </a:t>
            </a:r>
            <a:r>
              <a:rPr lang="en-HK" dirty="0"/>
              <a:t>Programming</a:t>
            </a:r>
            <a:endParaRPr lang="en-CN" dirty="0"/>
          </a:p>
        </p:txBody>
      </p:sp>
      <p:sp>
        <p:nvSpPr>
          <p:cNvPr id="3" name="Content Placeholder 2">
            <a:extLst>
              <a:ext uri="{FF2B5EF4-FFF2-40B4-BE49-F238E27FC236}">
                <a16:creationId xmlns:a16="http://schemas.microsoft.com/office/drawing/2014/main" id="{697E1798-74B5-940C-07C2-C95DDC82FD2B}"/>
              </a:ext>
            </a:extLst>
          </p:cNvPr>
          <p:cNvSpPr>
            <a:spLocks noGrp="1"/>
          </p:cNvSpPr>
          <p:nvPr>
            <p:ph idx="1"/>
          </p:nvPr>
        </p:nvSpPr>
        <p:spPr>
          <a:xfrm>
            <a:off x="609600" y="1340769"/>
            <a:ext cx="10742984" cy="5040560"/>
          </a:xfrm>
        </p:spPr>
        <p:txBody>
          <a:bodyPr/>
          <a:lstStyle/>
          <a:p>
            <a:r>
              <a:rPr lang="en-US" altLang="en-US" sz="2800" dirty="0"/>
              <a:t>Declarations on functions: </a:t>
            </a:r>
            <a:r>
              <a:rPr lang="en-US" altLang="en-US" sz="2400" dirty="0">
                <a:solidFill>
                  <a:srgbClr val="C00000"/>
                </a:solidFill>
                <a:latin typeface="Courier New" pitchFamily="49" charset="0"/>
                <a:cs typeface="Courier New" pitchFamily="49" charset="0"/>
              </a:rPr>
              <a:t>__host__, __global__, __device__</a:t>
            </a:r>
          </a:p>
          <a:p>
            <a:pPr lvl="1"/>
            <a:r>
              <a:rPr lang="en-US" altLang="en-US" sz="2400" dirty="0">
                <a:solidFill>
                  <a:srgbClr val="C00000"/>
                </a:solidFill>
                <a:latin typeface="Courier New" pitchFamily="49" charset="0"/>
                <a:cs typeface="Courier New" pitchFamily="49" charset="0"/>
              </a:rPr>
              <a:t>__host__ </a:t>
            </a:r>
            <a:r>
              <a:rPr lang="en-US" altLang="en-US" sz="2400" dirty="0"/>
              <a:t>indicates host functions which execute on CPU</a:t>
            </a:r>
            <a:endParaRPr lang="en-US" sz="2400" dirty="0"/>
          </a:p>
          <a:p>
            <a:pPr lvl="1"/>
            <a:r>
              <a:rPr lang="en-US" sz="2400" dirty="0">
                <a:solidFill>
                  <a:srgbClr val="C00000"/>
                </a:solidFill>
                <a:latin typeface="Courier New" pitchFamily="49" charset="0"/>
                <a:cs typeface="Courier New" pitchFamily="49" charset="0"/>
              </a:rPr>
              <a:t>__global__ </a:t>
            </a:r>
            <a:r>
              <a:rPr lang="en-US" sz="2400" dirty="0"/>
              <a:t>makes a function for a kernel which executes on GPU</a:t>
            </a:r>
          </a:p>
          <a:p>
            <a:pPr lvl="1"/>
            <a:r>
              <a:rPr lang="en-US" altLang="en-US" sz="2400" dirty="0">
                <a:solidFill>
                  <a:srgbClr val="C00000"/>
                </a:solidFill>
                <a:latin typeface="Courier New" pitchFamily="49" charset="0"/>
                <a:cs typeface="Courier New" pitchFamily="49" charset="0"/>
              </a:rPr>
              <a:t>__device__ </a:t>
            </a:r>
            <a:r>
              <a:rPr lang="en-US" altLang="en-US" sz="2400" dirty="0"/>
              <a:t>indicates </a:t>
            </a:r>
            <a:r>
              <a:rPr lang="en-US" altLang="en-US" sz="2400" dirty="0">
                <a:solidFill>
                  <a:srgbClr val="242729"/>
                </a:solidFill>
              </a:rPr>
              <a:t>device functions, which can only be called from other </a:t>
            </a:r>
            <a:r>
              <a:rPr lang="en-US" altLang="en-US" sz="2400" u="sng" dirty="0">
                <a:solidFill>
                  <a:srgbClr val="242729"/>
                </a:solidFill>
              </a:rPr>
              <a:t>device</a:t>
            </a:r>
            <a:r>
              <a:rPr lang="en-US" altLang="en-US" sz="2400" dirty="0">
                <a:solidFill>
                  <a:srgbClr val="242729"/>
                </a:solidFill>
              </a:rPr>
              <a:t> or </a:t>
            </a:r>
            <a:r>
              <a:rPr lang="en-US" altLang="en-US" sz="2400" u="sng" dirty="0">
                <a:solidFill>
                  <a:srgbClr val="242729"/>
                </a:solidFill>
              </a:rPr>
              <a:t>global</a:t>
            </a:r>
            <a:r>
              <a:rPr lang="en-US" altLang="en-US" sz="2400" dirty="0">
                <a:solidFill>
                  <a:srgbClr val="242729"/>
                </a:solidFill>
              </a:rPr>
              <a:t> functions. It cannot be called from host code</a:t>
            </a:r>
          </a:p>
          <a:p>
            <a:endParaRPr lang="en-US" altLang="en-US" sz="2800" dirty="0"/>
          </a:p>
          <a:p>
            <a:r>
              <a:rPr lang="en-US" altLang="en-US" sz="2800" dirty="0"/>
              <a:t>Launch kernel: mapping of thread programs to device</a:t>
            </a:r>
          </a:p>
          <a:p>
            <a:pPr lvl="1"/>
            <a:r>
              <a:rPr lang="en-US" altLang="en-US" sz="2400" dirty="0">
                <a:solidFill>
                  <a:srgbClr val="C00000"/>
                </a:solidFill>
                <a:latin typeface="Courier New" pitchFamily="49" charset="0"/>
                <a:cs typeface="Courier New" pitchFamily="49" charset="0"/>
              </a:rPr>
              <a:t>kernel &lt;&lt;&lt;</a:t>
            </a:r>
            <a:r>
              <a:rPr lang="en-US" altLang="en-US" sz="2400" dirty="0" err="1">
                <a:solidFill>
                  <a:srgbClr val="C00000"/>
                </a:solidFill>
                <a:latin typeface="Courier New" pitchFamily="49" charset="0"/>
                <a:cs typeface="Courier New" pitchFamily="49" charset="0"/>
              </a:rPr>
              <a:t>grid_size</a:t>
            </a:r>
            <a:r>
              <a:rPr lang="en-US" altLang="en-US" sz="2400" dirty="0">
                <a:solidFill>
                  <a:srgbClr val="C00000"/>
                </a:solidFill>
                <a:latin typeface="Courier New" pitchFamily="49" charset="0"/>
                <a:cs typeface="Courier New" pitchFamily="49" charset="0"/>
              </a:rPr>
              <a:t>, </a:t>
            </a:r>
            <a:r>
              <a:rPr lang="en-US" altLang="en-US" sz="2400" dirty="0" err="1">
                <a:solidFill>
                  <a:srgbClr val="C00000"/>
                </a:solidFill>
                <a:latin typeface="Courier New" pitchFamily="49" charset="0"/>
                <a:cs typeface="Courier New" pitchFamily="49" charset="0"/>
              </a:rPr>
              <a:t>block_size</a:t>
            </a:r>
            <a:r>
              <a:rPr lang="en-US" altLang="en-US" sz="2400" dirty="0">
                <a:solidFill>
                  <a:srgbClr val="C00000"/>
                </a:solidFill>
                <a:latin typeface="Courier New" pitchFamily="49" charset="0"/>
                <a:cs typeface="Courier New" pitchFamily="49" charset="0"/>
              </a:rPr>
              <a:t>&gt;&gt;&gt;(&lt;</a:t>
            </a:r>
            <a:r>
              <a:rPr lang="en-US" altLang="en-US" sz="2400" dirty="0" err="1">
                <a:solidFill>
                  <a:srgbClr val="C00000"/>
                </a:solidFill>
                <a:latin typeface="Courier New" pitchFamily="49" charset="0"/>
                <a:cs typeface="Courier New" pitchFamily="49" charset="0"/>
              </a:rPr>
              <a:t>args</a:t>
            </a:r>
            <a:r>
              <a:rPr lang="en-US" altLang="en-US" sz="2400" dirty="0">
                <a:solidFill>
                  <a:srgbClr val="C00000"/>
                </a:solidFill>
                <a:latin typeface="Courier New" pitchFamily="49" charset="0"/>
                <a:cs typeface="Courier New" pitchFamily="49" charset="0"/>
              </a:rPr>
              <a:t>&gt;)</a:t>
            </a:r>
          </a:p>
          <a:p>
            <a:pPr lvl="1"/>
            <a:endParaRPr lang="en-US" altLang="en-US" sz="2400" dirty="0">
              <a:solidFill>
                <a:srgbClr val="C00000"/>
              </a:solidFill>
              <a:latin typeface="Courier New" pitchFamily="49" charset="0"/>
              <a:cs typeface="Courier New" pitchFamily="49" charset="0"/>
            </a:endParaRPr>
          </a:p>
        </p:txBody>
      </p:sp>
      <p:sp>
        <p:nvSpPr>
          <p:cNvPr id="4" name="Slide Number Placeholder 3">
            <a:extLst>
              <a:ext uri="{FF2B5EF4-FFF2-40B4-BE49-F238E27FC236}">
                <a16:creationId xmlns:a16="http://schemas.microsoft.com/office/drawing/2014/main" id="{93E5D5C4-218A-8B00-52D2-2E8F8240FAC0}"/>
              </a:ext>
            </a:extLst>
          </p:cNvPr>
          <p:cNvSpPr>
            <a:spLocks noGrp="1"/>
          </p:cNvSpPr>
          <p:nvPr>
            <p:ph type="sldNum" sz="quarter" idx="12"/>
          </p:nvPr>
        </p:nvSpPr>
        <p:spPr/>
        <p:txBody>
          <a:bodyPr/>
          <a:lstStyle/>
          <a:p>
            <a:fld id="{C22DC6D3-9347-42BE-948A-F7EB414DF657}" type="slidenum">
              <a:rPr lang="en-US" altLang="en-US" smtClean="0"/>
              <a:pPr/>
              <a:t>22</a:t>
            </a:fld>
            <a:endParaRPr lang="en-US" altLang="en-US" dirty="0"/>
          </a:p>
        </p:txBody>
      </p:sp>
    </p:spTree>
    <p:extLst>
      <p:ext uri="{BB962C8B-B14F-4D97-AF65-F5344CB8AC3E}">
        <p14:creationId xmlns:p14="http://schemas.microsoft.com/office/powerpoint/2010/main" val="2137901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9962C-6079-531A-3DE6-C390FA63A376}"/>
              </a:ext>
            </a:extLst>
          </p:cNvPr>
          <p:cNvSpPr>
            <a:spLocks noGrp="1"/>
          </p:cNvSpPr>
          <p:nvPr>
            <p:ph type="title"/>
          </p:nvPr>
        </p:nvSpPr>
        <p:spPr/>
        <p:txBody>
          <a:bodyPr/>
          <a:lstStyle/>
          <a:p>
            <a:r>
              <a:rPr lang="en-CN" dirty="0"/>
              <a:t>CUDA: </a:t>
            </a:r>
            <a:r>
              <a:rPr lang="en-HK" dirty="0"/>
              <a:t>Programming</a:t>
            </a:r>
            <a:endParaRPr lang="en-CN" dirty="0"/>
          </a:p>
        </p:txBody>
      </p:sp>
      <p:sp>
        <p:nvSpPr>
          <p:cNvPr id="4" name="Slide Number Placeholder 3">
            <a:extLst>
              <a:ext uri="{FF2B5EF4-FFF2-40B4-BE49-F238E27FC236}">
                <a16:creationId xmlns:a16="http://schemas.microsoft.com/office/drawing/2014/main" id="{7562B852-6A5A-419D-246C-A5004AE918B0}"/>
              </a:ext>
            </a:extLst>
          </p:cNvPr>
          <p:cNvSpPr>
            <a:spLocks noGrp="1"/>
          </p:cNvSpPr>
          <p:nvPr>
            <p:ph type="sldNum" sz="quarter" idx="12"/>
          </p:nvPr>
        </p:nvSpPr>
        <p:spPr/>
        <p:txBody>
          <a:bodyPr/>
          <a:lstStyle/>
          <a:p>
            <a:fld id="{C22DC6D3-9347-42BE-948A-F7EB414DF657}" type="slidenum">
              <a:rPr lang="en-US" altLang="en-US" smtClean="0"/>
              <a:pPr/>
              <a:t>23</a:t>
            </a:fld>
            <a:endParaRPr lang="en-US" altLang="en-US" dirty="0"/>
          </a:p>
        </p:txBody>
      </p:sp>
      <p:grpSp>
        <p:nvGrpSpPr>
          <p:cNvPr id="3" name="Group 2">
            <a:extLst>
              <a:ext uri="{FF2B5EF4-FFF2-40B4-BE49-F238E27FC236}">
                <a16:creationId xmlns:a16="http://schemas.microsoft.com/office/drawing/2014/main" id="{2359DD89-5D93-4594-94E5-5625DE282F68}"/>
              </a:ext>
            </a:extLst>
          </p:cNvPr>
          <p:cNvGrpSpPr/>
          <p:nvPr/>
        </p:nvGrpSpPr>
        <p:grpSpPr>
          <a:xfrm>
            <a:off x="943685" y="1412776"/>
            <a:ext cx="4484782" cy="4947084"/>
            <a:chOff x="943685" y="1412776"/>
            <a:chExt cx="4484782" cy="4947084"/>
          </a:xfrm>
        </p:grpSpPr>
        <p:sp>
          <p:nvSpPr>
            <p:cNvPr id="5" name="Rectangle 4">
              <a:extLst>
                <a:ext uri="{FF2B5EF4-FFF2-40B4-BE49-F238E27FC236}">
                  <a16:creationId xmlns:a16="http://schemas.microsoft.com/office/drawing/2014/main" id="{D972D767-C8E4-C363-05D5-64966B33D93F}"/>
                </a:ext>
              </a:extLst>
            </p:cNvPr>
            <p:cNvSpPr>
              <a:spLocks noChangeArrowheads="1"/>
            </p:cNvSpPr>
            <p:nvPr/>
          </p:nvSpPr>
          <p:spPr bwMode="auto">
            <a:xfrm>
              <a:off x="2184465" y="1793776"/>
              <a:ext cx="3244002" cy="4566084"/>
            </a:xfrm>
            <a:prstGeom prst="rect">
              <a:avLst/>
            </a:prstGeom>
            <a:noFill/>
            <a:ln w="12700">
              <a:solidFill>
                <a:schemeClr val="tx1"/>
              </a:solidFill>
              <a:round/>
              <a:headEnd type="none" w="sm" len="sm"/>
              <a:tailEnd type="none" w="sm" len="sm"/>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endParaRPr lang="en-US" altLang="en-US" sz="1600" b="0">
                <a:solidFill>
                  <a:schemeClr val="accent1"/>
                </a:solidFill>
              </a:endParaRPr>
            </a:p>
          </p:txBody>
        </p:sp>
        <p:sp>
          <p:nvSpPr>
            <p:cNvPr id="6" name="TextBox 5">
              <a:extLst>
                <a:ext uri="{FF2B5EF4-FFF2-40B4-BE49-F238E27FC236}">
                  <a16:creationId xmlns:a16="http://schemas.microsoft.com/office/drawing/2014/main" id="{56F3AE84-CF95-2FEF-A79C-E3C83BE21955}"/>
                </a:ext>
              </a:extLst>
            </p:cNvPr>
            <p:cNvSpPr txBox="1">
              <a:spLocks noChangeArrowheads="1"/>
            </p:cNvSpPr>
            <p:nvPr/>
          </p:nvSpPr>
          <p:spPr bwMode="auto">
            <a:xfrm>
              <a:off x="2101291" y="1412776"/>
              <a:ext cx="13901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dirty="0" err="1">
                  <a:solidFill>
                    <a:srgbClr val="008000"/>
                  </a:solidFill>
                </a:rPr>
                <a:t>mycode.cu</a:t>
              </a:r>
              <a:endParaRPr lang="en-US" altLang="en-US" sz="1800" dirty="0">
                <a:solidFill>
                  <a:srgbClr val="008000"/>
                </a:solidFill>
              </a:endParaRPr>
            </a:p>
          </p:txBody>
        </p:sp>
        <p:sp>
          <p:nvSpPr>
            <p:cNvPr id="7" name="Rectangle 10">
              <a:extLst>
                <a:ext uri="{FF2B5EF4-FFF2-40B4-BE49-F238E27FC236}">
                  <a16:creationId xmlns:a16="http://schemas.microsoft.com/office/drawing/2014/main" id="{A8EACAB4-9565-9CC6-58DF-B38B89FBA316}"/>
                </a:ext>
              </a:extLst>
            </p:cNvPr>
            <p:cNvSpPr>
              <a:spLocks noChangeArrowheads="1"/>
            </p:cNvSpPr>
            <p:nvPr/>
          </p:nvSpPr>
          <p:spPr bwMode="auto">
            <a:xfrm>
              <a:off x="2390067" y="5117873"/>
              <a:ext cx="2819400" cy="990528"/>
            </a:xfrm>
            <a:prstGeom prst="rect">
              <a:avLst/>
            </a:prstGeom>
            <a:solidFill>
              <a:srgbClr val="008000">
                <a:alpha val="70195"/>
              </a:srgbClr>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dirty="0">
                  <a:solidFill>
                    <a:srgbClr val="FFFFFF"/>
                  </a:solidFill>
                </a:rPr>
                <a:t>__device__ </a:t>
              </a:r>
              <a:r>
                <a:rPr lang="en-US" altLang="en-US" sz="1600" b="0" dirty="0" err="1">
                  <a:solidFill>
                    <a:srgbClr val="FFFFFF"/>
                  </a:solidFill>
                </a:rPr>
                <a:t>dfunc</a:t>
              </a:r>
              <a:r>
                <a:rPr lang="en-US" altLang="en-US" sz="1600" b="0" dirty="0">
                  <a:solidFill>
                    <a:srgbClr val="FFFFFF"/>
                  </a:solidFill>
                </a:rPr>
                <a:t>() {</a:t>
              </a:r>
            </a:p>
            <a:p>
              <a:pPr>
                <a:spcBef>
                  <a:spcPct val="0"/>
                </a:spcBef>
                <a:buFontTx/>
                <a:buNone/>
              </a:pPr>
              <a:r>
                <a:rPr lang="en-US" altLang="en-US" sz="1600" b="0" dirty="0">
                  <a:solidFill>
                    <a:srgbClr val="FFFFFF"/>
                  </a:solidFill>
                </a:rPr>
                <a:t>   int </a:t>
              </a:r>
              <a:r>
                <a:rPr lang="en-US" altLang="en-US" sz="1600" b="0" dirty="0" err="1">
                  <a:solidFill>
                    <a:srgbClr val="FFFFFF"/>
                  </a:solidFill>
                </a:rPr>
                <a:t>ddata</a:t>
              </a:r>
              <a:r>
                <a:rPr lang="en-US" altLang="en-US" sz="1600" b="0" dirty="0">
                  <a:solidFill>
                    <a:srgbClr val="FFFFFF"/>
                  </a:solidFill>
                </a:rPr>
                <a:t>;</a:t>
              </a:r>
            </a:p>
            <a:p>
              <a:pPr>
                <a:spcBef>
                  <a:spcPct val="0"/>
                </a:spcBef>
                <a:buFontTx/>
                <a:buNone/>
              </a:pPr>
              <a:r>
                <a:rPr lang="en-US" altLang="en-US" sz="1600" b="0" dirty="0">
                  <a:solidFill>
                    <a:srgbClr val="FFFFFF"/>
                  </a:solidFill>
                </a:rPr>
                <a:t>}</a:t>
              </a:r>
            </a:p>
          </p:txBody>
        </p:sp>
        <p:sp>
          <p:nvSpPr>
            <p:cNvPr id="8" name="Rectangle 12">
              <a:extLst>
                <a:ext uri="{FF2B5EF4-FFF2-40B4-BE49-F238E27FC236}">
                  <a16:creationId xmlns:a16="http://schemas.microsoft.com/office/drawing/2014/main" id="{DBCD38B5-E983-7C44-3C23-CE9B6B14F314}"/>
                </a:ext>
              </a:extLst>
            </p:cNvPr>
            <p:cNvSpPr>
              <a:spLocks noChangeArrowheads="1"/>
            </p:cNvSpPr>
            <p:nvPr/>
          </p:nvSpPr>
          <p:spPr bwMode="auto">
            <a:xfrm>
              <a:off x="2390067" y="4016732"/>
              <a:ext cx="2819400" cy="1101141"/>
            </a:xfrm>
            <a:prstGeom prst="rect">
              <a:avLst/>
            </a:prstGeom>
            <a:solidFill>
              <a:srgbClr val="FF9900">
                <a:alpha val="81175"/>
              </a:srgbClr>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dirty="0">
                  <a:solidFill>
                    <a:srgbClr val="FFFFFF"/>
                  </a:solidFill>
                </a:rPr>
                <a:t>__global__ </a:t>
              </a:r>
              <a:r>
                <a:rPr lang="en-US" altLang="en-US" sz="1600" b="0" dirty="0" err="1">
                  <a:solidFill>
                    <a:srgbClr val="FFFFFF"/>
                  </a:solidFill>
                </a:rPr>
                <a:t>gfunc</a:t>
              </a:r>
              <a:r>
                <a:rPr lang="en-US" altLang="en-US" sz="1600" b="0" dirty="0">
                  <a:solidFill>
                    <a:srgbClr val="FFFFFF"/>
                  </a:solidFill>
                </a:rPr>
                <a:t>() {</a:t>
              </a:r>
            </a:p>
            <a:p>
              <a:pPr>
                <a:spcBef>
                  <a:spcPct val="0"/>
                </a:spcBef>
                <a:buFontTx/>
                <a:buNone/>
              </a:pPr>
              <a:r>
                <a:rPr lang="en-US" altLang="en-US" sz="1600" b="0" dirty="0">
                  <a:solidFill>
                    <a:srgbClr val="FFFFFF"/>
                  </a:solidFill>
                </a:rPr>
                <a:t>   int </a:t>
              </a:r>
              <a:r>
                <a:rPr lang="en-US" altLang="en-US" sz="1600" b="0" dirty="0" err="1">
                  <a:solidFill>
                    <a:srgbClr val="FFFFFF"/>
                  </a:solidFill>
                </a:rPr>
                <a:t>gdata</a:t>
              </a:r>
              <a:r>
                <a:rPr lang="en-US" altLang="en-US" sz="1600" b="0" dirty="0">
                  <a:solidFill>
                    <a:srgbClr val="FFFFFF"/>
                  </a:solidFill>
                </a:rPr>
                <a:t>;</a:t>
              </a:r>
            </a:p>
            <a:p>
              <a:pPr>
                <a:spcBef>
                  <a:spcPct val="0"/>
                </a:spcBef>
                <a:buFontTx/>
                <a:buNone/>
              </a:pPr>
              <a:r>
                <a:rPr lang="en-US" altLang="en-US" sz="1600" b="0" dirty="0">
                  <a:solidFill>
                    <a:srgbClr val="FFFFFF"/>
                  </a:solidFill>
                </a:rPr>
                <a:t>   </a:t>
              </a:r>
              <a:r>
                <a:rPr lang="en-US" altLang="en-US" sz="1600" b="0" dirty="0" err="1">
                  <a:solidFill>
                    <a:srgbClr val="FFFFFF"/>
                  </a:solidFill>
                </a:rPr>
                <a:t>dfunc</a:t>
              </a:r>
              <a:r>
                <a:rPr lang="en-US" altLang="en-US" sz="1600" b="0" dirty="0">
                  <a:solidFill>
                    <a:srgbClr val="FFFFFF"/>
                  </a:solidFill>
                </a:rPr>
                <a:t>();</a:t>
              </a:r>
            </a:p>
            <a:p>
              <a:pPr>
                <a:spcBef>
                  <a:spcPct val="0"/>
                </a:spcBef>
                <a:buFontTx/>
                <a:buNone/>
              </a:pPr>
              <a:r>
                <a:rPr lang="en-US" altLang="en-US" sz="1600" b="0" dirty="0">
                  <a:solidFill>
                    <a:srgbClr val="FFFFFF"/>
                  </a:solidFill>
                </a:rPr>
                <a:t>}</a:t>
              </a:r>
            </a:p>
          </p:txBody>
        </p:sp>
        <p:sp>
          <p:nvSpPr>
            <p:cNvPr id="9" name="Rectangle 13">
              <a:extLst>
                <a:ext uri="{FF2B5EF4-FFF2-40B4-BE49-F238E27FC236}">
                  <a16:creationId xmlns:a16="http://schemas.microsoft.com/office/drawing/2014/main" id="{7090CFC5-286E-90F8-D06D-4D292A79668F}"/>
                </a:ext>
              </a:extLst>
            </p:cNvPr>
            <p:cNvSpPr>
              <a:spLocks noChangeArrowheads="1"/>
            </p:cNvSpPr>
            <p:nvPr/>
          </p:nvSpPr>
          <p:spPr bwMode="auto">
            <a:xfrm>
              <a:off x="2390067" y="2631976"/>
              <a:ext cx="2819400" cy="1373088"/>
            </a:xfrm>
            <a:prstGeom prst="rect">
              <a:avLst/>
            </a:prstGeom>
            <a:solidFill>
              <a:srgbClr val="0000FF">
                <a:alpha val="81175"/>
              </a:srgbClr>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dirty="0">
                  <a:solidFill>
                    <a:schemeClr val="bg1"/>
                  </a:solidFill>
                </a:rPr>
                <a:t>Main() { }</a:t>
              </a:r>
            </a:p>
            <a:p>
              <a:pPr>
                <a:spcBef>
                  <a:spcPct val="0"/>
                </a:spcBef>
                <a:buFontTx/>
                <a:buNone/>
              </a:pPr>
              <a:r>
                <a:rPr lang="en-US" altLang="en-US" sz="1600" b="0" dirty="0">
                  <a:solidFill>
                    <a:schemeClr val="bg1"/>
                  </a:solidFill>
                </a:rPr>
                <a:t>__host__  </a:t>
              </a:r>
              <a:r>
                <a:rPr lang="en-US" altLang="en-US" sz="1600" b="0" dirty="0" err="1">
                  <a:solidFill>
                    <a:schemeClr val="bg1"/>
                  </a:solidFill>
                </a:rPr>
                <a:t>hfunc</a:t>
              </a:r>
              <a:r>
                <a:rPr lang="en-US" altLang="en-US" sz="1600" b="0" dirty="0">
                  <a:solidFill>
                    <a:schemeClr val="bg1"/>
                  </a:solidFill>
                </a:rPr>
                <a:t> () {</a:t>
              </a:r>
            </a:p>
            <a:p>
              <a:pPr>
                <a:spcBef>
                  <a:spcPct val="0"/>
                </a:spcBef>
                <a:buFontTx/>
                <a:buNone/>
              </a:pPr>
              <a:r>
                <a:rPr lang="en-US" altLang="en-US" sz="1600" b="0" dirty="0">
                  <a:solidFill>
                    <a:schemeClr val="bg1"/>
                  </a:solidFill>
                </a:rPr>
                <a:t>   int </a:t>
              </a:r>
              <a:r>
                <a:rPr lang="en-US" altLang="en-US" sz="1600" b="0" dirty="0" err="1">
                  <a:solidFill>
                    <a:schemeClr val="bg1"/>
                  </a:solidFill>
                </a:rPr>
                <a:t>hdata</a:t>
              </a:r>
              <a:r>
                <a:rPr lang="en-US" altLang="en-US" sz="1600" b="0" dirty="0">
                  <a:solidFill>
                    <a:schemeClr val="bg1"/>
                  </a:solidFill>
                </a:rPr>
                <a:t>;</a:t>
              </a:r>
            </a:p>
            <a:p>
              <a:pPr>
                <a:spcBef>
                  <a:spcPct val="0"/>
                </a:spcBef>
                <a:buFontTx/>
                <a:buNone/>
              </a:pPr>
              <a:r>
                <a:rPr lang="en-US" altLang="en-US" sz="1600" b="0" dirty="0">
                  <a:solidFill>
                    <a:srgbClr val="FFFFFF"/>
                  </a:solidFill>
                </a:rPr>
                <a:t> </a:t>
              </a:r>
              <a:r>
                <a:rPr lang="en-US" altLang="en-US" sz="1600" b="0" dirty="0" err="1">
                  <a:solidFill>
                    <a:srgbClr val="FFFFFF"/>
                  </a:solidFill>
                </a:rPr>
                <a:t>gfunc</a:t>
              </a:r>
              <a:r>
                <a:rPr lang="en-US" altLang="en-US" sz="1600" b="0" dirty="0">
                  <a:solidFill>
                    <a:srgbClr val="FFFFFF"/>
                  </a:solidFill>
                </a:rPr>
                <a:t>&lt;&lt;&lt;</a:t>
              </a:r>
              <a:r>
                <a:rPr lang="en-US" altLang="en-US" sz="1600" b="0" dirty="0" err="1">
                  <a:solidFill>
                    <a:srgbClr val="FFFFFF"/>
                  </a:solidFill>
                </a:rPr>
                <a:t>g,b,m</a:t>
              </a:r>
              <a:r>
                <a:rPr lang="en-US" altLang="en-US" sz="1600" b="0" dirty="0">
                  <a:solidFill>
                    <a:srgbClr val="FFFFFF"/>
                  </a:solidFill>
                </a:rPr>
                <a:t>&gt;&gt;&gt;();</a:t>
              </a:r>
              <a:endParaRPr lang="en-US" altLang="en-US" sz="1600" b="0" dirty="0">
                <a:solidFill>
                  <a:schemeClr val="bg1"/>
                </a:solidFill>
              </a:endParaRPr>
            </a:p>
            <a:p>
              <a:pPr>
                <a:spcBef>
                  <a:spcPct val="0"/>
                </a:spcBef>
                <a:buFontTx/>
                <a:buNone/>
              </a:pPr>
              <a:r>
                <a:rPr lang="en-US" altLang="en-US" sz="1600" b="0" dirty="0">
                  <a:solidFill>
                    <a:schemeClr val="bg1"/>
                  </a:solidFill>
                </a:rPr>
                <a:t>}</a:t>
              </a:r>
            </a:p>
          </p:txBody>
        </p:sp>
        <p:sp>
          <p:nvSpPr>
            <p:cNvPr id="10" name="TextBox 9">
              <a:extLst>
                <a:ext uri="{FF2B5EF4-FFF2-40B4-BE49-F238E27FC236}">
                  <a16:creationId xmlns:a16="http://schemas.microsoft.com/office/drawing/2014/main" id="{6421647D-99EA-0687-7EB9-1281F58C446B}"/>
                </a:ext>
              </a:extLst>
            </p:cNvPr>
            <p:cNvSpPr txBox="1"/>
            <p:nvPr/>
          </p:nvSpPr>
          <p:spPr>
            <a:xfrm rot="5400000">
              <a:off x="1326642" y="5014736"/>
              <a:ext cx="430887" cy="1196802"/>
            </a:xfrm>
            <a:prstGeom prst="rect">
              <a:avLst/>
            </a:prstGeom>
            <a:noFill/>
          </p:spPr>
          <p:txBody>
            <a:bodyPr vert="vert270" wrap="none">
              <a:spAutoFit/>
            </a:bodyPr>
            <a:lstStyle/>
            <a:p>
              <a:pPr>
                <a:defRPr/>
              </a:pPr>
              <a:r>
                <a:rPr lang="en-US" sz="1600" dirty="0">
                  <a:latin typeface="Arial" pitchFamily="-65" charset="0"/>
                  <a:ea typeface="+mn-ea"/>
                </a:rPr>
                <a:t>Device Only</a:t>
              </a:r>
            </a:p>
          </p:txBody>
        </p:sp>
        <p:sp>
          <p:nvSpPr>
            <p:cNvPr id="11" name="TextBox 10">
              <a:extLst>
                <a:ext uri="{FF2B5EF4-FFF2-40B4-BE49-F238E27FC236}">
                  <a16:creationId xmlns:a16="http://schemas.microsoft.com/office/drawing/2014/main" id="{AC7C2E12-50E6-E4F6-9427-267A0C21BB4E}"/>
                </a:ext>
              </a:extLst>
            </p:cNvPr>
            <p:cNvSpPr txBox="1"/>
            <p:nvPr/>
          </p:nvSpPr>
          <p:spPr>
            <a:xfrm rot="5400000">
              <a:off x="1460359" y="4190808"/>
              <a:ext cx="430887" cy="892232"/>
            </a:xfrm>
            <a:prstGeom prst="rect">
              <a:avLst/>
            </a:prstGeom>
            <a:noFill/>
          </p:spPr>
          <p:txBody>
            <a:bodyPr vert="vert270" wrap="none">
              <a:spAutoFit/>
            </a:bodyPr>
            <a:lstStyle/>
            <a:p>
              <a:pPr>
                <a:defRPr/>
              </a:pPr>
              <a:r>
                <a:rPr lang="en-US" sz="1600" dirty="0">
                  <a:latin typeface="Arial" pitchFamily="-65" charset="0"/>
                  <a:ea typeface="+mn-ea"/>
                </a:rPr>
                <a:t>Interface</a:t>
              </a:r>
            </a:p>
          </p:txBody>
        </p:sp>
        <p:sp>
          <p:nvSpPr>
            <p:cNvPr id="12" name="TextBox 11">
              <a:extLst>
                <a:ext uri="{FF2B5EF4-FFF2-40B4-BE49-F238E27FC236}">
                  <a16:creationId xmlns:a16="http://schemas.microsoft.com/office/drawing/2014/main" id="{648D7D2B-EC14-A862-086B-C8BD6983F279}"/>
                </a:ext>
              </a:extLst>
            </p:cNvPr>
            <p:cNvSpPr txBox="1"/>
            <p:nvPr/>
          </p:nvSpPr>
          <p:spPr>
            <a:xfrm rot="5400000">
              <a:off x="1442115" y="2897365"/>
              <a:ext cx="430887" cy="993221"/>
            </a:xfrm>
            <a:prstGeom prst="rect">
              <a:avLst/>
            </a:prstGeom>
            <a:noFill/>
          </p:spPr>
          <p:txBody>
            <a:bodyPr vert="vert270" wrap="none">
              <a:spAutoFit/>
            </a:bodyPr>
            <a:lstStyle/>
            <a:p>
              <a:pPr>
                <a:defRPr/>
              </a:pPr>
              <a:r>
                <a:rPr lang="en-US" sz="1600" dirty="0">
                  <a:latin typeface="Arial" pitchFamily="-65" charset="0"/>
                  <a:ea typeface="+mn-ea"/>
                </a:rPr>
                <a:t>Host Only</a:t>
              </a:r>
            </a:p>
          </p:txBody>
        </p:sp>
        <p:sp>
          <p:nvSpPr>
            <p:cNvPr id="13" name="TextBox 11">
              <a:extLst>
                <a:ext uri="{FF2B5EF4-FFF2-40B4-BE49-F238E27FC236}">
                  <a16:creationId xmlns:a16="http://schemas.microsoft.com/office/drawing/2014/main" id="{32B09835-AAB0-A2D6-AEE9-32D24D2EC758}"/>
                </a:ext>
              </a:extLst>
            </p:cNvPr>
            <p:cNvSpPr txBox="1">
              <a:spLocks noChangeArrowheads="1"/>
            </p:cNvSpPr>
            <p:nvPr/>
          </p:nvSpPr>
          <p:spPr bwMode="auto">
            <a:xfrm>
              <a:off x="2466267" y="1869976"/>
              <a:ext cx="227337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t>int main_data;</a:t>
              </a:r>
            </a:p>
            <a:p>
              <a:pPr>
                <a:spcBef>
                  <a:spcPct val="0"/>
                </a:spcBef>
                <a:buFontTx/>
                <a:buNone/>
              </a:pPr>
              <a:r>
                <a:rPr lang="en-US" altLang="en-US" sz="1600" b="0"/>
                <a:t>__shared__  int sdata; </a:t>
              </a:r>
            </a:p>
          </p:txBody>
        </p:sp>
      </p:grpSp>
      <p:sp>
        <p:nvSpPr>
          <p:cNvPr id="14" name="Rectangle 13">
            <a:extLst>
              <a:ext uri="{FF2B5EF4-FFF2-40B4-BE49-F238E27FC236}">
                <a16:creationId xmlns:a16="http://schemas.microsoft.com/office/drawing/2014/main" id="{AC7371C7-9D4E-C6CE-7C78-D4716B20FED2}"/>
              </a:ext>
            </a:extLst>
          </p:cNvPr>
          <p:cNvSpPr>
            <a:spLocks noChangeArrowheads="1"/>
          </p:cNvSpPr>
          <p:nvPr/>
        </p:nvSpPr>
        <p:spPr bwMode="auto">
          <a:xfrm>
            <a:off x="5899720" y="2979204"/>
            <a:ext cx="2286000" cy="1601924"/>
          </a:xfrm>
          <a:prstGeom prst="rect">
            <a:avLst/>
          </a:prstGeom>
          <a:solidFill>
            <a:srgbClr val="0000FF">
              <a:alpha val="81175"/>
            </a:srgbClr>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dirty="0">
                <a:solidFill>
                  <a:schemeClr val="bg1"/>
                </a:solidFill>
              </a:rPr>
              <a:t>Main() {}</a:t>
            </a:r>
          </a:p>
          <a:p>
            <a:pPr>
              <a:spcBef>
                <a:spcPct val="0"/>
              </a:spcBef>
              <a:buFontTx/>
              <a:buNone/>
            </a:pPr>
            <a:r>
              <a:rPr lang="en-US" altLang="en-US" sz="1600" b="0" dirty="0">
                <a:solidFill>
                  <a:schemeClr val="bg1"/>
                </a:solidFill>
              </a:rPr>
              <a:t>__host__  </a:t>
            </a:r>
            <a:r>
              <a:rPr lang="en-US" altLang="en-US" sz="1600" b="0" dirty="0" err="1">
                <a:solidFill>
                  <a:schemeClr val="bg1"/>
                </a:solidFill>
              </a:rPr>
              <a:t>hfunc</a:t>
            </a:r>
            <a:r>
              <a:rPr lang="en-US" altLang="en-US" sz="1600" b="0" dirty="0">
                <a:solidFill>
                  <a:schemeClr val="bg1"/>
                </a:solidFill>
              </a:rPr>
              <a:t> () {</a:t>
            </a:r>
          </a:p>
          <a:p>
            <a:pPr>
              <a:spcBef>
                <a:spcPct val="0"/>
              </a:spcBef>
              <a:buFontTx/>
              <a:buNone/>
            </a:pPr>
            <a:r>
              <a:rPr lang="en-US" altLang="en-US" sz="1600" b="0" dirty="0">
                <a:solidFill>
                  <a:schemeClr val="bg1"/>
                </a:solidFill>
              </a:rPr>
              <a:t>   int </a:t>
            </a:r>
            <a:r>
              <a:rPr lang="en-US" altLang="en-US" sz="1600" b="0" dirty="0" err="1">
                <a:solidFill>
                  <a:schemeClr val="bg1"/>
                </a:solidFill>
              </a:rPr>
              <a:t>hdata</a:t>
            </a:r>
            <a:r>
              <a:rPr lang="en-US" altLang="en-US" sz="1600" b="0" dirty="0">
                <a:solidFill>
                  <a:schemeClr val="bg1"/>
                </a:solidFill>
              </a:rPr>
              <a:t>;</a:t>
            </a:r>
            <a:r>
              <a:rPr lang="en-US" altLang="en-US" sz="1600" b="0" dirty="0">
                <a:solidFill>
                  <a:srgbClr val="FFFFFF"/>
                </a:solidFill>
              </a:rPr>
              <a:t> </a:t>
            </a:r>
          </a:p>
          <a:p>
            <a:pPr>
              <a:spcBef>
                <a:spcPct val="0"/>
              </a:spcBef>
              <a:buFontTx/>
              <a:buNone/>
            </a:pPr>
            <a:r>
              <a:rPr lang="en-US" altLang="en-US" sz="1600" b="0" dirty="0">
                <a:solidFill>
                  <a:srgbClr val="FFFFFF"/>
                </a:solidFill>
              </a:rPr>
              <a:t>   </a:t>
            </a:r>
            <a:r>
              <a:rPr lang="en-US" altLang="en-US" sz="1600" b="0" dirty="0" err="1">
                <a:solidFill>
                  <a:srgbClr val="FFFFFF"/>
                </a:solidFill>
              </a:rPr>
              <a:t>gfunc</a:t>
            </a:r>
            <a:r>
              <a:rPr lang="en-US" altLang="en-US" sz="1600" b="0" dirty="0">
                <a:solidFill>
                  <a:srgbClr val="FFFFFF"/>
                </a:solidFill>
              </a:rPr>
              <a:t>&lt;&lt;&lt;</a:t>
            </a:r>
            <a:r>
              <a:rPr lang="en-US" altLang="en-US" sz="1600" b="0" dirty="0" err="1">
                <a:solidFill>
                  <a:srgbClr val="FFFFFF"/>
                </a:solidFill>
              </a:rPr>
              <a:t>g,b,m</a:t>
            </a:r>
            <a:r>
              <a:rPr lang="en-US" altLang="en-US" sz="1600" b="0" dirty="0">
                <a:solidFill>
                  <a:srgbClr val="FFFFFF"/>
                </a:solidFill>
              </a:rPr>
              <a:t>&gt;&gt;&gt;();</a:t>
            </a:r>
            <a:endParaRPr lang="en-US" altLang="en-US" sz="1600" b="0" dirty="0">
              <a:solidFill>
                <a:schemeClr val="bg1"/>
              </a:solidFill>
            </a:endParaRPr>
          </a:p>
          <a:p>
            <a:pPr>
              <a:spcBef>
                <a:spcPct val="0"/>
              </a:spcBef>
              <a:buFontTx/>
              <a:buNone/>
            </a:pPr>
            <a:r>
              <a:rPr lang="en-US" altLang="en-US" sz="1600" b="0" dirty="0">
                <a:solidFill>
                  <a:schemeClr val="bg1"/>
                </a:solidFill>
              </a:rPr>
              <a:t>}</a:t>
            </a:r>
          </a:p>
        </p:txBody>
      </p:sp>
      <p:sp>
        <p:nvSpPr>
          <p:cNvPr id="16" name="TextBox 17">
            <a:extLst>
              <a:ext uri="{FF2B5EF4-FFF2-40B4-BE49-F238E27FC236}">
                <a16:creationId xmlns:a16="http://schemas.microsoft.com/office/drawing/2014/main" id="{38F35633-4EA0-8F24-9AE4-49C260BDFA25}"/>
              </a:ext>
            </a:extLst>
          </p:cNvPr>
          <p:cNvSpPr txBox="1">
            <a:spLocks noChangeArrowheads="1"/>
          </p:cNvSpPr>
          <p:nvPr/>
        </p:nvSpPr>
        <p:spPr bwMode="auto">
          <a:xfrm>
            <a:off x="5899720" y="1597442"/>
            <a:ext cx="213391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dirty="0">
                <a:solidFill>
                  <a:srgbClr val="008000"/>
                </a:solidFill>
              </a:rPr>
              <a:t>Compiled by CPU</a:t>
            </a:r>
          </a:p>
          <a:p>
            <a:pPr>
              <a:spcBef>
                <a:spcPct val="0"/>
              </a:spcBef>
              <a:buFontTx/>
              <a:buNone/>
            </a:pPr>
            <a:r>
              <a:rPr lang="en-US" altLang="en-US" sz="1800" dirty="0">
                <a:solidFill>
                  <a:srgbClr val="008000"/>
                </a:solidFill>
              </a:rPr>
              <a:t>compiler</a:t>
            </a:r>
          </a:p>
        </p:txBody>
      </p:sp>
      <p:sp>
        <p:nvSpPr>
          <p:cNvPr id="17" name="TextBox 18">
            <a:extLst>
              <a:ext uri="{FF2B5EF4-FFF2-40B4-BE49-F238E27FC236}">
                <a16:creationId xmlns:a16="http://schemas.microsoft.com/office/drawing/2014/main" id="{4EC0119C-FBAB-8335-2376-FCDB595FE1BA}"/>
              </a:ext>
            </a:extLst>
          </p:cNvPr>
          <p:cNvSpPr txBox="1">
            <a:spLocks noChangeArrowheads="1"/>
          </p:cNvSpPr>
          <p:nvPr/>
        </p:nvSpPr>
        <p:spPr bwMode="auto">
          <a:xfrm>
            <a:off x="8312720" y="2456917"/>
            <a:ext cx="2097088"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b="0"/>
              <a:t>__shared__ sdata; </a:t>
            </a:r>
            <a:endParaRPr lang="en-US" altLang="en-US" sz="1800" b="0">
              <a:solidFill>
                <a:schemeClr val="accent1"/>
              </a:solidFill>
            </a:endParaRPr>
          </a:p>
        </p:txBody>
      </p:sp>
      <p:sp>
        <p:nvSpPr>
          <p:cNvPr id="19" name="TextBox 20">
            <a:extLst>
              <a:ext uri="{FF2B5EF4-FFF2-40B4-BE49-F238E27FC236}">
                <a16:creationId xmlns:a16="http://schemas.microsoft.com/office/drawing/2014/main" id="{78DAE8E5-5F0A-DF68-A55D-D6DB41E2768E}"/>
              </a:ext>
            </a:extLst>
          </p:cNvPr>
          <p:cNvSpPr txBox="1">
            <a:spLocks noChangeArrowheads="1"/>
          </p:cNvSpPr>
          <p:nvPr/>
        </p:nvSpPr>
        <p:spPr bwMode="auto">
          <a:xfrm>
            <a:off x="8472264" y="1566452"/>
            <a:ext cx="213391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dirty="0">
                <a:solidFill>
                  <a:srgbClr val="008000"/>
                </a:solidFill>
              </a:rPr>
              <a:t>Compiled by GPU</a:t>
            </a:r>
          </a:p>
          <a:p>
            <a:pPr>
              <a:spcBef>
                <a:spcPct val="0"/>
              </a:spcBef>
              <a:buFontTx/>
              <a:buNone/>
            </a:pPr>
            <a:r>
              <a:rPr lang="en-US" altLang="en-US" sz="1800" dirty="0">
                <a:solidFill>
                  <a:srgbClr val="008000"/>
                </a:solidFill>
              </a:rPr>
              <a:t>compiler</a:t>
            </a:r>
          </a:p>
        </p:txBody>
      </p:sp>
      <p:sp>
        <p:nvSpPr>
          <p:cNvPr id="20" name="TextBox 21">
            <a:extLst>
              <a:ext uri="{FF2B5EF4-FFF2-40B4-BE49-F238E27FC236}">
                <a16:creationId xmlns:a16="http://schemas.microsoft.com/office/drawing/2014/main" id="{12432267-BE22-FA39-A2DD-6637801EE78B}"/>
              </a:ext>
            </a:extLst>
          </p:cNvPr>
          <p:cNvSpPr txBox="1">
            <a:spLocks noChangeArrowheads="1"/>
          </p:cNvSpPr>
          <p:nvPr/>
        </p:nvSpPr>
        <p:spPr bwMode="auto">
          <a:xfrm>
            <a:off x="5975920" y="2445804"/>
            <a:ext cx="16351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b="0"/>
              <a:t>int main_data;</a:t>
            </a:r>
          </a:p>
        </p:txBody>
      </p:sp>
      <p:sp>
        <p:nvSpPr>
          <p:cNvPr id="23" name="Rectangle 10">
            <a:extLst>
              <a:ext uri="{FF2B5EF4-FFF2-40B4-BE49-F238E27FC236}">
                <a16:creationId xmlns:a16="http://schemas.microsoft.com/office/drawing/2014/main" id="{AEC231A9-0039-4236-858A-19AEFCDCD70E}"/>
              </a:ext>
            </a:extLst>
          </p:cNvPr>
          <p:cNvSpPr>
            <a:spLocks noChangeArrowheads="1"/>
          </p:cNvSpPr>
          <p:nvPr/>
        </p:nvSpPr>
        <p:spPr bwMode="auto">
          <a:xfrm>
            <a:off x="8392233" y="4212536"/>
            <a:ext cx="2819400" cy="990528"/>
          </a:xfrm>
          <a:prstGeom prst="rect">
            <a:avLst/>
          </a:prstGeom>
          <a:solidFill>
            <a:srgbClr val="008000">
              <a:alpha val="70195"/>
            </a:srgbClr>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dirty="0">
                <a:solidFill>
                  <a:srgbClr val="FFFFFF"/>
                </a:solidFill>
              </a:rPr>
              <a:t>__device__ </a:t>
            </a:r>
            <a:r>
              <a:rPr lang="en-US" altLang="en-US" sz="1600" b="0" dirty="0" err="1">
                <a:solidFill>
                  <a:srgbClr val="FFFFFF"/>
                </a:solidFill>
              </a:rPr>
              <a:t>dfunc</a:t>
            </a:r>
            <a:r>
              <a:rPr lang="en-US" altLang="en-US" sz="1600" b="0" dirty="0">
                <a:solidFill>
                  <a:srgbClr val="FFFFFF"/>
                </a:solidFill>
              </a:rPr>
              <a:t>() {</a:t>
            </a:r>
          </a:p>
          <a:p>
            <a:pPr>
              <a:spcBef>
                <a:spcPct val="0"/>
              </a:spcBef>
              <a:buFontTx/>
              <a:buNone/>
            </a:pPr>
            <a:r>
              <a:rPr lang="en-US" altLang="en-US" sz="1600" b="0" dirty="0">
                <a:solidFill>
                  <a:srgbClr val="FFFFFF"/>
                </a:solidFill>
              </a:rPr>
              <a:t>   int </a:t>
            </a:r>
            <a:r>
              <a:rPr lang="en-US" altLang="en-US" sz="1600" b="0" dirty="0" err="1">
                <a:solidFill>
                  <a:srgbClr val="FFFFFF"/>
                </a:solidFill>
              </a:rPr>
              <a:t>ddata</a:t>
            </a:r>
            <a:r>
              <a:rPr lang="en-US" altLang="en-US" sz="1600" b="0" dirty="0">
                <a:solidFill>
                  <a:srgbClr val="FFFFFF"/>
                </a:solidFill>
              </a:rPr>
              <a:t>;</a:t>
            </a:r>
          </a:p>
          <a:p>
            <a:pPr>
              <a:spcBef>
                <a:spcPct val="0"/>
              </a:spcBef>
              <a:buFontTx/>
              <a:buNone/>
            </a:pPr>
            <a:r>
              <a:rPr lang="en-US" altLang="en-US" sz="1600" b="0" dirty="0">
                <a:solidFill>
                  <a:srgbClr val="FFFFFF"/>
                </a:solidFill>
              </a:rPr>
              <a:t>}</a:t>
            </a:r>
          </a:p>
        </p:txBody>
      </p:sp>
      <p:sp>
        <p:nvSpPr>
          <p:cNvPr id="24" name="Rectangle 12">
            <a:extLst>
              <a:ext uri="{FF2B5EF4-FFF2-40B4-BE49-F238E27FC236}">
                <a16:creationId xmlns:a16="http://schemas.microsoft.com/office/drawing/2014/main" id="{7F8BF0B8-AC5D-929A-28C1-C622FDF2503D}"/>
              </a:ext>
            </a:extLst>
          </p:cNvPr>
          <p:cNvSpPr>
            <a:spLocks noChangeArrowheads="1"/>
          </p:cNvSpPr>
          <p:nvPr/>
        </p:nvSpPr>
        <p:spPr bwMode="auto">
          <a:xfrm>
            <a:off x="8392233" y="2980742"/>
            <a:ext cx="2819400" cy="1106227"/>
          </a:xfrm>
          <a:prstGeom prst="rect">
            <a:avLst/>
          </a:prstGeom>
          <a:solidFill>
            <a:srgbClr val="FF9900">
              <a:alpha val="81175"/>
            </a:srgbClr>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dirty="0">
                <a:solidFill>
                  <a:srgbClr val="FFFFFF"/>
                </a:solidFill>
              </a:rPr>
              <a:t>__global__ </a:t>
            </a:r>
            <a:r>
              <a:rPr lang="en-US" altLang="en-US" sz="1600" b="0" dirty="0" err="1">
                <a:solidFill>
                  <a:srgbClr val="FFFFFF"/>
                </a:solidFill>
              </a:rPr>
              <a:t>gfunc</a:t>
            </a:r>
            <a:r>
              <a:rPr lang="en-US" altLang="en-US" sz="1600" b="0" dirty="0">
                <a:solidFill>
                  <a:srgbClr val="FFFFFF"/>
                </a:solidFill>
              </a:rPr>
              <a:t>() {</a:t>
            </a:r>
          </a:p>
          <a:p>
            <a:pPr>
              <a:spcBef>
                <a:spcPct val="0"/>
              </a:spcBef>
              <a:buFontTx/>
              <a:buNone/>
            </a:pPr>
            <a:r>
              <a:rPr lang="en-US" altLang="en-US" sz="1600" b="0" dirty="0">
                <a:solidFill>
                  <a:srgbClr val="FFFFFF"/>
                </a:solidFill>
              </a:rPr>
              <a:t>   int </a:t>
            </a:r>
            <a:r>
              <a:rPr lang="en-US" altLang="en-US" sz="1600" b="0" dirty="0" err="1">
                <a:solidFill>
                  <a:srgbClr val="FFFFFF"/>
                </a:solidFill>
              </a:rPr>
              <a:t>gdata</a:t>
            </a:r>
            <a:r>
              <a:rPr lang="en-US" altLang="en-US" sz="1600" b="0" dirty="0">
                <a:solidFill>
                  <a:srgbClr val="FFFFFF"/>
                </a:solidFill>
              </a:rPr>
              <a:t>;</a:t>
            </a:r>
          </a:p>
          <a:p>
            <a:pPr>
              <a:spcBef>
                <a:spcPct val="0"/>
              </a:spcBef>
              <a:buFontTx/>
              <a:buNone/>
            </a:pPr>
            <a:r>
              <a:rPr lang="en-US" altLang="en-US" sz="1600" b="0" dirty="0">
                <a:solidFill>
                  <a:srgbClr val="FFFFFF"/>
                </a:solidFill>
              </a:rPr>
              <a:t>   </a:t>
            </a:r>
            <a:r>
              <a:rPr lang="en-US" altLang="en-US" sz="1600" b="0" dirty="0" err="1">
                <a:solidFill>
                  <a:srgbClr val="FFFFFF"/>
                </a:solidFill>
              </a:rPr>
              <a:t>dfunc</a:t>
            </a:r>
            <a:r>
              <a:rPr lang="en-US" altLang="en-US" sz="1600" b="0" dirty="0">
                <a:solidFill>
                  <a:srgbClr val="FFFFFF"/>
                </a:solidFill>
              </a:rPr>
              <a:t>()</a:t>
            </a:r>
          </a:p>
          <a:p>
            <a:pPr>
              <a:spcBef>
                <a:spcPct val="0"/>
              </a:spcBef>
              <a:buFontTx/>
              <a:buNone/>
            </a:pPr>
            <a:r>
              <a:rPr lang="en-US" altLang="en-US" sz="1600" b="0" dirty="0">
                <a:solidFill>
                  <a:srgbClr val="FFFFFF"/>
                </a:solidFill>
              </a:rPr>
              <a:t>}</a:t>
            </a:r>
          </a:p>
        </p:txBody>
      </p:sp>
    </p:spTree>
    <p:extLst>
      <p:ext uri="{BB962C8B-B14F-4D97-AF65-F5344CB8AC3E}">
        <p14:creationId xmlns:p14="http://schemas.microsoft.com/office/powerpoint/2010/main" val="29153478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05A07-56C4-5DDA-32FE-F42229415538}"/>
              </a:ext>
            </a:extLst>
          </p:cNvPr>
          <p:cNvSpPr>
            <a:spLocks noGrp="1"/>
          </p:cNvSpPr>
          <p:nvPr>
            <p:ph type="title"/>
          </p:nvPr>
        </p:nvSpPr>
        <p:spPr/>
        <p:txBody>
          <a:bodyPr/>
          <a:lstStyle/>
          <a:p>
            <a:r>
              <a:rPr lang="en-HK" dirty="0"/>
              <a:t>Difference between CPU and GPU Programs</a:t>
            </a:r>
            <a:endParaRPr lang="en-CN" dirty="0"/>
          </a:p>
        </p:txBody>
      </p:sp>
      <p:sp>
        <p:nvSpPr>
          <p:cNvPr id="4" name="Slide Number Placeholder 3">
            <a:extLst>
              <a:ext uri="{FF2B5EF4-FFF2-40B4-BE49-F238E27FC236}">
                <a16:creationId xmlns:a16="http://schemas.microsoft.com/office/drawing/2014/main" id="{59CF221B-0F08-54AD-AC46-564B396D7803}"/>
              </a:ext>
            </a:extLst>
          </p:cNvPr>
          <p:cNvSpPr>
            <a:spLocks noGrp="1"/>
          </p:cNvSpPr>
          <p:nvPr>
            <p:ph type="sldNum" sz="quarter" idx="12"/>
          </p:nvPr>
        </p:nvSpPr>
        <p:spPr/>
        <p:txBody>
          <a:bodyPr/>
          <a:lstStyle/>
          <a:p>
            <a:fld id="{C22DC6D3-9347-42BE-948A-F7EB414DF657}" type="slidenum">
              <a:rPr lang="en-US" altLang="en-US" smtClean="0"/>
              <a:pPr/>
              <a:t>24</a:t>
            </a:fld>
            <a:endParaRPr lang="en-US" altLang="en-US" dirty="0"/>
          </a:p>
        </p:txBody>
      </p:sp>
      <p:pic>
        <p:nvPicPr>
          <p:cNvPr id="10" name="Content Placeholder 9" descr="Graphical user interface, text, application&#10;&#10;Description automatically generated">
            <a:extLst>
              <a:ext uri="{FF2B5EF4-FFF2-40B4-BE49-F238E27FC236}">
                <a16:creationId xmlns:a16="http://schemas.microsoft.com/office/drawing/2014/main" id="{B1F700C0-350F-2B9F-5F34-2245A7B8EC0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6348" y="2471936"/>
            <a:ext cx="5029200" cy="2514600"/>
          </a:xfrm>
        </p:spPr>
      </p:pic>
      <p:pic>
        <p:nvPicPr>
          <p:cNvPr id="12" name="Picture 11" descr="Graphical user interface, text, application&#10;&#10;Description automatically generated">
            <a:extLst>
              <a:ext uri="{FF2B5EF4-FFF2-40B4-BE49-F238E27FC236}">
                <a16:creationId xmlns:a16="http://schemas.microsoft.com/office/drawing/2014/main" id="{84BE30D7-0676-A0B9-9743-9AB3B18B9C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63952" y="2471936"/>
            <a:ext cx="6197600" cy="3276600"/>
          </a:xfrm>
          <a:prstGeom prst="rect">
            <a:avLst/>
          </a:prstGeom>
        </p:spPr>
      </p:pic>
      <p:sp>
        <p:nvSpPr>
          <p:cNvPr id="13" name="TextBox 17">
            <a:extLst>
              <a:ext uri="{FF2B5EF4-FFF2-40B4-BE49-F238E27FC236}">
                <a16:creationId xmlns:a16="http://schemas.microsoft.com/office/drawing/2014/main" id="{F8585DF5-2642-B039-756B-F75BBE6F9C6C}"/>
              </a:ext>
            </a:extLst>
          </p:cNvPr>
          <p:cNvSpPr txBox="1">
            <a:spLocks noChangeArrowheads="1"/>
          </p:cNvSpPr>
          <p:nvPr/>
        </p:nvSpPr>
        <p:spPr bwMode="auto">
          <a:xfrm>
            <a:off x="479376" y="1916832"/>
            <a:ext cx="168507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dirty="0">
                <a:solidFill>
                  <a:srgbClr val="008000"/>
                </a:solidFill>
              </a:rPr>
              <a:t>CPU Program</a:t>
            </a:r>
          </a:p>
        </p:txBody>
      </p:sp>
      <p:sp>
        <p:nvSpPr>
          <p:cNvPr id="14" name="TextBox 20">
            <a:extLst>
              <a:ext uri="{FF2B5EF4-FFF2-40B4-BE49-F238E27FC236}">
                <a16:creationId xmlns:a16="http://schemas.microsoft.com/office/drawing/2014/main" id="{1B0588A6-7A84-BC73-CF1D-897C62206895}"/>
              </a:ext>
            </a:extLst>
          </p:cNvPr>
          <p:cNvSpPr txBox="1">
            <a:spLocks noChangeArrowheads="1"/>
          </p:cNvSpPr>
          <p:nvPr/>
        </p:nvSpPr>
        <p:spPr bwMode="auto">
          <a:xfrm>
            <a:off x="5807968" y="1929696"/>
            <a:ext cx="168507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dirty="0">
                <a:solidFill>
                  <a:srgbClr val="008000"/>
                </a:solidFill>
              </a:rPr>
              <a:t>GPU program</a:t>
            </a:r>
          </a:p>
        </p:txBody>
      </p:sp>
    </p:spTree>
    <p:extLst>
      <p:ext uri="{BB962C8B-B14F-4D97-AF65-F5344CB8AC3E}">
        <p14:creationId xmlns:p14="http://schemas.microsoft.com/office/powerpoint/2010/main" val="33257899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707E3-6645-B5C2-7C32-7A67F5A2B2CA}"/>
              </a:ext>
            </a:extLst>
          </p:cNvPr>
          <p:cNvSpPr>
            <a:spLocks noGrp="1"/>
          </p:cNvSpPr>
          <p:nvPr>
            <p:ph type="title"/>
          </p:nvPr>
        </p:nvSpPr>
        <p:spPr/>
        <p:txBody>
          <a:bodyPr/>
          <a:lstStyle/>
          <a:p>
            <a:r>
              <a:rPr lang="en-CN" dirty="0"/>
              <a:t>Example 1</a:t>
            </a:r>
          </a:p>
        </p:txBody>
      </p:sp>
      <p:sp>
        <p:nvSpPr>
          <p:cNvPr id="3" name="Content Placeholder 2">
            <a:extLst>
              <a:ext uri="{FF2B5EF4-FFF2-40B4-BE49-F238E27FC236}">
                <a16:creationId xmlns:a16="http://schemas.microsoft.com/office/drawing/2014/main" id="{E348EF4C-FB77-F1FB-941C-0025197ED339}"/>
              </a:ext>
            </a:extLst>
          </p:cNvPr>
          <p:cNvSpPr>
            <a:spLocks noGrp="1"/>
          </p:cNvSpPr>
          <p:nvPr>
            <p:ph idx="1"/>
          </p:nvPr>
        </p:nvSpPr>
        <p:spPr/>
        <p:txBody>
          <a:bodyPr/>
          <a:lstStyle/>
          <a:p>
            <a:r>
              <a:rPr lang="en-HK" sz="2800" dirty="0"/>
              <a:t>Task to do</a:t>
            </a:r>
            <a:endParaRPr lang="en-CN" sz="2800" dirty="0"/>
          </a:p>
          <a:p>
            <a:pPr lvl="1">
              <a:buFont typeface="Wingdings" pitchFamily="2" charset="2"/>
              <a:buChar char="§"/>
            </a:pPr>
            <a:r>
              <a:rPr lang="en-US" altLang="en-US" sz="2400" dirty="0"/>
              <a:t>Scan elements of an array of numbers (any of 0 to 9)</a:t>
            </a:r>
          </a:p>
          <a:p>
            <a:pPr lvl="1">
              <a:buFont typeface="Wingdings" pitchFamily="2" charset="2"/>
              <a:buChar char="§"/>
            </a:pPr>
            <a:r>
              <a:rPr lang="en-US" altLang="en-US" sz="2400" dirty="0"/>
              <a:t>Count how many times does “6” appear</a:t>
            </a:r>
          </a:p>
          <a:p>
            <a:pPr lvl="1">
              <a:buFont typeface="Wingdings" pitchFamily="2" charset="2"/>
              <a:buChar char="§"/>
            </a:pPr>
            <a:r>
              <a:rPr lang="en-US" altLang="en-US" sz="2400" dirty="0"/>
              <a:t>The array has 16 elements </a:t>
            </a:r>
            <a:r>
              <a:rPr lang="en-HK" altLang="en-US" sz="2400" dirty="0"/>
              <a:t>(SIZE=16)</a:t>
            </a:r>
            <a:endParaRPr lang="en-US" altLang="zh-CN" sz="2400" dirty="0"/>
          </a:p>
          <a:p>
            <a:pPr lvl="1">
              <a:buFont typeface="Wingdings" pitchFamily="2" charset="2"/>
              <a:buChar char="§"/>
            </a:pPr>
            <a:r>
              <a:rPr lang="en-US" altLang="en-US" sz="2400" dirty="0"/>
              <a:t>Each block contains 4 threads (BLOCKSIZE=4)</a:t>
            </a:r>
          </a:p>
          <a:p>
            <a:pPr lvl="2">
              <a:buFont typeface="Wingdings" pitchFamily="2" charset="2"/>
              <a:buChar char="§"/>
            </a:pPr>
            <a:r>
              <a:rPr lang="en-US" altLang="en-US" sz="2000" dirty="0"/>
              <a:t>So each thread checks 4 elements (SIZE/BLOCKSIZE=4)</a:t>
            </a:r>
          </a:p>
          <a:p>
            <a:pPr lvl="1">
              <a:buFont typeface="Wingdings" pitchFamily="2" charset="2"/>
              <a:buChar char="§"/>
            </a:pPr>
            <a:r>
              <a:rPr lang="en-US" altLang="en-US" sz="2400" dirty="0"/>
              <a:t>1 block in the grid</a:t>
            </a:r>
          </a:p>
        </p:txBody>
      </p:sp>
      <p:sp>
        <p:nvSpPr>
          <p:cNvPr id="4" name="Slide Number Placeholder 3">
            <a:extLst>
              <a:ext uri="{FF2B5EF4-FFF2-40B4-BE49-F238E27FC236}">
                <a16:creationId xmlns:a16="http://schemas.microsoft.com/office/drawing/2014/main" id="{83013F73-D55C-ED5E-A85D-96488FF81153}"/>
              </a:ext>
            </a:extLst>
          </p:cNvPr>
          <p:cNvSpPr>
            <a:spLocks noGrp="1"/>
          </p:cNvSpPr>
          <p:nvPr>
            <p:ph type="sldNum" sz="quarter" idx="12"/>
          </p:nvPr>
        </p:nvSpPr>
        <p:spPr/>
        <p:txBody>
          <a:bodyPr/>
          <a:lstStyle/>
          <a:p>
            <a:fld id="{C22DC6D3-9347-42BE-948A-F7EB414DF657}" type="slidenum">
              <a:rPr lang="en-US" altLang="en-US" smtClean="0"/>
              <a:pPr/>
              <a:t>25</a:t>
            </a:fld>
            <a:endParaRPr lang="en-US" altLang="en-US" dirty="0"/>
          </a:p>
        </p:txBody>
      </p:sp>
      <p:grpSp>
        <p:nvGrpSpPr>
          <p:cNvPr id="31" name="Group 48">
            <a:extLst>
              <a:ext uri="{FF2B5EF4-FFF2-40B4-BE49-F238E27FC236}">
                <a16:creationId xmlns:a16="http://schemas.microsoft.com/office/drawing/2014/main" id="{A7D952BC-10ED-4D01-9B82-B82F45AB2A2A}"/>
              </a:ext>
            </a:extLst>
          </p:cNvPr>
          <p:cNvGrpSpPr>
            <a:grpSpLocks/>
          </p:cNvGrpSpPr>
          <p:nvPr/>
        </p:nvGrpSpPr>
        <p:grpSpPr bwMode="auto">
          <a:xfrm>
            <a:off x="1848301" y="4916016"/>
            <a:ext cx="8610600" cy="457200"/>
            <a:chOff x="228600" y="4343400"/>
            <a:chExt cx="8610600" cy="457200"/>
          </a:xfrm>
        </p:grpSpPr>
        <p:grpSp>
          <p:nvGrpSpPr>
            <p:cNvPr id="32" name="Group 14">
              <a:extLst>
                <a:ext uri="{FF2B5EF4-FFF2-40B4-BE49-F238E27FC236}">
                  <a16:creationId xmlns:a16="http://schemas.microsoft.com/office/drawing/2014/main" id="{2F9F1157-C148-4C9D-BD53-47AAF0C89C6B}"/>
                </a:ext>
              </a:extLst>
            </p:cNvPr>
            <p:cNvGrpSpPr>
              <a:grpSpLocks/>
            </p:cNvGrpSpPr>
            <p:nvPr/>
          </p:nvGrpSpPr>
          <p:grpSpPr bwMode="auto">
            <a:xfrm>
              <a:off x="228600" y="4343400"/>
              <a:ext cx="2057400" cy="457200"/>
              <a:chOff x="609600" y="4724400"/>
              <a:chExt cx="2286000" cy="457200"/>
            </a:xfrm>
          </p:grpSpPr>
          <p:sp>
            <p:nvSpPr>
              <p:cNvPr id="48" name="Cube 15">
                <a:extLst>
                  <a:ext uri="{FF2B5EF4-FFF2-40B4-BE49-F238E27FC236}">
                    <a16:creationId xmlns:a16="http://schemas.microsoft.com/office/drawing/2014/main" id="{8430D730-AF44-4306-8631-79628D2319F8}"/>
                  </a:ext>
                </a:extLst>
              </p:cNvPr>
              <p:cNvSpPr>
                <a:spLocks noChangeArrowheads="1"/>
              </p:cNvSpPr>
              <p:nvPr/>
            </p:nvSpPr>
            <p:spPr bwMode="auto">
              <a:xfrm>
                <a:off x="609600" y="4724400"/>
                <a:ext cx="457200" cy="457200"/>
              </a:xfrm>
              <a:prstGeom prst="cube">
                <a:avLst>
                  <a:gd name="adj" fmla="val 25000"/>
                </a:avLst>
              </a:prstGeom>
              <a:solidFill>
                <a:srgbClr val="0080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chemeClr val="bg1"/>
                    </a:solidFill>
                  </a:rPr>
                  <a:t>3</a:t>
                </a:r>
              </a:p>
            </p:txBody>
          </p:sp>
          <p:sp>
            <p:nvSpPr>
              <p:cNvPr id="49" name="Cube 16">
                <a:extLst>
                  <a:ext uri="{FF2B5EF4-FFF2-40B4-BE49-F238E27FC236}">
                    <a16:creationId xmlns:a16="http://schemas.microsoft.com/office/drawing/2014/main" id="{FD1B1ECD-A4A5-471F-A07D-0281AD80AB73}"/>
                  </a:ext>
                </a:extLst>
              </p:cNvPr>
              <p:cNvSpPr>
                <a:spLocks noChangeArrowheads="1"/>
              </p:cNvSpPr>
              <p:nvPr/>
            </p:nvSpPr>
            <p:spPr bwMode="auto">
              <a:xfrm>
                <a:off x="1219200" y="4724400"/>
                <a:ext cx="457200" cy="457200"/>
              </a:xfrm>
              <a:prstGeom prst="cube">
                <a:avLst>
                  <a:gd name="adj" fmla="val 25000"/>
                </a:avLst>
              </a:prstGeom>
              <a:solidFill>
                <a:srgbClr val="333399"/>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6</a:t>
                </a:r>
              </a:p>
            </p:txBody>
          </p:sp>
          <p:sp>
            <p:nvSpPr>
              <p:cNvPr id="50" name="Cube 17">
                <a:extLst>
                  <a:ext uri="{FF2B5EF4-FFF2-40B4-BE49-F238E27FC236}">
                    <a16:creationId xmlns:a16="http://schemas.microsoft.com/office/drawing/2014/main" id="{61583884-1C91-4B89-B6D6-8F2089C826E8}"/>
                  </a:ext>
                </a:extLst>
              </p:cNvPr>
              <p:cNvSpPr>
                <a:spLocks noChangeArrowheads="1"/>
              </p:cNvSpPr>
              <p:nvPr/>
            </p:nvSpPr>
            <p:spPr bwMode="auto">
              <a:xfrm>
                <a:off x="2438400" y="4724400"/>
                <a:ext cx="457200" cy="457200"/>
              </a:xfrm>
              <a:prstGeom prst="cube">
                <a:avLst>
                  <a:gd name="adj" fmla="val 25000"/>
                </a:avLst>
              </a:prstGeom>
              <a:solidFill>
                <a:srgbClr val="CC33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5</a:t>
                </a:r>
              </a:p>
            </p:txBody>
          </p:sp>
          <p:sp>
            <p:nvSpPr>
              <p:cNvPr id="51" name="Cube 18">
                <a:extLst>
                  <a:ext uri="{FF2B5EF4-FFF2-40B4-BE49-F238E27FC236}">
                    <a16:creationId xmlns:a16="http://schemas.microsoft.com/office/drawing/2014/main" id="{38CE0E7F-B845-436C-B6CE-FA4E2BB6B084}"/>
                  </a:ext>
                </a:extLst>
              </p:cNvPr>
              <p:cNvSpPr>
                <a:spLocks noChangeArrowheads="1"/>
              </p:cNvSpPr>
              <p:nvPr/>
            </p:nvSpPr>
            <p:spPr bwMode="auto">
              <a:xfrm>
                <a:off x="1828800" y="4724400"/>
                <a:ext cx="457200" cy="457200"/>
              </a:xfrm>
              <a:prstGeom prst="cube">
                <a:avLst>
                  <a:gd name="adj" fmla="val 25000"/>
                </a:avLst>
              </a:prstGeom>
              <a:solidFill>
                <a:srgbClr val="FF99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7</a:t>
                </a:r>
              </a:p>
            </p:txBody>
          </p:sp>
        </p:grpSp>
        <p:grpSp>
          <p:nvGrpSpPr>
            <p:cNvPr id="33" name="Group 29">
              <a:extLst>
                <a:ext uri="{FF2B5EF4-FFF2-40B4-BE49-F238E27FC236}">
                  <a16:creationId xmlns:a16="http://schemas.microsoft.com/office/drawing/2014/main" id="{2565460C-0453-4DCC-AC54-674D74B813C4}"/>
                </a:ext>
              </a:extLst>
            </p:cNvPr>
            <p:cNvGrpSpPr>
              <a:grpSpLocks/>
            </p:cNvGrpSpPr>
            <p:nvPr/>
          </p:nvGrpSpPr>
          <p:grpSpPr bwMode="auto">
            <a:xfrm>
              <a:off x="2438400" y="4343400"/>
              <a:ext cx="2057400" cy="457200"/>
              <a:chOff x="609600" y="4724400"/>
              <a:chExt cx="2286000" cy="457200"/>
            </a:xfrm>
          </p:grpSpPr>
          <p:sp>
            <p:nvSpPr>
              <p:cNvPr id="44" name="Cube 30">
                <a:extLst>
                  <a:ext uri="{FF2B5EF4-FFF2-40B4-BE49-F238E27FC236}">
                    <a16:creationId xmlns:a16="http://schemas.microsoft.com/office/drawing/2014/main" id="{FF1BB317-D4FE-4138-BA09-6F855652E313}"/>
                  </a:ext>
                </a:extLst>
              </p:cNvPr>
              <p:cNvSpPr>
                <a:spLocks noChangeArrowheads="1"/>
              </p:cNvSpPr>
              <p:nvPr/>
            </p:nvSpPr>
            <p:spPr bwMode="auto">
              <a:xfrm>
                <a:off x="609600" y="4724400"/>
                <a:ext cx="457200" cy="457200"/>
              </a:xfrm>
              <a:prstGeom prst="cube">
                <a:avLst>
                  <a:gd name="adj" fmla="val 25000"/>
                </a:avLst>
              </a:prstGeom>
              <a:solidFill>
                <a:srgbClr val="0080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3</a:t>
                </a:r>
              </a:p>
            </p:txBody>
          </p:sp>
          <p:sp>
            <p:nvSpPr>
              <p:cNvPr id="45" name="Cube 31">
                <a:extLst>
                  <a:ext uri="{FF2B5EF4-FFF2-40B4-BE49-F238E27FC236}">
                    <a16:creationId xmlns:a16="http://schemas.microsoft.com/office/drawing/2014/main" id="{569A8CF4-669E-4AE9-AB81-BF23B8614DA1}"/>
                  </a:ext>
                </a:extLst>
              </p:cNvPr>
              <p:cNvSpPr>
                <a:spLocks noChangeArrowheads="1"/>
              </p:cNvSpPr>
              <p:nvPr/>
            </p:nvSpPr>
            <p:spPr bwMode="auto">
              <a:xfrm>
                <a:off x="1219200" y="4724400"/>
                <a:ext cx="457200" cy="457200"/>
              </a:xfrm>
              <a:prstGeom prst="cube">
                <a:avLst>
                  <a:gd name="adj" fmla="val 25000"/>
                </a:avLst>
              </a:prstGeom>
              <a:solidFill>
                <a:srgbClr val="333399"/>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5</a:t>
                </a:r>
              </a:p>
            </p:txBody>
          </p:sp>
          <p:sp>
            <p:nvSpPr>
              <p:cNvPr id="46" name="Cube 32">
                <a:extLst>
                  <a:ext uri="{FF2B5EF4-FFF2-40B4-BE49-F238E27FC236}">
                    <a16:creationId xmlns:a16="http://schemas.microsoft.com/office/drawing/2014/main" id="{CCB6E148-429F-4EDA-AA8E-D5418ED1D964}"/>
                  </a:ext>
                </a:extLst>
              </p:cNvPr>
              <p:cNvSpPr>
                <a:spLocks noChangeArrowheads="1"/>
              </p:cNvSpPr>
              <p:nvPr/>
            </p:nvSpPr>
            <p:spPr bwMode="auto">
              <a:xfrm>
                <a:off x="2438400" y="4724400"/>
                <a:ext cx="457200" cy="457200"/>
              </a:xfrm>
              <a:prstGeom prst="cube">
                <a:avLst>
                  <a:gd name="adj" fmla="val 25000"/>
                </a:avLst>
              </a:prstGeom>
              <a:solidFill>
                <a:srgbClr val="CC33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2</a:t>
                </a:r>
              </a:p>
            </p:txBody>
          </p:sp>
          <p:sp>
            <p:nvSpPr>
              <p:cNvPr id="47" name="Cube 33">
                <a:extLst>
                  <a:ext uri="{FF2B5EF4-FFF2-40B4-BE49-F238E27FC236}">
                    <a16:creationId xmlns:a16="http://schemas.microsoft.com/office/drawing/2014/main" id="{F69D01F8-B3EE-4136-BA90-6D10D69224C2}"/>
                  </a:ext>
                </a:extLst>
              </p:cNvPr>
              <p:cNvSpPr>
                <a:spLocks noChangeArrowheads="1"/>
              </p:cNvSpPr>
              <p:nvPr/>
            </p:nvSpPr>
            <p:spPr bwMode="auto">
              <a:xfrm>
                <a:off x="1828800" y="4724400"/>
                <a:ext cx="457200" cy="457200"/>
              </a:xfrm>
              <a:prstGeom prst="cube">
                <a:avLst>
                  <a:gd name="adj" fmla="val 25000"/>
                </a:avLst>
              </a:prstGeom>
              <a:solidFill>
                <a:srgbClr val="FF99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6</a:t>
                </a:r>
              </a:p>
            </p:txBody>
          </p:sp>
        </p:grpSp>
        <p:grpSp>
          <p:nvGrpSpPr>
            <p:cNvPr id="34" name="Group 34">
              <a:extLst>
                <a:ext uri="{FF2B5EF4-FFF2-40B4-BE49-F238E27FC236}">
                  <a16:creationId xmlns:a16="http://schemas.microsoft.com/office/drawing/2014/main" id="{154863EA-D775-4270-9D34-F97D92D5A712}"/>
                </a:ext>
              </a:extLst>
            </p:cNvPr>
            <p:cNvGrpSpPr>
              <a:grpSpLocks/>
            </p:cNvGrpSpPr>
            <p:nvPr/>
          </p:nvGrpSpPr>
          <p:grpSpPr bwMode="auto">
            <a:xfrm>
              <a:off x="6781800" y="4343400"/>
              <a:ext cx="2057400" cy="457200"/>
              <a:chOff x="609600" y="4724400"/>
              <a:chExt cx="2286000" cy="457200"/>
            </a:xfrm>
          </p:grpSpPr>
          <p:sp>
            <p:nvSpPr>
              <p:cNvPr id="40" name="Cube 35">
                <a:extLst>
                  <a:ext uri="{FF2B5EF4-FFF2-40B4-BE49-F238E27FC236}">
                    <a16:creationId xmlns:a16="http://schemas.microsoft.com/office/drawing/2014/main" id="{4FEDB9C3-EF8F-4687-815E-2566B4222856}"/>
                  </a:ext>
                </a:extLst>
              </p:cNvPr>
              <p:cNvSpPr>
                <a:spLocks noChangeArrowheads="1"/>
              </p:cNvSpPr>
              <p:nvPr/>
            </p:nvSpPr>
            <p:spPr bwMode="auto">
              <a:xfrm>
                <a:off x="609600" y="4724400"/>
                <a:ext cx="457200" cy="457200"/>
              </a:xfrm>
              <a:prstGeom prst="cube">
                <a:avLst>
                  <a:gd name="adj" fmla="val 25000"/>
                </a:avLst>
              </a:prstGeom>
              <a:solidFill>
                <a:srgbClr val="0080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0</a:t>
                </a:r>
              </a:p>
            </p:txBody>
          </p:sp>
          <p:sp>
            <p:nvSpPr>
              <p:cNvPr id="41" name="Cube 36">
                <a:extLst>
                  <a:ext uri="{FF2B5EF4-FFF2-40B4-BE49-F238E27FC236}">
                    <a16:creationId xmlns:a16="http://schemas.microsoft.com/office/drawing/2014/main" id="{65EF463B-1FE6-4C90-ADF0-34C423E694CC}"/>
                  </a:ext>
                </a:extLst>
              </p:cNvPr>
              <p:cNvSpPr>
                <a:spLocks noChangeArrowheads="1"/>
              </p:cNvSpPr>
              <p:nvPr/>
            </p:nvSpPr>
            <p:spPr bwMode="auto">
              <a:xfrm>
                <a:off x="1219200" y="4724400"/>
                <a:ext cx="457200" cy="457200"/>
              </a:xfrm>
              <a:prstGeom prst="cube">
                <a:avLst>
                  <a:gd name="adj" fmla="val 25000"/>
                </a:avLst>
              </a:prstGeom>
              <a:solidFill>
                <a:srgbClr val="333399"/>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9</a:t>
                </a:r>
              </a:p>
            </p:txBody>
          </p:sp>
          <p:sp>
            <p:nvSpPr>
              <p:cNvPr id="42" name="Cube 37">
                <a:extLst>
                  <a:ext uri="{FF2B5EF4-FFF2-40B4-BE49-F238E27FC236}">
                    <a16:creationId xmlns:a16="http://schemas.microsoft.com/office/drawing/2014/main" id="{BE5CC1D3-7811-47EC-B257-9ACAC22EBB2D}"/>
                  </a:ext>
                </a:extLst>
              </p:cNvPr>
              <p:cNvSpPr>
                <a:spLocks noChangeArrowheads="1"/>
              </p:cNvSpPr>
              <p:nvPr/>
            </p:nvSpPr>
            <p:spPr bwMode="auto">
              <a:xfrm>
                <a:off x="2438400" y="4724400"/>
                <a:ext cx="457200" cy="457200"/>
              </a:xfrm>
              <a:prstGeom prst="cube">
                <a:avLst>
                  <a:gd name="adj" fmla="val 25000"/>
                </a:avLst>
              </a:prstGeom>
              <a:solidFill>
                <a:srgbClr val="CC33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6</a:t>
                </a:r>
              </a:p>
            </p:txBody>
          </p:sp>
          <p:sp>
            <p:nvSpPr>
              <p:cNvPr id="43" name="Cube 38">
                <a:extLst>
                  <a:ext uri="{FF2B5EF4-FFF2-40B4-BE49-F238E27FC236}">
                    <a16:creationId xmlns:a16="http://schemas.microsoft.com/office/drawing/2014/main" id="{DBB745EE-C754-48C9-9F9F-CFB876624D96}"/>
                  </a:ext>
                </a:extLst>
              </p:cNvPr>
              <p:cNvSpPr>
                <a:spLocks noChangeArrowheads="1"/>
              </p:cNvSpPr>
              <p:nvPr/>
            </p:nvSpPr>
            <p:spPr bwMode="auto">
              <a:xfrm>
                <a:off x="1828800" y="4724400"/>
                <a:ext cx="457200" cy="457200"/>
              </a:xfrm>
              <a:prstGeom prst="cube">
                <a:avLst>
                  <a:gd name="adj" fmla="val 25000"/>
                </a:avLst>
              </a:prstGeom>
              <a:solidFill>
                <a:srgbClr val="FF99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3</a:t>
                </a:r>
              </a:p>
            </p:txBody>
          </p:sp>
        </p:grpSp>
        <p:grpSp>
          <p:nvGrpSpPr>
            <p:cNvPr id="35" name="Group 39">
              <a:extLst>
                <a:ext uri="{FF2B5EF4-FFF2-40B4-BE49-F238E27FC236}">
                  <a16:creationId xmlns:a16="http://schemas.microsoft.com/office/drawing/2014/main" id="{3B5D8164-B54D-447D-81EA-01E96A94D409}"/>
                </a:ext>
              </a:extLst>
            </p:cNvPr>
            <p:cNvGrpSpPr>
              <a:grpSpLocks/>
            </p:cNvGrpSpPr>
            <p:nvPr/>
          </p:nvGrpSpPr>
          <p:grpSpPr bwMode="auto">
            <a:xfrm>
              <a:off x="4572000" y="4343400"/>
              <a:ext cx="2057400" cy="457200"/>
              <a:chOff x="609600" y="4724400"/>
              <a:chExt cx="2286000" cy="457200"/>
            </a:xfrm>
          </p:grpSpPr>
          <p:sp>
            <p:nvSpPr>
              <p:cNvPr id="36" name="Cube 40">
                <a:extLst>
                  <a:ext uri="{FF2B5EF4-FFF2-40B4-BE49-F238E27FC236}">
                    <a16:creationId xmlns:a16="http://schemas.microsoft.com/office/drawing/2014/main" id="{EA00CDA8-2975-45F5-9921-B8A998E0AE1F}"/>
                  </a:ext>
                </a:extLst>
              </p:cNvPr>
              <p:cNvSpPr>
                <a:spLocks noChangeArrowheads="1"/>
              </p:cNvSpPr>
              <p:nvPr/>
            </p:nvSpPr>
            <p:spPr bwMode="auto">
              <a:xfrm>
                <a:off x="609600" y="4724400"/>
                <a:ext cx="457200" cy="457200"/>
              </a:xfrm>
              <a:prstGeom prst="cube">
                <a:avLst>
                  <a:gd name="adj" fmla="val 25000"/>
                </a:avLst>
              </a:prstGeom>
              <a:solidFill>
                <a:srgbClr val="0080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9</a:t>
                </a:r>
              </a:p>
            </p:txBody>
          </p:sp>
          <p:sp>
            <p:nvSpPr>
              <p:cNvPr id="37" name="Cube 41">
                <a:extLst>
                  <a:ext uri="{FF2B5EF4-FFF2-40B4-BE49-F238E27FC236}">
                    <a16:creationId xmlns:a16="http://schemas.microsoft.com/office/drawing/2014/main" id="{208961C9-1690-4ADA-954B-EB5C63843C88}"/>
                  </a:ext>
                </a:extLst>
              </p:cNvPr>
              <p:cNvSpPr>
                <a:spLocks noChangeArrowheads="1"/>
              </p:cNvSpPr>
              <p:nvPr/>
            </p:nvSpPr>
            <p:spPr bwMode="auto">
              <a:xfrm>
                <a:off x="1219200" y="4724400"/>
                <a:ext cx="457200" cy="457200"/>
              </a:xfrm>
              <a:prstGeom prst="cube">
                <a:avLst>
                  <a:gd name="adj" fmla="val 25000"/>
                </a:avLst>
              </a:prstGeom>
              <a:solidFill>
                <a:srgbClr val="333399"/>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1</a:t>
                </a:r>
              </a:p>
            </p:txBody>
          </p:sp>
          <p:sp>
            <p:nvSpPr>
              <p:cNvPr id="38" name="Cube 42">
                <a:extLst>
                  <a:ext uri="{FF2B5EF4-FFF2-40B4-BE49-F238E27FC236}">
                    <a16:creationId xmlns:a16="http://schemas.microsoft.com/office/drawing/2014/main" id="{2D5E2502-8800-4B78-8D4B-3E50F829D47D}"/>
                  </a:ext>
                </a:extLst>
              </p:cNvPr>
              <p:cNvSpPr>
                <a:spLocks noChangeArrowheads="1"/>
              </p:cNvSpPr>
              <p:nvPr/>
            </p:nvSpPr>
            <p:spPr bwMode="auto">
              <a:xfrm>
                <a:off x="2438400" y="4724400"/>
                <a:ext cx="457200" cy="457200"/>
              </a:xfrm>
              <a:prstGeom prst="cube">
                <a:avLst>
                  <a:gd name="adj" fmla="val 25000"/>
                </a:avLst>
              </a:prstGeom>
              <a:solidFill>
                <a:srgbClr val="CC33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7</a:t>
                </a:r>
              </a:p>
            </p:txBody>
          </p:sp>
          <p:sp>
            <p:nvSpPr>
              <p:cNvPr id="39" name="Cube 43">
                <a:extLst>
                  <a:ext uri="{FF2B5EF4-FFF2-40B4-BE49-F238E27FC236}">
                    <a16:creationId xmlns:a16="http://schemas.microsoft.com/office/drawing/2014/main" id="{3C36667E-B66D-44C4-A1B6-2E45AE856BFF}"/>
                  </a:ext>
                </a:extLst>
              </p:cNvPr>
              <p:cNvSpPr>
                <a:spLocks noChangeArrowheads="1"/>
              </p:cNvSpPr>
              <p:nvPr/>
            </p:nvSpPr>
            <p:spPr bwMode="auto">
              <a:xfrm>
                <a:off x="1828800" y="4724400"/>
                <a:ext cx="457200" cy="457200"/>
              </a:xfrm>
              <a:prstGeom prst="cube">
                <a:avLst>
                  <a:gd name="adj" fmla="val 25000"/>
                </a:avLst>
              </a:prstGeom>
              <a:solidFill>
                <a:srgbClr val="FF99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2</a:t>
                </a:r>
              </a:p>
            </p:txBody>
          </p:sp>
        </p:grpSp>
      </p:grpSp>
      <p:sp>
        <p:nvSpPr>
          <p:cNvPr id="52" name="TextBox 51">
            <a:extLst>
              <a:ext uri="{FF2B5EF4-FFF2-40B4-BE49-F238E27FC236}">
                <a16:creationId xmlns:a16="http://schemas.microsoft.com/office/drawing/2014/main" id="{5231D8C6-1FE6-44FF-AFA4-6C8F9ECC439E}"/>
              </a:ext>
            </a:extLst>
          </p:cNvPr>
          <p:cNvSpPr txBox="1">
            <a:spLocks noChangeArrowheads="1"/>
          </p:cNvSpPr>
          <p:nvPr/>
        </p:nvSpPr>
        <p:spPr bwMode="auto">
          <a:xfrm>
            <a:off x="5744241" y="5445224"/>
            <a:ext cx="481625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b="0" dirty="0" err="1">
                <a:solidFill>
                  <a:srgbClr val="008000"/>
                </a:solidFill>
              </a:rPr>
              <a:t>threadIdx.x</a:t>
            </a:r>
            <a:r>
              <a:rPr lang="en-US" altLang="en-US" sz="1800" b="0" dirty="0">
                <a:solidFill>
                  <a:srgbClr val="008000"/>
                </a:solidFill>
              </a:rPr>
              <a:t> = 0 checks elements 0, 4, 8, 12</a:t>
            </a:r>
          </a:p>
          <a:p>
            <a:pPr>
              <a:spcBef>
                <a:spcPct val="0"/>
              </a:spcBef>
              <a:buFontTx/>
              <a:buNone/>
            </a:pPr>
            <a:r>
              <a:rPr lang="en-US" altLang="en-US" sz="1800" b="0" dirty="0" err="1">
                <a:solidFill>
                  <a:srgbClr val="333399"/>
                </a:solidFill>
              </a:rPr>
              <a:t>threadIdx.x</a:t>
            </a:r>
            <a:r>
              <a:rPr lang="en-US" altLang="en-US" sz="1800" b="0" dirty="0">
                <a:solidFill>
                  <a:srgbClr val="333399"/>
                </a:solidFill>
              </a:rPr>
              <a:t> = 1 checks elements 1, 5, 9, 13</a:t>
            </a:r>
          </a:p>
          <a:p>
            <a:pPr>
              <a:spcBef>
                <a:spcPct val="0"/>
              </a:spcBef>
              <a:buFontTx/>
              <a:buNone/>
            </a:pPr>
            <a:r>
              <a:rPr lang="en-US" altLang="en-US" sz="1800" b="0" dirty="0" err="1">
                <a:solidFill>
                  <a:srgbClr val="FF9900"/>
                </a:solidFill>
              </a:rPr>
              <a:t>threadIdx.x</a:t>
            </a:r>
            <a:r>
              <a:rPr lang="en-US" altLang="en-US" sz="1800" b="0" dirty="0">
                <a:solidFill>
                  <a:srgbClr val="FF9900"/>
                </a:solidFill>
              </a:rPr>
              <a:t> = 2 checks elements 2, 6, 10, 14</a:t>
            </a:r>
          </a:p>
          <a:p>
            <a:pPr>
              <a:spcBef>
                <a:spcPct val="0"/>
              </a:spcBef>
              <a:buFontTx/>
              <a:buNone/>
            </a:pPr>
            <a:r>
              <a:rPr lang="en-US" altLang="en-US" sz="1800" b="0" dirty="0" err="1">
                <a:solidFill>
                  <a:srgbClr val="CC3300"/>
                </a:solidFill>
              </a:rPr>
              <a:t>threadIdx.x</a:t>
            </a:r>
            <a:r>
              <a:rPr lang="en-US" altLang="en-US" sz="1800" b="0" dirty="0">
                <a:solidFill>
                  <a:srgbClr val="CC3300"/>
                </a:solidFill>
              </a:rPr>
              <a:t> = 3 checks elements 3, 7, 11, 15</a:t>
            </a:r>
          </a:p>
        </p:txBody>
      </p:sp>
    </p:spTree>
    <p:extLst>
      <p:ext uri="{BB962C8B-B14F-4D97-AF65-F5344CB8AC3E}">
        <p14:creationId xmlns:p14="http://schemas.microsoft.com/office/powerpoint/2010/main" val="3392175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65FA0-2FA2-61CD-3231-E7E7AF3AEB35}"/>
              </a:ext>
            </a:extLst>
          </p:cNvPr>
          <p:cNvSpPr>
            <a:spLocks noGrp="1"/>
          </p:cNvSpPr>
          <p:nvPr>
            <p:ph type="title"/>
          </p:nvPr>
        </p:nvSpPr>
        <p:spPr/>
        <p:txBody>
          <a:bodyPr/>
          <a:lstStyle/>
          <a:p>
            <a:r>
              <a:rPr lang="en-CN" dirty="0"/>
              <a:t>Example 1</a:t>
            </a:r>
          </a:p>
        </p:txBody>
      </p:sp>
      <p:sp>
        <p:nvSpPr>
          <p:cNvPr id="4" name="Slide Number Placeholder 3">
            <a:extLst>
              <a:ext uri="{FF2B5EF4-FFF2-40B4-BE49-F238E27FC236}">
                <a16:creationId xmlns:a16="http://schemas.microsoft.com/office/drawing/2014/main" id="{8C1C8119-23C9-A74A-0431-09946FE7C102}"/>
              </a:ext>
            </a:extLst>
          </p:cNvPr>
          <p:cNvSpPr>
            <a:spLocks noGrp="1"/>
          </p:cNvSpPr>
          <p:nvPr>
            <p:ph type="sldNum" sz="quarter" idx="12"/>
          </p:nvPr>
        </p:nvSpPr>
        <p:spPr/>
        <p:txBody>
          <a:bodyPr/>
          <a:lstStyle/>
          <a:p>
            <a:fld id="{C22DC6D3-9347-42BE-948A-F7EB414DF657}" type="slidenum">
              <a:rPr lang="en-US" altLang="en-US" smtClean="0"/>
              <a:pPr/>
              <a:t>26</a:t>
            </a:fld>
            <a:endParaRPr lang="en-US" altLang="en-US" dirty="0"/>
          </a:p>
        </p:txBody>
      </p:sp>
      <p:pic>
        <p:nvPicPr>
          <p:cNvPr id="36" name="Picture 35" descr="Text&#10;&#10;Description automatically generated">
            <a:extLst>
              <a:ext uri="{FF2B5EF4-FFF2-40B4-BE49-F238E27FC236}">
                <a16:creationId xmlns:a16="http://schemas.microsoft.com/office/drawing/2014/main" id="{2BD30981-433A-954E-CF22-8375001583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66850" y="1984860"/>
            <a:ext cx="4656827" cy="1444140"/>
          </a:xfrm>
          <a:prstGeom prst="rect">
            <a:avLst/>
          </a:prstGeom>
        </p:spPr>
      </p:pic>
      <p:sp>
        <p:nvSpPr>
          <p:cNvPr id="37" name="TextBox 36">
            <a:extLst>
              <a:ext uri="{FF2B5EF4-FFF2-40B4-BE49-F238E27FC236}">
                <a16:creationId xmlns:a16="http://schemas.microsoft.com/office/drawing/2014/main" id="{B287A2E1-CBDF-94B6-5DE9-216098B01566}"/>
              </a:ext>
            </a:extLst>
          </p:cNvPr>
          <p:cNvSpPr txBox="1"/>
          <p:nvPr/>
        </p:nvSpPr>
        <p:spPr>
          <a:xfrm>
            <a:off x="922812" y="3637473"/>
            <a:ext cx="3868047" cy="1015663"/>
          </a:xfrm>
          <a:prstGeom prst="rect">
            <a:avLst/>
          </a:prstGeom>
          <a:noFill/>
        </p:spPr>
        <p:txBody>
          <a:bodyPr wrap="none" rtlCol="0">
            <a:spAutoFit/>
          </a:bodyPr>
          <a:lstStyle/>
          <a:p>
            <a:pPr marL="342900" indent="-342900">
              <a:buFont typeface="Wingdings" pitchFamily="2" charset="2"/>
              <a:buChar char="Ø"/>
            </a:pPr>
            <a:r>
              <a:rPr lang="en-CN" sz="2000" b="1" dirty="0"/>
              <a:t>Device</a:t>
            </a:r>
            <a:r>
              <a:rPr lang="zh-CN" altLang="en-US" sz="2000" b="1" dirty="0"/>
              <a:t> </a:t>
            </a:r>
            <a:r>
              <a:rPr lang="en-US" altLang="zh-CN" sz="2000" b="1" dirty="0"/>
              <a:t>Function:</a:t>
            </a:r>
          </a:p>
          <a:p>
            <a:pPr marL="342900" indent="-342900">
              <a:buFont typeface="Wingdings" pitchFamily="2" charset="2"/>
              <a:buChar char="§"/>
            </a:pPr>
            <a:r>
              <a:rPr lang="en-US" sz="2000" dirty="0"/>
              <a:t>Compare current element and 6</a:t>
            </a:r>
          </a:p>
          <a:p>
            <a:pPr marL="342900" indent="-342900">
              <a:buFont typeface="Wingdings" pitchFamily="2" charset="2"/>
              <a:buChar char="§"/>
            </a:pPr>
            <a:r>
              <a:rPr lang="en-US" sz="2000" dirty="0"/>
              <a:t>Return 1 if same, else 0</a:t>
            </a:r>
            <a:endParaRPr lang="en-CN" sz="2000" dirty="0"/>
          </a:p>
        </p:txBody>
      </p:sp>
      <p:sp>
        <p:nvSpPr>
          <p:cNvPr id="38" name="TextBox 37">
            <a:extLst>
              <a:ext uri="{FF2B5EF4-FFF2-40B4-BE49-F238E27FC236}">
                <a16:creationId xmlns:a16="http://schemas.microsoft.com/office/drawing/2014/main" id="{1E78E4A2-A5EE-4672-3DCB-4A3C176E8003}"/>
              </a:ext>
            </a:extLst>
          </p:cNvPr>
          <p:cNvSpPr txBox="1"/>
          <p:nvPr/>
        </p:nvSpPr>
        <p:spPr>
          <a:xfrm>
            <a:off x="933791" y="2020752"/>
            <a:ext cx="4532331" cy="1323439"/>
          </a:xfrm>
          <a:prstGeom prst="rect">
            <a:avLst/>
          </a:prstGeom>
          <a:noFill/>
        </p:spPr>
        <p:txBody>
          <a:bodyPr wrap="none" rtlCol="0">
            <a:spAutoFit/>
          </a:bodyPr>
          <a:lstStyle/>
          <a:p>
            <a:pPr marL="342900" indent="-342900">
              <a:buFont typeface="Wingdings" pitchFamily="2" charset="2"/>
              <a:buChar char="Ø"/>
            </a:pPr>
            <a:r>
              <a:rPr lang="en-CN" sz="2000" b="1" dirty="0"/>
              <a:t>Kernel</a:t>
            </a:r>
            <a:r>
              <a:rPr lang="zh-CN" altLang="en-US" sz="2000" b="1" dirty="0"/>
              <a:t> </a:t>
            </a:r>
            <a:r>
              <a:rPr lang="en-US" altLang="zh-CN" sz="2000" b="1" dirty="0"/>
              <a:t>Function:</a:t>
            </a:r>
          </a:p>
          <a:p>
            <a:pPr marL="342900" indent="-342900">
              <a:buFont typeface="Wingdings" pitchFamily="2" charset="2"/>
              <a:buChar char="§"/>
            </a:pPr>
            <a:r>
              <a:rPr lang="en-US" sz="2000" dirty="0"/>
              <a:t>Thread scans subset of array elements</a:t>
            </a:r>
          </a:p>
          <a:p>
            <a:pPr marL="342900" indent="-342900">
              <a:buFont typeface="Wingdings" pitchFamily="2" charset="2"/>
              <a:buChar char="§"/>
            </a:pPr>
            <a:r>
              <a:rPr lang="en-US" sz="2000" dirty="0"/>
              <a:t>Call device function to compare with 6</a:t>
            </a:r>
          </a:p>
          <a:p>
            <a:pPr marL="342900" indent="-342900">
              <a:buFont typeface="Wingdings" pitchFamily="2" charset="2"/>
              <a:buChar char="§"/>
            </a:pPr>
            <a:r>
              <a:rPr lang="en-US" sz="2000" dirty="0"/>
              <a:t>Compute local result</a:t>
            </a:r>
          </a:p>
        </p:txBody>
      </p:sp>
      <p:pic>
        <p:nvPicPr>
          <p:cNvPr id="40" name="Picture 39" descr="A picture containing graphical user interface&#10;&#10;Description automatically generated">
            <a:extLst>
              <a:ext uri="{FF2B5EF4-FFF2-40B4-BE49-F238E27FC236}">
                <a16:creationId xmlns:a16="http://schemas.microsoft.com/office/drawing/2014/main" id="{5DF197EA-413A-760D-99AA-0482F8B04C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6415" y="3717032"/>
            <a:ext cx="3748017" cy="864096"/>
          </a:xfrm>
          <a:prstGeom prst="rect">
            <a:avLst/>
          </a:prstGeom>
        </p:spPr>
      </p:pic>
      <p:grpSp>
        <p:nvGrpSpPr>
          <p:cNvPr id="32" name="Group 48">
            <a:extLst>
              <a:ext uri="{FF2B5EF4-FFF2-40B4-BE49-F238E27FC236}">
                <a16:creationId xmlns:a16="http://schemas.microsoft.com/office/drawing/2014/main" id="{D40DC33B-EF9F-4CEE-91A5-1C52149032EB}"/>
              </a:ext>
            </a:extLst>
          </p:cNvPr>
          <p:cNvGrpSpPr>
            <a:grpSpLocks/>
          </p:cNvGrpSpPr>
          <p:nvPr/>
        </p:nvGrpSpPr>
        <p:grpSpPr bwMode="auto">
          <a:xfrm>
            <a:off x="1848301" y="4916016"/>
            <a:ext cx="8610600" cy="457200"/>
            <a:chOff x="228600" y="4343400"/>
            <a:chExt cx="8610600" cy="457200"/>
          </a:xfrm>
        </p:grpSpPr>
        <p:grpSp>
          <p:nvGrpSpPr>
            <p:cNvPr id="33" name="Group 14">
              <a:extLst>
                <a:ext uri="{FF2B5EF4-FFF2-40B4-BE49-F238E27FC236}">
                  <a16:creationId xmlns:a16="http://schemas.microsoft.com/office/drawing/2014/main" id="{E1121A81-F97E-4E37-999F-81D9822BEB44}"/>
                </a:ext>
              </a:extLst>
            </p:cNvPr>
            <p:cNvGrpSpPr>
              <a:grpSpLocks/>
            </p:cNvGrpSpPr>
            <p:nvPr/>
          </p:nvGrpSpPr>
          <p:grpSpPr bwMode="auto">
            <a:xfrm>
              <a:off x="228600" y="4343400"/>
              <a:ext cx="2057400" cy="457200"/>
              <a:chOff x="609600" y="4724400"/>
              <a:chExt cx="2286000" cy="457200"/>
            </a:xfrm>
          </p:grpSpPr>
          <p:sp>
            <p:nvSpPr>
              <p:cNvPr id="53" name="Cube 15">
                <a:extLst>
                  <a:ext uri="{FF2B5EF4-FFF2-40B4-BE49-F238E27FC236}">
                    <a16:creationId xmlns:a16="http://schemas.microsoft.com/office/drawing/2014/main" id="{44757911-CD73-456A-9E84-2271AA011989}"/>
                  </a:ext>
                </a:extLst>
              </p:cNvPr>
              <p:cNvSpPr>
                <a:spLocks noChangeArrowheads="1"/>
              </p:cNvSpPr>
              <p:nvPr/>
            </p:nvSpPr>
            <p:spPr bwMode="auto">
              <a:xfrm>
                <a:off x="609600" y="4724400"/>
                <a:ext cx="457200" cy="457200"/>
              </a:xfrm>
              <a:prstGeom prst="cube">
                <a:avLst>
                  <a:gd name="adj" fmla="val 25000"/>
                </a:avLst>
              </a:prstGeom>
              <a:solidFill>
                <a:srgbClr val="0080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chemeClr val="bg1"/>
                    </a:solidFill>
                  </a:rPr>
                  <a:t>3</a:t>
                </a:r>
              </a:p>
            </p:txBody>
          </p:sp>
          <p:sp>
            <p:nvSpPr>
              <p:cNvPr id="54" name="Cube 16">
                <a:extLst>
                  <a:ext uri="{FF2B5EF4-FFF2-40B4-BE49-F238E27FC236}">
                    <a16:creationId xmlns:a16="http://schemas.microsoft.com/office/drawing/2014/main" id="{96D6FE9F-1A28-473A-8B3E-ECD98AC626E6}"/>
                  </a:ext>
                </a:extLst>
              </p:cNvPr>
              <p:cNvSpPr>
                <a:spLocks noChangeArrowheads="1"/>
              </p:cNvSpPr>
              <p:nvPr/>
            </p:nvSpPr>
            <p:spPr bwMode="auto">
              <a:xfrm>
                <a:off x="1219200" y="4724400"/>
                <a:ext cx="457200" cy="457200"/>
              </a:xfrm>
              <a:prstGeom prst="cube">
                <a:avLst>
                  <a:gd name="adj" fmla="val 25000"/>
                </a:avLst>
              </a:prstGeom>
              <a:solidFill>
                <a:srgbClr val="333399"/>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6</a:t>
                </a:r>
              </a:p>
            </p:txBody>
          </p:sp>
          <p:sp>
            <p:nvSpPr>
              <p:cNvPr id="55" name="Cube 17">
                <a:extLst>
                  <a:ext uri="{FF2B5EF4-FFF2-40B4-BE49-F238E27FC236}">
                    <a16:creationId xmlns:a16="http://schemas.microsoft.com/office/drawing/2014/main" id="{71B49C0F-B29D-4E40-8C9E-59B4A10EDF8F}"/>
                  </a:ext>
                </a:extLst>
              </p:cNvPr>
              <p:cNvSpPr>
                <a:spLocks noChangeArrowheads="1"/>
              </p:cNvSpPr>
              <p:nvPr/>
            </p:nvSpPr>
            <p:spPr bwMode="auto">
              <a:xfrm>
                <a:off x="2438400" y="4724400"/>
                <a:ext cx="457200" cy="457200"/>
              </a:xfrm>
              <a:prstGeom prst="cube">
                <a:avLst>
                  <a:gd name="adj" fmla="val 25000"/>
                </a:avLst>
              </a:prstGeom>
              <a:solidFill>
                <a:srgbClr val="CC33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5</a:t>
                </a:r>
              </a:p>
            </p:txBody>
          </p:sp>
          <p:sp>
            <p:nvSpPr>
              <p:cNvPr id="56" name="Cube 18">
                <a:extLst>
                  <a:ext uri="{FF2B5EF4-FFF2-40B4-BE49-F238E27FC236}">
                    <a16:creationId xmlns:a16="http://schemas.microsoft.com/office/drawing/2014/main" id="{3E8E0C8E-679D-465F-95A3-D050C22D4A4F}"/>
                  </a:ext>
                </a:extLst>
              </p:cNvPr>
              <p:cNvSpPr>
                <a:spLocks noChangeArrowheads="1"/>
              </p:cNvSpPr>
              <p:nvPr/>
            </p:nvSpPr>
            <p:spPr bwMode="auto">
              <a:xfrm>
                <a:off x="1828800" y="4724400"/>
                <a:ext cx="457200" cy="457200"/>
              </a:xfrm>
              <a:prstGeom prst="cube">
                <a:avLst>
                  <a:gd name="adj" fmla="val 25000"/>
                </a:avLst>
              </a:prstGeom>
              <a:solidFill>
                <a:srgbClr val="FF99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7</a:t>
                </a:r>
              </a:p>
            </p:txBody>
          </p:sp>
        </p:grpSp>
        <p:grpSp>
          <p:nvGrpSpPr>
            <p:cNvPr id="34" name="Group 29">
              <a:extLst>
                <a:ext uri="{FF2B5EF4-FFF2-40B4-BE49-F238E27FC236}">
                  <a16:creationId xmlns:a16="http://schemas.microsoft.com/office/drawing/2014/main" id="{F04DDA04-CA0F-486B-9E14-BEFBD95D6896}"/>
                </a:ext>
              </a:extLst>
            </p:cNvPr>
            <p:cNvGrpSpPr>
              <a:grpSpLocks/>
            </p:cNvGrpSpPr>
            <p:nvPr/>
          </p:nvGrpSpPr>
          <p:grpSpPr bwMode="auto">
            <a:xfrm>
              <a:off x="2438400" y="4343400"/>
              <a:ext cx="2057400" cy="457200"/>
              <a:chOff x="609600" y="4724400"/>
              <a:chExt cx="2286000" cy="457200"/>
            </a:xfrm>
          </p:grpSpPr>
          <p:sp>
            <p:nvSpPr>
              <p:cNvPr id="49" name="Cube 30">
                <a:extLst>
                  <a:ext uri="{FF2B5EF4-FFF2-40B4-BE49-F238E27FC236}">
                    <a16:creationId xmlns:a16="http://schemas.microsoft.com/office/drawing/2014/main" id="{C84B1A78-8231-4359-B3EB-875135727435}"/>
                  </a:ext>
                </a:extLst>
              </p:cNvPr>
              <p:cNvSpPr>
                <a:spLocks noChangeArrowheads="1"/>
              </p:cNvSpPr>
              <p:nvPr/>
            </p:nvSpPr>
            <p:spPr bwMode="auto">
              <a:xfrm>
                <a:off x="609600" y="4724400"/>
                <a:ext cx="457200" cy="457200"/>
              </a:xfrm>
              <a:prstGeom prst="cube">
                <a:avLst>
                  <a:gd name="adj" fmla="val 25000"/>
                </a:avLst>
              </a:prstGeom>
              <a:solidFill>
                <a:srgbClr val="0080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3</a:t>
                </a:r>
              </a:p>
            </p:txBody>
          </p:sp>
          <p:sp>
            <p:nvSpPr>
              <p:cNvPr id="50" name="Cube 31">
                <a:extLst>
                  <a:ext uri="{FF2B5EF4-FFF2-40B4-BE49-F238E27FC236}">
                    <a16:creationId xmlns:a16="http://schemas.microsoft.com/office/drawing/2014/main" id="{D06A45D1-66D7-44B5-A229-CCDB3871828C}"/>
                  </a:ext>
                </a:extLst>
              </p:cNvPr>
              <p:cNvSpPr>
                <a:spLocks noChangeArrowheads="1"/>
              </p:cNvSpPr>
              <p:nvPr/>
            </p:nvSpPr>
            <p:spPr bwMode="auto">
              <a:xfrm>
                <a:off x="1219200" y="4724400"/>
                <a:ext cx="457200" cy="457200"/>
              </a:xfrm>
              <a:prstGeom prst="cube">
                <a:avLst>
                  <a:gd name="adj" fmla="val 25000"/>
                </a:avLst>
              </a:prstGeom>
              <a:solidFill>
                <a:srgbClr val="333399"/>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5</a:t>
                </a:r>
              </a:p>
            </p:txBody>
          </p:sp>
          <p:sp>
            <p:nvSpPr>
              <p:cNvPr id="51" name="Cube 32">
                <a:extLst>
                  <a:ext uri="{FF2B5EF4-FFF2-40B4-BE49-F238E27FC236}">
                    <a16:creationId xmlns:a16="http://schemas.microsoft.com/office/drawing/2014/main" id="{CD286AED-445A-4EE2-A600-DC971254E9FC}"/>
                  </a:ext>
                </a:extLst>
              </p:cNvPr>
              <p:cNvSpPr>
                <a:spLocks noChangeArrowheads="1"/>
              </p:cNvSpPr>
              <p:nvPr/>
            </p:nvSpPr>
            <p:spPr bwMode="auto">
              <a:xfrm>
                <a:off x="2438400" y="4724400"/>
                <a:ext cx="457200" cy="457200"/>
              </a:xfrm>
              <a:prstGeom prst="cube">
                <a:avLst>
                  <a:gd name="adj" fmla="val 25000"/>
                </a:avLst>
              </a:prstGeom>
              <a:solidFill>
                <a:srgbClr val="CC33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2</a:t>
                </a:r>
              </a:p>
            </p:txBody>
          </p:sp>
          <p:sp>
            <p:nvSpPr>
              <p:cNvPr id="52" name="Cube 33">
                <a:extLst>
                  <a:ext uri="{FF2B5EF4-FFF2-40B4-BE49-F238E27FC236}">
                    <a16:creationId xmlns:a16="http://schemas.microsoft.com/office/drawing/2014/main" id="{8EAC9B26-3B30-4B37-A9F7-7C0E098C8C53}"/>
                  </a:ext>
                </a:extLst>
              </p:cNvPr>
              <p:cNvSpPr>
                <a:spLocks noChangeArrowheads="1"/>
              </p:cNvSpPr>
              <p:nvPr/>
            </p:nvSpPr>
            <p:spPr bwMode="auto">
              <a:xfrm>
                <a:off x="1828800" y="4724400"/>
                <a:ext cx="457200" cy="457200"/>
              </a:xfrm>
              <a:prstGeom prst="cube">
                <a:avLst>
                  <a:gd name="adj" fmla="val 25000"/>
                </a:avLst>
              </a:prstGeom>
              <a:solidFill>
                <a:srgbClr val="FF99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6</a:t>
                </a:r>
              </a:p>
            </p:txBody>
          </p:sp>
        </p:grpSp>
        <p:grpSp>
          <p:nvGrpSpPr>
            <p:cNvPr id="35" name="Group 34">
              <a:extLst>
                <a:ext uri="{FF2B5EF4-FFF2-40B4-BE49-F238E27FC236}">
                  <a16:creationId xmlns:a16="http://schemas.microsoft.com/office/drawing/2014/main" id="{0B02AAC3-6AB5-4AE4-937D-BEB384252FA3}"/>
                </a:ext>
              </a:extLst>
            </p:cNvPr>
            <p:cNvGrpSpPr>
              <a:grpSpLocks/>
            </p:cNvGrpSpPr>
            <p:nvPr/>
          </p:nvGrpSpPr>
          <p:grpSpPr bwMode="auto">
            <a:xfrm>
              <a:off x="6781800" y="4343400"/>
              <a:ext cx="2057400" cy="457200"/>
              <a:chOff x="609600" y="4724400"/>
              <a:chExt cx="2286000" cy="457200"/>
            </a:xfrm>
          </p:grpSpPr>
          <p:sp>
            <p:nvSpPr>
              <p:cNvPr id="45" name="Cube 35">
                <a:extLst>
                  <a:ext uri="{FF2B5EF4-FFF2-40B4-BE49-F238E27FC236}">
                    <a16:creationId xmlns:a16="http://schemas.microsoft.com/office/drawing/2014/main" id="{6E6755B5-417C-48A8-92E8-725F06D7CFFF}"/>
                  </a:ext>
                </a:extLst>
              </p:cNvPr>
              <p:cNvSpPr>
                <a:spLocks noChangeArrowheads="1"/>
              </p:cNvSpPr>
              <p:nvPr/>
            </p:nvSpPr>
            <p:spPr bwMode="auto">
              <a:xfrm>
                <a:off x="609600" y="4724400"/>
                <a:ext cx="457200" cy="457200"/>
              </a:xfrm>
              <a:prstGeom prst="cube">
                <a:avLst>
                  <a:gd name="adj" fmla="val 25000"/>
                </a:avLst>
              </a:prstGeom>
              <a:solidFill>
                <a:srgbClr val="0080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0</a:t>
                </a:r>
              </a:p>
            </p:txBody>
          </p:sp>
          <p:sp>
            <p:nvSpPr>
              <p:cNvPr id="46" name="Cube 36">
                <a:extLst>
                  <a:ext uri="{FF2B5EF4-FFF2-40B4-BE49-F238E27FC236}">
                    <a16:creationId xmlns:a16="http://schemas.microsoft.com/office/drawing/2014/main" id="{49DC5093-BEF8-46BA-863D-C90D0D84CF63}"/>
                  </a:ext>
                </a:extLst>
              </p:cNvPr>
              <p:cNvSpPr>
                <a:spLocks noChangeArrowheads="1"/>
              </p:cNvSpPr>
              <p:nvPr/>
            </p:nvSpPr>
            <p:spPr bwMode="auto">
              <a:xfrm>
                <a:off x="1219200" y="4724400"/>
                <a:ext cx="457200" cy="457200"/>
              </a:xfrm>
              <a:prstGeom prst="cube">
                <a:avLst>
                  <a:gd name="adj" fmla="val 25000"/>
                </a:avLst>
              </a:prstGeom>
              <a:solidFill>
                <a:srgbClr val="333399"/>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9</a:t>
                </a:r>
              </a:p>
            </p:txBody>
          </p:sp>
          <p:sp>
            <p:nvSpPr>
              <p:cNvPr id="47" name="Cube 37">
                <a:extLst>
                  <a:ext uri="{FF2B5EF4-FFF2-40B4-BE49-F238E27FC236}">
                    <a16:creationId xmlns:a16="http://schemas.microsoft.com/office/drawing/2014/main" id="{3274DF5E-2E3E-43E9-8609-15522CE38881}"/>
                  </a:ext>
                </a:extLst>
              </p:cNvPr>
              <p:cNvSpPr>
                <a:spLocks noChangeArrowheads="1"/>
              </p:cNvSpPr>
              <p:nvPr/>
            </p:nvSpPr>
            <p:spPr bwMode="auto">
              <a:xfrm>
                <a:off x="2438400" y="4724400"/>
                <a:ext cx="457200" cy="457200"/>
              </a:xfrm>
              <a:prstGeom prst="cube">
                <a:avLst>
                  <a:gd name="adj" fmla="val 25000"/>
                </a:avLst>
              </a:prstGeom>
              <a:solidFill>
                <a:srgbClr val="CC33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6</a:t>
                </a:r>
              </a:p>
            </p:txBody>
          </p:sp>
          <p:sp>
            <p:nvSpPr>
              <p:cNvPr id="48" name="Cube 38">
                <a:extLst>
                  <a:ext uri="{FF2B5EF4-FFF2-40B4-BE49-F238E27FC236}">
                    <a16:creationId xmlns:a16="http://schemas.microsoft.com/office/drawing/2014/main" id="{AA7A9733-9AF6-4576-A4B7-5FDF02BDF804}"/>
                  </a:ext>
                </a:extLst>
              </p:cNvPr>
              <p:cNvSpPr>
                <a:spLocks noChangeArrowheads="1"/>
              </p:cNvSpPr>
              <p:nvPr/>
            </p:nvSpPr>
            <p:spPr bwMode="auto">
              <a:xfrm>
                <a:off x="1828800" y="4724400"/>
                <a:ext cx="457200" cy="457200"/>
              </a:xfrm>
              <a:prstGeom prst="cube">
                <a:avLst>
                  <a:gd name="adj" fmla="val 25000"/>
                </a:avLst>
              </a:prstGeom>
              <a:solidFill>
                <a:srgbClr val="FF99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3</a:t>
                </a:r>
              </a:p>
            </p:txBody>
          </p:sp>
        </p:grpSp>
        <p:grpSp>
          <p:nvGrpSpPr>
            <p:cNvPr id="39" name="Group 39">
              <a:extLst>
                <a:ext uri="{FF2B5EF4-FFF2-40B4-BE49-F238E27FC236}">
                  <a16:creationId xmlns:a16="http://schemas.microsoft.com/office/drawing/2014/main" id="{F877B65C-A07C-4867-B7F4-C7071379258F}"/>
                </a:ext>
              </a:extLst>
            </p:cNvPr>
            <p:cNvGrpSpPr>
              <a:grpSpLocks/>
            </p:cNvGrpSpPr>
            <p:nvPr/>
          </p:nvGrpSpPr>
          <p:grpSpPr bwMode="auto">
            <a:xfrm>
              <a:off x="4572000" y="4343400"/>
              <a:ext cx="2057400" cy="457200"/>
              <a:chOff x="609600" y="4724400"/>
              <a:chExt cx="2286000" cy="457200"/>
            </a:xfrm>
          </p:grpSpPr>
          <p:sp>
            <p:nvSpPr>
              <p:cNvPr id="41" name="Cube 40">
                <a:extLst>
                  <a:ext uri="{FF2B5EF4-FFF2-40B4-BE49-F238E27FC236}">
                    <a16:creationId xmlns:a16="http://schemas.microsoft.com/office/drawing/2014/main" id="{C85ECEC8-172E-4181-8390-8B980AE3BEC1}"/>
                  </a:ext>
                </a:extLst>
              </p:cNvPr>
              <p:cNvSpPr>
                <a:spLocks noChangeArrowheads="1"/>
              </p:cNvSpPr>
              <p:nvPr/>
            </p:nvSpPr>
            <p:spPr bwMode="auto">
              <a:xfrm>
                <a:off x="609600" y="4724400"/>
                <a:ext cx="457200" cy="457200"/>
              </a:xfrm>
              <a:prstGeom prst="cube">
                <a:avLst>
                  <a:gd name="adj" fmla="val 25000"/>
                </a:avLst>
              </a:prstGeom>
              <a:solidFill>
                <a:srgbClr val="0080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9</a:t>
                </a:r>
              </a:p>
            </p:txBody>
          </p:sp>
          <p:sp>
            <p:nvSpPr>
              <p:cNvPr id="42" name="Cube 41">
                <a:extLst>
                  <a:ext uri="{FF2B5EF4-FFF2-40B4-BE49-F238E27FC236}">
                    <a16:creationId xmlns:a16="http://schemas.microsoft.com/office/drawing/2014/main" id="{3EF6BD60-B43B-422A-933A-70FF3FB408FA}"/>
                  </a:ext>
                </a:extLst>
              </p:cNvPr>
              <p:cNvSpPr>
                <a:spLocks noChangeArrowheads="1"/>
              </p:cNvSpPr>
              <p:nvPr/>
            </p:nvSpPr>
            <p:spPr bwMode="auto">
              <a:xfrm>
                <a:off x="1219200" y="4724400"/>
                <a:ext cx="457200" cy="457200"/>
              </a:xfrm>
              <a:prstGeom prst="cube">
                <a:avLst>
                  <a:gd name="adj" fmla="val 25000"/>
                </a:avLst>
              </a:prstGeom>
              <a:solidFill>
                <a:srgbClr val="333399"/>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1</a:t>
                </a:r>
              </a:p>
            </p:txBody>
          </p:sp>
          <p:sp>
            <p:nvSpPr>
              <p:cNvPr id="43" name="Cube 42">
                <a:extLst>
                  <a:ext uri="{FF2B5EF4-FFF2-40B4-BE49-F238E27FC236}">
                    <a16:creationId xmlns:a16="http://schemas.microsoft.com/office/drawing/2014/main" id="{90A57688-C934-4F83-B9AF-6DDF439636E8}"/>
                  </a:ext>
                </a:extLst>
              </p:cNvPr>
              <p:cNvSpPr>
                <a:spLocks noChangeArrowheads="1"/>
              </p:cNvSpPr>
              <p:nvPr/>
            </p:nvSpPr>
            <p:spPr bwMode="auto">
              <a:xfrm>
                <a:off x="2438400" y="4724400"/>
                <a:ext cx="457200" cy="457200"/>
              </a:xfrm>
              <a:prstGeom prst="cube">
                <a:avLst>
                  <a:gd name="adj" fmla="val 25000"/>
                </a:avLst>
              </a:prstGeom>
              <a:solidFill>
                <a:srgbClr val="CC33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7</a:t>
                </a:r>
              </a:p>
            </p:txBody>
          </p:sp>
          <p:sp>
            <p:nvSpPr>
              <p:cNvPr id="44" name="Cube 43">
                <a:extLst>
                  <a:ext uri="{FF2B5EF4-FFF2-40B4-BE49-F238E27FC236}">
                    <a16:creationId xmlns:a16="http://schemas.microsoft.com/office/drawing/2014/main" id="{60314E6B-FA20-4385-B1CE-97D1EDBE375A}"/>
                  </a:ext>
                </a:extLst>
              </p:cNvPr>
              <p:cNvSpPr>
                <a:spLocks noChangeArrowheads="1"/>
              </p:cNvSpPr>
              <p:nvPr/>
            </p:nvSpPr>
            <p:spPr bwMode="auto">
              <a:xfrm>
                <a:off x="1828800" y="4724400"/>
                <a:ext cx="457200" cy="457200"/>
              </a:xfrm>
              <a:prstGeom prst="cube">
                <a:avLst>
                  <a:gd name="adj" fmla="val 25000"/>
                </a:avLst>
              </a:prstGeom>
              <a:solidFill>
                <a:srgbClr val="FF9900"/>
              </a:solidFill>
              <a:ln w="12700">
                <a:solidFill>
                  <a:schemeClr val="tx1"/>
                </a:solidFill>
                <a:round/>
                <a:headEnd type="none" w="sm" len="sm"/>
                <a:tailEnd type="none" w="sm" len="sm"/>
              </a:ln>
            </p:spPr>
            <p:txBody>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600" b="0">
                    <a:solidFill>
                      <a:srgbClr val="FFFFFF"/>
                    </a:solidFill>
                  </a:rPr>
                  <a:t>2</a:t>
                </a:r>
              </a:p>
            </p:txBody>
          </p:sp>
        </p:grpSp>
      </p:grpSp>
      <p:sp>
        <p:nvSpPr>
          <p:cNvPr id="57" name="TextBox 56">
            <a:extLst>
              <a:ext uri="{FF2B5EF4-FFF2-40B4-BE49-F238E27FC236}">
                <a16:creationId xmlns:a16="http://schemas.microsoft.com/office/drawing/2014/main" id="{9C00F9EA-E90E-444C-A352-3279CDDD13A0}"/>
              </a:ext>
            </a:extLst>
          </p:cNvPr>
          <p:cNvSpPr txBox="1">
            <a:spLocks noChangeArrowheads="1"/>
          </p:cNvSpPr>
          <p:nvPr/>
        </p:nvSpPr>
        <p:spPr bwMode="auto">
          <a:xfrm>
            <a:off x="5744241" y="5445224"/>
            <a:ext cx="4816255" cy="12003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2400" b="1">
                <a:solidFill>
                  <a:schemeClr val="tx1"/>
                </a:solidFill>
                <a:latin typeface="Arial" panose="020B0604020202020204" pitchFamily="34" charset="0"/>
                <a:ea typeface="ＭＳ Ｐゴシック" panose="020B0600070205080204" pitchFamily="34" charset="-128"/>
              </a:defRPr>
            </a:lvl1pPr>
            <a:lvl2pPr marL="37931725" indent="-37474525">
              <a:spcBef>
                <a:spcPct val="20000"/>
              </a:spcBef>
              <a:buClr>
                <a:srgbClr val="CC0101"/>
              </a:buClr>
              <a:buFont typeface="Wingdings" pitchFamily="2" charset="2"/>
              <a:buChar char="§"/>
              <a:defRPr sz="2400">
                <a:solidFill>
                  <a:schemeClr val="tx1"/>
                </a:solidFill>
                <a:latin typeface="Arial" panose="020B0604020202020204" pitchFamily="34" charset="0"/>
                <a:ea typeface="ＭＳ Ｐゴシック" panose="020B0600070205080204" pitchFamily="34" charset="-128"/>
              </a:defRPr>
            </a:lvl2pPr>
            <a:lvl3pPr marL="1143000" indent="-228600">
              <a:spcBef>
                <a:spcPct val="20000"/>
              </a:spcBef>
              <a:buClr>
                <a:srgbClr val="CC0202"/>
              </a:buClr>
              <a:buChar char="–"/>
              <a:defRPr sz="2000">
                <a:solidFill>
                  <a:schemeClr val="tx1"/>
                </a:solidFill>
                <a:latin typeface="Arial" panose="020B0604020202020204" pitchFamily="34" charset="0"/>
                <a:ea typeface="ＭＳ Ｐゴシック" panose="020B0600070205080204" pitchFamily="34" charset="-128"/>
              </a:defRPr>
            </a:lvl3pPr>
            <a:lvl4pPr marL="1600200" indent="-228600">
              <a:spcBef>
                <a:spcPct val="20000"/>
              </a:spcBef>
              <a:buFont typeface="Wingdings" pitchFamily="2" charset="2"/>
              <a:buChar char="§"/>
              <a:defRPr sz="1600">
                <a:solidFill>
                  <a:schemeClr val="tx1"/>
                </a:solidFill>
                <a:latin typeface="Arial" panose="020B0604020202020204" pitchFamily="34" charset="0"/>
                <a:ea typeface="ＭＳ Ｐゴシック" panose="020B0600070205080204" pitchFamily="34" charset="-128"/>
              </a:defRPr>
            </a:lvl4pPr>
            <a:lvl5pPr marL="2057400" indent="-228600">
              <a:spcBef>
                <a:spcPct val="20000"/>
              </a:spcBef>
              <a:buChar char="–"/>
              <a:defRPr sz="12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20000"/>
              </a:spcBef>
              <a:spcAft>
                <a:spcPct val="0"/>
              </a:spcAft>
              <a:buChar char="–"/>
              <a:defRPr sz="1200">
                <a:solidFill>
                  <a:schemeClr val="tx1"/>
                </a:solidFill>
                <a:latin typeface="Arial" panose="020B0604020202020204" pitchFamily="34" charset="0"/>
                <a:ea typeface="ＭＳ Ｐゴシック" panose="020B0600070205080204" pitchFamily="34" charset="-128"/>
              </a:defRPr>
            </a:lvl9pPr>
          </a:lstStyle>
          <a:p>
            <a:pPr>
              <a:spcBef>
                <a:spcPct val="0"/>
              </a:spcBef>
              <a:buFontTx/>
              <a:buNone/>
            </a:pPr>
            <a:r>
              <a:rPr lang="en-US" altLang="en-US" sz="1800" b="0" dirty="0" err="1">
                <a:solidFill>
                  <a:srgbClr val="008000"/>
                </a:solidFill>
              </a:rPr>
              <a:t>threadIdx.x</a:t>
            </a:r>
            <a:r>
              <a:rPr lang="en-US" altLang="en-US" sz="1800" b="0" dirty="0">
                <a:solidFill>
                  <a:srgbClr val="008000"/>
                </a:solidFill>
              </a:rPr>
              <a:t> = 0 checks elements 0, 4, 8, 12</a:t>
            </a:r>
          </a:p>
          <a:p>
            <a:pPr>
              <a:spcBef>
                <a:spcPct val="0"/>
              </a:spcBef>
              <a:buFontTx/>
              <a:buNone/>
            </a:pPr>
            <a:r>
              <a:rPr lang="en-US" altLang="en-US" sz="1800" b="0" dirty="0" err="1">
                <a:solidFill>
                  <a:srgbClr val="333399"/>
                </a:solidFill>
              </a:rPr>
              <a:t>threadIdx.x</a:t>
            </a:r>
            <a:r>
              <a:rPr lang="en-US" altLang="en-US" sz="1800" b="0" dirty="0">
                <a:solidFill>
                  <a:srgbClr val="333399"/>
                </a:solidFill>
              </a:rPr>
              <a:t> = 1 checks elements 1, 5, 9, 13</a:t>
            </a:r>
          </a:p>
          <a:p>
            <a:pPr>
              <a:spcBef>
                <a:spcPct val="0"/>
              </a:spcBef>
              <a:buFontTx/>
              <a:buNone/>
            </a:pPr>
            <a:r>
              <a:rPr lang="en-US" altLang="en-US" sz="1800" b="0" dirty="0" err="1">
                <a:solidFill>
                  <a:srgbClr val="FF9900"/>
                </a:solidFill>
              </a:rPr>
              <a:t>threadIdx.x</a:t>
            </a:r>
            <a:r>
              <a:rPr lang="en-US" altLang="en-US" sz="1800" b="0" dirty="0">
                <a:solidFill>
                  <a:srgbClr val="FF9900"/>
                </a:solidFill>
              </a:rPr>
              <a:t> = 2 checks elements 2, 6, 10, 14</a:t>
            </a:r>
          </a:p>
          <a:p>
            <a:pPr>
              <a:spcBef>
                <a:spcPct val="0"/>
              </a:spcBef>
              <a:buFontTx/>
              <a:buNone/>
            </a:pPr>
            <a:r>
              <a:rPr lang="en-US" altLang="en-US" sz="1800" b="0" dirty="0" err="1">
                <a:solidFill>
                  <a:srgbClr val="CC3300"/>
                </a:solidFill>
              </a:rPr>
              <a:t>threadIdx.x</a:t>
            </a:r>
            <a:r>
              <a:rPr lang="en-US" altLang="en-US" sz="1800" b="0" dirty="0">
                <a:solidFill>
                  <a:srgbClr val="CC3300"/>
                </a:solidFill>
              </a:rPr>
              <a:t> = 3 checks elements 3, 7, 11, 15</a:t>
            </a:r>
          </a:p>
        </p:txBody>
      </p:sp>
      <p:sp>
        <p:nvSpPr>
          <p:cNvPr id="58" name="TextBox 57">
            <a:extLst>
              <a:ext uri="{FF2B5EF4-FFF2-40B4-BE49-F238E27FC236}">
                <a16:creationId xmlns:a16="http://schemas.microsoft.com/office/drawing/2014/main" id="{861C6D9B-9F23-4C24-A249-9ED3BBC6E269}"/>
              </a:ext>
            </a:extLst>
          </p:cNvPr>
          <p:cNvSpPr txBox="1"/>
          <p:nvPr/>
        </p:nvSpPr>
        <p:spPr>
          <a:xfrm>
            <a:off x="948322" y="1300698"/>
            <a:ext cx="3891322" cy="400110"/>
          </a:xfrm>
          <a:prstGeom prst="rect">
            <a:avLst/>
          </a:prstGeom>
          <a:noFill/>
        </p:spPr>
        <p:txBody>
          <a:bodyPr wrap="none" rtlCol="0">
            <a:spAutoFit/>
          </a:bodyPr>
          <a:lstStyle/>
          <a:p>
            <a:pPr marL="342900" indent="-342900">
              <a:buFont typeface="Wingdings" pitchFamily="2" charset="2"/>
              <a:buChar char="Ø"/>
            </a:pPr>
            <a:r>
              <a:rPr lang="en-US" altLang="zh-CN" sz="2000" b="1" dirty="0"/>
              <a:t>Launch Kernel in Host Function:</a:t>
            </a:r>
          </a:p>
        </p:txBody>
      </p:sp>
      <p:sp>
        <p:nvSpPr>
          <p:cNvPr id="3" name="Rectangle 2">
            <a:extLst>
              <a:ext uri="{FF2B5EF4-FFF2-40B4-BE49-F238E27FC236}">
                <a16:creationId xmlns:a16="http://schemas.microsoft.com/office/drawing/2014/main" id="{6DC0DF66-6043-4A2F-AA42-EC23DB4F2B32}"/>
              </a:ext>
            </a:extLst>
          </p:cNvPr>
          <p:cNvSpPr/>
          <p:nvPr/>
        </p:nvSpPr>
        <p:spPr>
          <a:xfrm>
            <a:off x="6397441" y="1307616"/>
            <a:ext cx="3368936" cy="369332"/>
          </a:xfrm>
          <a:prstGeom prst="rect">
            <a:avLst/>
          </a:prstGeom>
        </p:spPr>
        <p:txBody>
          <a:bodyPr wrap="none">
            <a:spAutoFit/>
          </a:bodyPr>
          <a:lstStyle/>
          <a:p>
            <a:r>
              <a:rPr lang="en-US" b="1" dirty="0"/>
              <a:t>compute&lt;&lt;&lt;1, 4&gt;&gt;&gt;(</a:t>
            </a:r>
            <a:r>
              <a:rPr lang="en-US" b="1" dirty="0" err="1"/>
              <a:t>d_in</a:t>
            </a:r>
            <a:r>
              <a:rPr lang="en-US" b="1" dirty="0"/>
              <a:t>, </a:t>
            </a:r>
            <a:r>
              <a:rPr lang="en-US" b="1" dirty="0" err="1"/>
              <a:t>d_out</a:t>
            </a:r>
            <a:r>
              <a:rPr lang="en-US" b="1" dirty="0"/>
              <a:t>);</a:t>
            </a:r>
          </a:p>
        </p:txBody>
      </p:sp>
    </p:spTree>
    <p:extLst>
      <p:ext uri="{BB962C8B-B14F-4D97-AF65-F5344CB8AC3E}">
        <p14:creationId xmlns:p14="http://schemas.microsoft.com/office/powerpoint/2010/main" val="296349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707E3-6645-B5C2-7C32-7A67F5A2B2CA}"/>
              </a:ext>
            </a:extLst>
          </p:cNvPr>
          <p:cNvSpPr>
            <a:spLocks noGrp="1"/>
          </p:cNvSpPr>
          <p:nvPr>
            <p:ph type="title"/>
          </p:nvPr>
        </p:nvSpPr>
        <p:spPr/>
        <p:txBody>
          <a:bodyPr/>
          <a:lstStyle/>
          <a:p>
            <a:r>
              <a:rPr lang="en-CN" dirty="0"/>
              <a:t>Example 2</a:t>
            </a:r>
          </a:p>
        </p:txBody>
      </p:sp>
      <p:sp>
        <p:nvSpPr>
          <p:cNvPr id="3" name="Content Placeholder 2">
            <a:extLst>
              <a:ext uri="{FF2B5EF4-FFF2-40B4-BE49-F238E27FC236}">
                <a16:creationId xmlns:a16="http://schemas.microsoft.com/office/drawing/2014/main" id="{E348EF4C-FB77-F1FB-941C-0025197ED339}"/>
              </a:ext>
            </a:extLst>
          </p:cNvPr>
          <p:cNvSpPr>
            <a:spLocks noGrp="1"/>
          </p:cNvSpPr>
          <p:nvPr>
            <p:ph idx="1"/>
          </p:nvPr>
        </p:nvSpPr>
        <p:spPr/>
        <p:txBody>
          <a:bodyPr/>
          <a:lstStyle/>
          <a:p>
            <a:r>
              <a:rPr lang="en-HK" sz="2400" dirty="0"/>
              <a:t>Task to do</a:t>
            </a:r>
            <a:endParaRPr lang="en-CN" sz="2400" dirty="0"/>
          </a:p>
          <a:p>
            <a:pPr lvl="1">
              <a:buFont typeface="Wingdings" pitchFamily="2" charset="2"/>
              <a:buChar char="§"/>
            </a:pPr>
            <a:r>
              <a:rPr lang="en-US" altLang="en-US" sz="2000" dirty="0"/>
              <a:t>Element-wise addition of two matrices.</a:t>
            </a:r>
          </a:p>
          <a:p>
            <a:pPr lvl="1">
              <a:buFont typeface="Wingdings" pitchFamily="2" charset="2"/>
              <a:buChar char="§"/>
            </a:pPr>
            <a:r>
              <a:rPr lang="en-US" altLang="en-US" sz="2000" dirty="0"/>
              <a:t>Both matrices have N*N elements.</a:t>
            </a:r>
          </a:p>
          <a:p>
            <a:pPr lvl="1">
              <a:buFont typeface="Wingdings" pitchFamily="2" charset="2"/>
              <a:buChar char="§"/>
            </a:pPr>
            <a:r>
              <a:rPr lang="en-US" altLang="zh-CN" sz="2000" dirty="0"/>
              <a:t>Each thread does addition for one pair of elements</a:t>
            </a:r>
          </a:p>
          <a:p>
            <a:pPr lvl="1">
              <a:buFont typeface="Wingdings" pitchFamily="2" charset="2"/>
              <a:buChar char="§"/>
            </a:pPr>
            <a:r>
              <a:rPr lang="en-US" altLang="en-US" sz="2000" dirty="0"/>
              <a:t>Each block contains 16*16 threads.</a:t>
            </a:r>
          </a:p>
          <a:p>
            <a:pPr lvl="1">
              <a:buFont typeface="Wingdings" pitchFamily="2" charset="2"/>
              <a:buChar char="§"/>
            </a:pPr>
            <a:r>
              <a:rPr lang="en-US" altLang="en-US" sz="2000" dirty="0"/>
              <a:t>The grid has (N/16) * (N/16) blocks.</a:t>
            </a:r>
          </a:p>
        </p:txBody>
      </p:sp>
      <p:sp>
        <p:nvSpPr>
          <p:cNvPr id="4" name="Slide Number Placeholder 3">
            <a:extLst>
              <a:ext uri="{FF2B5EF4-FFF2-40B4-BE49-F238E27FC236}">
                <a16:creationId xmlns:a16="http://schemas.microsoft.com/office/drawing/2014/main" id="{83013F73-D55C-ED5E-A85D-96488FF81153}"/>
              </a:ext>
            </a:extLst>
          </p:cNvPr>
          <p:cNvSpPr>
            <a:spLocks noGrp="1"/>
          </p:cNvSpPr>
          <p:nvPr>
            <p:ph type="sldNum" sz="quarter" idx="12"/>
          </p:nvPr>
        </p:nvSpPr>
        <p:spPr/>
        <p:txBody>
          <a:bodyPr/>
          <a:lstStyle/>
          <a:p>
            <a:fld id="{C22DC6D3-9347-42BE-948A-F7EB414DF657}" type="slidenum">
              <a:rPr lang="en-US" altLang="en-US" smtClean="0"/>
              <a:pPr/>
              <a:t>27</a:t>
            </a:fld>
            <a:endParaRPr lang="en-US" altLang="en-US" dirty="0"/>
          </a:p>
        </p:txBody>
      </p:sp>
      <p:pic>
        <p:nvPicPr>
          <p:cNvPr id="1062" name="Picture 1061">
            <a:extLst>
              <a:ext uri="{FF2B5EF4-FFF2-40B4-BE49-F238E27FC236}">
                <a16:creationId xmlns:a16="http://schemas.microsoft.com/office/drawing/2014/main" id="{E99912FE-A756-0BF1-4882-6EC0779FEC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6540" y="1803150"/>
            <a:ext cx="5298132" cy="3818474"/>
          </a:xfrm>
          <a:prstGeom prst="rect">
            <a:avLst/>
          </a:prstGeom>
        </p:spPr>
      </p:pic>
      <p:sp>
        <p:nvSpPr>
          <p:cNvPr id="1063" name="Rectangle 1062">
            <a:extLst>
              <a:ext uri="{FF2B5EF4-FFF2-40B4-BE49-F238E27FC236}">
                <a16:creationId xmlns:a16="http://schemas.microsoft.com/office/drawing/2014/main" id="{2EC914FE-5118-32CC-7D42-EB18A060ACD3}"/>
              </a:ext>
            </a:extLst>
          </p:cNvPr>
          <p:cNvSpPr/>
          <p:nvPr/>
        </p:nvSpPr>
        <p:spPr>
          <a:xfrm>
            <a:off x="844967" y="4063547"/>
            <a:ext cx="2160000" cy="216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cxnSp>
        <p:nvCxnSpPr>
          <p:cNvPr id="1065" name="Straight Arrow Connector 1064">
            <a:extLst>
              <a:ext uri="{FF2B5EF4-FFF2-40B4-BE49-F238E27FC236}">
                <a16:creationId xmlns:a16="http://schemas.microsoft.com/office/drawing/2014/main" id="{38224A0E-B672-E0B6-A824-C7ADD1136B9B}"/>
              </a:ext>
            </a:extLst>
          </p:cNvPr>
          <p:cNvCxnSpPr>
            <a:cxnSpLocks/>
          </p:cNvCxnSpPr>
          <p:nvPr/>
        </p:nvCxnSpPr>
        <p:spPr>
          <a:xfrm>
            <a:off x="844967" y="3991539"/>
            <a:ext cx="222669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66" name="TextBox 1065">
            <a:extLst>
              <a:ext uri="{FF2B5EF4-FFF2-40B4-BE49-F238E27FC236}">
                <a16:creationId xmlns:a16="http://schemas.microsoft.com/office/drawing/2014/main" id="{FA74DA00-8A49-C2BB-D049-8186557FE18C}"/>
              </a:ext>
            </a:extLst>
          </p:cNvPr>
          <p:cNvSpPr txBox="1"/>
          <p:nvPr/>
        </p:nvSpPr>
        <p:spPr>
          <a:xfrm>
            <a:off x="1365358" y="3658212"/>
            <a:ext cx="1119217" cy="369332"/>
          </a:xfrm>
          <a:prstGeom prst="rect">
            <a:avLst/>
          </a:prstGeom>
          <a:noFill/>
        </p:spPr>
        <p:txBody>
          <a:bodyPr wrap="none" rtlCol="0">
            <a:spAutoFit/>
          </a:bodyPr>
          <a:lstStyle/>
          <a:p>
            <a:r>
              <a:rPr lang="en-CN" dirty="0"/>
              <a:t>blockIdx.x</a:t>
            </a:r>
          </a:p>
        </p:txBody>
      </p:sp>
      <p:sp>
        <p:nvSpPr>
          <p:cNvPr id="1067" name="TextBox 1066">
            <a:extLst>
              <a:ext uri="{FF2B5EF4-FFF2-40B4-BE49-F238E27FC236}">
                <a16:creationId xmlns:a16="http://schemas.microsoft.com/office/drawing/2014/main" id="{52BE4C2D-6842-9444-364C-627D03F2A39D}"/>
              </a:ext>
            </a:extLst>
          </p:cNvPr>
          <p:cNvSpPr txBox="1"/>
          <p:nvPr/>
        </p:nvSpPr>
        <p:spPr>
          <a:xfrm rot="16200000">
            <a:off x="31547" y="4958880"/>
            <a:ext cx="1119217" cy="369332"/>
          </a:xfrm>
          <a:prstGeom prst="rect">
            <a:avLst/>
          </a:prstGeom>
          <a:noFill/>
        </p:spPr>
        <p:txBody>
          <a:bodyPr wrap="none" rtlCol="0">
            <a:spAutoFit/>
          </a:bodyPr>
          <a:lstStyle/>
          <a:p>
            <a:r>
              <a:rPr lang="en-CN" dirty="0"/>
              <a:t>blockIdx.y</a:t>
            </a:r>
          </a:p>
        </p:txBody>
      </p:sp>
      <p:cxnSp>
        <p:nvCxnSpPr>
          <p:cNvPr id="1068" name="Straight Arrow Connector 1067">
            <a:extLst>
              <a:ext uri="{FF2B5EF4-FFF2-40B4-BE49-F238E27FC236}">
                <a16:creationId xmlns:a16="http://schemas.microsoft.com/office/drawing/2014/main" id="{FFC38F22-007B-B456-67E3-B28A3DF6977D}"/>
              </a:ext>
            </a:extLst>
          </p:cNvPr>
          <p:cNvCxnSpPr>
            <a:cxnSpLocks/>
          </p:cNvCxnSpPr>
          <p:nvPr/>
        </p:nvCxnSpPr>
        <p:spPr>
          <a:xfrm>
            <a:off x="772959" y="4071930"/>
            <a:ext cx="0" cy="215161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71" name="Rectangle 1070">
            <a:extLst>
              <a:ext uri="{FF2B5EF4-FFF2-40B4-BE49-F238E27FC236}">
                <a16:creationId xmlns:a16="http://schemas.microsoft.com/office/drawing/2014/main" id="{EB798875-3B69-7AD8-B65B-E7FE66B9884A}"/>
              </a:ext>
            </a:extLst>
          </p:cNvPr>
          <p:cNvSpPr/>
          <p:nvPr/>
        </p:nvSpPr>
        <p:spPr>
          <a:xfrm>
            <a:off x="844967" y="4063547"/>
            <a:ext cx="504000" cy="504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N" sz="1600" dirty="0">
                <a:solidFill>
                  <a:schemeClr val="tx1"/>
                </a:solidFill>
              </a:rPr>
              <a:t>0,0</a:t>
            </a:r>
            <a:endParaRPr lang="en-CN" sz="900" dirty="0">
              <a:solidFill>
                <a:schemeClr val="tx1"/>
              </a:solidFill>
            </a:endParaRPr>
          </a:p>
        </p:txBody>
      </p:sp>
      <p:cxnSp>
        <p:nvCxnSpPr>
          <p:cNvPr id="1075" name="Straight Arrow Connector 1074">
            <a:extLst>
              <a:ext uri="{FF2B5EF4-FFF2-40B4-BE49-F238E27FC236}">
                <a16:creationId xmlns:a16="http://schemas.microsoft.com/office/drawing/2014/main" id="{5075BB9E-8494-3AD1-5BE0-B22741F7E454}"/>
              </a:ext>
            </a:extLst>
          </p:cNvPr>
          <p:cNvCxnSpPr>
            <a:cxnSpLocks/>
          </p:cNvCxnSpPr>
          <p:nvPr/>
        </p:nvCxnSpPr>
        <p:spPr>
          <a:xfrm>
            <a:off x="4205435" y="3991539"/>
            <a:ext cx="222669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76" name="TextBox 1075">
            <a:extLst>
              <a:ext uri="{FF2B5EF4-FFF2-40B4-BE49-F238E27FC236}">
                <a16:creationId xmlns:a16="http://schemas.microsoft.com/office/drawing/2014/main" id="{51769AAD-92B1-0ECE-6C64-310E0B534D52}"/>
              </a:ext>
            </a:extLst>
          </p:cNvPr>
          <p:cNvSpPr txBox="1"/>
          <p:nvPr/>
        </p:nvSpPr>
        <p:spPr>
          <a:xfrm>
            <a:off x="4725826" y="3658212"/>
            <a:ext cx="1244443" cy="369332"/>
          </a:xfrm>
          <a:prstGeom prst="rect">
            <a:avLst/>
          </a:prstGeom>
          <a:noFill/>
        </p:spPr>
        <p:txBody>
          <a:bodyPr wrap="none" rtlCol="0">
            <a:spAutoFit/>
          </a:bodyPr>
          <a:lstStyle/>
          <a:p>
            <a:r>
              <a:rPr lang="en-CN" dirty="0"/>
              <a:t>threadIdx.x</a:t>
            </a:r>
          </a:p>
        </p:txBody>
      </p:sp>
      <p:sp>
        <p:nvSpPr>
          <p:cNvPr id="1077" name="TextBox 1076">
            <a:extLst>
              <a:ext uri="{FF2B5EF4-FFF2-40B4-BE49-F238E27FC236}">
                <a16:creationId xmlns:a16="http://schemas.microsoft.com/office/drawing/2014/main" id="{14597AFF-541A-B8D0-9C7F-A2643102A7E9}"/>
              </a:ext>
            </a:extLst>
          </p:cNvPr>
          <p:cNvSpPr txBox="1"/>
          <p:nvPr/>
        </p:nvSpPr>
        <p:spPr>
          <a:xfrm rot="5400000">
            <a:off x="6046193" y="4941601"/>
            <a:ext cx="1141210" cy="369332"/>
          </a:xfrm>
          <a:prstGeom prst="rect">
            <a:avLst/>
          </a:prstGeom>
          <a:noFill/>
        </p:spPr>
        <p:txBody>
          <a:bodyPr wrap="none" rtlCol="0">
            <a:spAutoFit/>
          </a:bodyPr>
          <a:lstStyle/>
          <a:p>
            <a:r>
              <a:rPr lang="en-CN" dirty="0"/>
              <a:t>threadId.y</a:t>
            </a:r>
          </a:p>
        </p:txBody>
      </p:sp>
      <p:cxnSp>
        <p:nvCxnSpPr>
          <p:cNvPr id="1078" name="Straight Arrow Connector 1077">
            <a:extLst>
              <a:ext uri="{FF2B5EF4-FFF2-40B4-BE49-F238E27FC236}">
                <a16:creationId xmlns:a16="http://schemas.microsoft.com/office/drawing/2014/main" id="{83F0DF92-2CCA-BAA9-D659-4D925A154AB9}"/>
              </a:ext>
            </a:extLst>
          </p:cNvPr>
          <p:cNvCxnSpPr>
            <a:cxnSpLocks/>
          </p:cNvCxnSpPr>
          <p:nvPr/>
        </p:nvCxnSpPr>
        <p:spPr>
          <a:xfrm>
            <a:off x="6456040" y="4085695"/>
            <a:ext cx="0" cy="215161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80" name="Rectangle 1079">
            <a:extLst>
              <a:ext uri="{FF2B5EF4-FFF2-40B4-BE49-F238E27FC236}">
                <a16:creationId xmlns:a16="http://schemas.microsoft.com/office/drawing/2014/main" id="{D55FA696-22CB-A2C2-18C4-B6043171FDD6}"/>
              </a:ext>
            </a:extLst>
          </p:cNvPr>
          <p:cNvSpPr/>
          <p:nvPr/>
        </p:nvSpPr>
        <p:spPr>
          <a:xfrm>
            <a:off x="2495677" y="4063547"/>
            <a:ext cx="504000" cy="504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N" sz="1100" dirty="0">
                <a:solidFill>
                  <a:schemeClr val="tx1"/>
                </a:solidFill>
              </a:rPr>
              <a:t>0,N-1</a:t>
            </a:r>
            <a:endParaRPr lang="en-CN" sz="600" dirty="0">
              <a:solidFill>
                <a:schemeClr val="tx1"/>
              </a:solidFill>
            </a:endParaRPr>
          </a:p>
        </p:txBody>
      </p:sp>
      <p:sp>
        <p:nvSpPr>
          <p:cNvPr id="1081" name="Rectangle 1080">
            <a:extLst>
              <a:ext uri="{FF2B5EF4-FFF2-40B4-BE49-F238E27FC236}">
                <a16:creationId xmlns:a16="http://schemas.microsoft.com/office/drawing/2014/main" id="{64CAAE8A-E2AB-E5AC-65C4-FFEF5A644674}"/>
              </a:ext>
            </a:extLst>
          </p:cNvPr>
          <p:cNvSpPr/>
          <p:nvPr/>
        </p:nvSpPr>
        <p:spPr>
          <a:xfrm>
            <a:off x="844967" y="5718128"/>
            <a:ext cx="504000" cy="504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N" sz="1100" dirty="0">
                <a:solidFill>
                  <a:schemeClr val="tx1"/>
                </a:solidFill>
              </a:rPr>
              <a:t>N-1,0</a:t>
            </a:r>
            <a:endParaRPr lang="en-CN" sz="300" dirty="0">
              <a:solidFill>
                <a:schemeClr val="tx1"/>
              </a:solidFill>
            </a:endParaRPr>
          </a:p>
        </p:txBody>
      </p:sp>
      <p:sp>
        <p:nvSpPr>
          <p:cNvPr id="1082" name="Rectangle 1081">
            <a:extLst>
              <a:ext uri="{FF2B5EF4-FFF2-40B4-BE49-F238E27FC236}">
                <a16:creationId xmlns:a16="http://schemas.microsoft.com/office/drawing/2014/main" id="{06B5C169-7033-281B-2FEE-DDCC9949888E}"/>
              </a:ext>
            </a:extLst>
          </p:cNvPr>
          <p:cNvSpPr/>
          <p:nvPr/>
        </p:nvSpPr>
        <p:spPr>
          <a:xfrm>
            <a:off x="2495677" y="5718128"/>
            <a:ext cx="504000" cy="504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N" sz="800" dirty="0">
                <a:solidFill>
                  <a:schemeClr val="tx1"/>
                </a:solidFill>
              </a:rPr>
              <a:t>N-1,N-1</a:t>
            </a:r>
            <a:endParaRPr lang="en-CN" sz="200" dirty="0">
              <a:solidFill>
                <a:schemeClr val="tx1"/>
              </a:solidFill>
            </a:endParaRPr>
          </a:p>
        </p:txBody>
      </p:sp>
      <p:sp>
        <p:nvSpPr>
          <p:cNvPr id="1083" name="Rectangle 1082">
            <a:extLst>
              <a:ext uri="{FF2B5EF4-FFF2-40B4-BE49-F238E27FC236}">
                <a16:creationId xmlns:a16="http://schemas.microsoft.com/office/drawing/2014/main" id="{B5D78B32-5D10-AEB3-A0DD-E7FDE80057EA}"/>
              </a:ext>
            </a:extLst>
          </p:cNvPr>
          <p:cNvSpPr/>
          <p:nvPr/>
        </p:nvSpPr>
        <p:spPr>
          <a:xfrm>
            <a:off x="1676367" y="4891547"/>
            <a:ext cx="504000" cy="50400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sz="1050" dirty="0">
              <a:solidFill>
                <a:schemeClr val="tx1"/>
              </a:solidFill>
            </a:endParaRPr>
          </a:p>
        </p:txBody>
      </p:sp>
      <p:cxnSp>
        <p:nvCxnSpPr>
          <p:cNvPr id="1084" name="Straight Arrow Connector 1083">
            <a:extLst>
              <a:ext uri="{FF2B5EF4-FFF2-40B4-BE49-F238E27FC236}">
                <a16:creationId xmlns:a16="http://schemas.microsoft.com/office/drawing/2014/main" id="{15A7B3C1-5A6F-4BB4-9ED9-048C2E36273C}"/>
              </a:ext>
            </a:extLst>
          </p:cNvPr>
          <p:cNvCxnSpPr>
            <a:cxnSpLocks/>
            <a:stCxn id="1063" idx="0"/>
          </p:cNvCxnSpPr>
          <p:nvPr/>
        </p:nvCxnSpPr>
        <p:spPr>
          <a:xfrm>
            <a:off x="1924967" y="4063547"/>
            <a:ext cx="3400" cy="827992"/>
          </a:xfrm>
          <a:prstGeom prst="straightConnector1">
            <a:avLst/>
          </a:prstGeom>
          <a:ln w="28575">
            <a:solidFill>
              <a:srgbClr val="00B0F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087" name="Straight Arrow Connector 1086">
            <a:extLst>
              <a:ext uri="{FF2B5EF4-FFF2-40B4-BE49-F238E27FC236}">
                <a16:creationId xmlns:a16="http://schemas.microsoft.com/office/drawing/2014/main" id="{2CCB93F5-2052-695A-213D-A2F65EA847EE}"/>
              </a:ext>
            </a:extLst>
          </p:cNvPr>
          <p:cNvCxnSpPr>
            <a:cxnSpLocks/>
            <a:endCxn id="1083" idx="1"/>
          </p:cNvCxnSpPr>
          <p:nvPr/>
        </p:nvCxnSpPr>
        <p:spPr>
          <a:xfrm flipV="1">
            <a:off x="844967" y="5143547"/>
            <a:ext cx="831400" cy="120"/>
          </a:xfrm>
          <a:prstGeom prst="straightConnector1">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090" name="TextBox 1089">
            <a:extLst>
              <a:ext uri="{FF2B5EF4-FFF2-40B4-BE49-F238E27FC236}">
                <a16:creationId xmlns:a16="http://schemas.microsoft.com/office/drawing/2014/main" id="{20A3CBCF-F847-AB68-982E-D7FC23B3F620}"/>
              </a:ext>
            </a:extLst>
          </p:cNvPr>
          <p:cNvSpPr txBox="1"/>
          <p:nvPr/>
        </p:nvSpPr>
        <p:spPr>
          <a:xfrm>
            <a:off x="801491" y="5355018"/>
            <a:ext cx="2270173" cy="369332"/>
          </a:xfrm>
          <a:prstGeom prst="rect">
            <a:avLst/>
          </a:prstGeom>
          <a:noFill/>
        </p:spPr>
        <p:txBody>
          <a:bodyPr wrap="none" rtlCol="0">
            <a:spAutoFit/>
          </a:bodyPr>
          <a:lstStyle/>
          <a:p>
            <a:r>
              <a:rPr lang="en-CN" dirty="0">
                <a:solidFill>
                  <a:srgbClr val="FF0000"/>
                </a:solidFill>
              </a:rPr>
              <a:t>blockIdx.x*blockDim.x</a:t>
            </a:r>
          </a:p>
        </p:txBody>
      </p:sp>
      <p:sp>
        <p:nvSpPr>
          <p:cNvPr id="1091" name="TextBox 1090">
            <a:extLst>
              <a:ext uri="{FF2B5EF4-FFF2-40B4-BE49-F238E27FC236}">
                <a16:creationId xmlns:a16="http://schemas.microsoft.com/office/drawing/2014/main" id="{D7908009-CACE-C1A1-CDD4-09866BC85E12}"/>
              </a:ext>
            </a:extLst>
          </p:cNvPr>
          <p:cNvSpPr txBox="1"/>
          <p:nvPr/>
        </p:nvSpPr>
        <p:spPr>
          <a:xfrm>
            <a:off x="839416" y="4535610"/>
            <a:ext cx="2262479" cy="369332"/>
          </a:xfrm>
          <a:prstGeom prst="rect">
            <a:avLst/>
          </a:prstGeom>
          <a:noFill/>
        </p:spPr>
        <p:txBody>
          <a:bodyPr wrap="none" rtlCol="0">
            <a:spAutoFit/>
          </a:bodyPr>
          <a:lstStyle/>
          <a:p>
            <a:r>
              <a:rPr lang="en-CN" dirty="0">
                <a:solidFill>
                  <a:srgbClr val="00B0F0"/>
                </a:solidFill>
              </a:rPr>
              <a:t>blockIdx.y*blockDim.y</a:t>
            </a:r>
          </a:p>
        </p:txBody>
      </p:sp>
      <p:cxnSp>
        <p:nvCxnSpPr>
          <p:cNvPr id="1092" name="Straight Arrow Connector 1091">
            <a:extLst>
              <a:ext uri="{FF2B5EF4-FFF2-40B4-BE49-F238E27FC236}">
                <a16:creationId xmlns:a16="http://schemas.microsoft.com/office/drawing/2014/main" id="{FBE1BC56-158A-0FE6-508A-F68B95CC52D6}"/>
              </a:ext>
            </a:extLst>
          </p:cNvPr>
          <p:cNvCxnSpPr>
            <a:cxnSpLocks/>
          </p:cNvCxnSpPr>
          <p:nvPr/>
        </p:nvCxnSpPr>
        <p:spPr>
          <a:xfrm>
            <a:off x="1676367" y="5391142"/>
            <a:ext cx="2513962" cy="832405"/>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094" name="Straight Arrow Connector 1093">
            <a:extLst>
              <a:ext uri="{FF2B5EF4-FFF2-40B4-BE49-F238E27FC236}">
                <a16:creationId xmlns:a16="http://schemas.microsoft.com/office/drawing/2014/main" id="{78B8E7F5-CA6D-D5F1-BA50-1B901A06EFAE}"/>
              </a:ext>
            </a:extLst>
          </p:cNvPr>
          <p:cNvCxnSpPr>
            <a:cxnSpLocks/>
          </p:cNvCxnSpPr>
          <p:nvPr/>
        </p:nvCxnSpPr>
        <p:spPr>
          <a:xfrm flipV="1">
            <a:off x="1681678" y="4068357"/>
            <a:ext cx="2508651" cy="836585"/>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097" name="Straight Arrow Connector 1096">
            <a:extLst>
              <a:ext uri="{FF2B5EF4-FFF2-40B4-BE49-F238E27FC236}">
                <a16:creationId xmlns:a16="http://schemas.microsoft.com/office/drawing/2014/main" id="{9FDC9C67-1741-A766-7DD2-4E93500A9C3C}"/>
              </a:ext>
            </a:extLst>
          </p:cNvPr>
          <p:cNvCxnSpPr>
            <a:cxnSpLocks/>
          </p:cNvCxnSpPr>
          <p:nvPr/>
        </p:nvCxnSpPr>
        <p:spPr>
          <a:xfrm flipV="1">
            <a:off x="2171656" y="4081157"/>
            <a:ext cx="4193779" cy="816451"/>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099" name="Straight Arrow Connector 1098">
            <a:extLst>
              <a:ext uri="{FF2B5EF4-FFF2-40B4-BE49-F238E27FC236}">
                <a16:creationId xmlns:a16="http://schemas.microsoft.com/office/drawing/2014/main" id="{051C5DFE-7DB9-9C1F-03E3-B07341E1FB48}"/>
              </a:ext>
            </a:extLst>
          </p:cNvPr>
          <p:cNvCxnSpPr>
            <a:cxnSpLocks/>
          </p:cNvCxnSpPr>
          <p:nvPr/>
        </p:nvCxnSpPr>
        <p:spPr>
          <a:xfrm>
            <a:off x="2180367" y="5389723"/>
            <a:ext cx="4185068" cy="806690"/>
          </a:xfrm>
          <a:prstGeom prst="straightConnector1">
            <a:avLst/>
          </a:prstGeom>
          <a:ln w="28575">
            <a:solidFill>
              <a:schemeClr val="tx1"/>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074" name="Rectangle 1073">
            <a:extLst>
              <a:ext uri="{FF2B5EF4-FFF2-40B4-BE49-F238E27FC236}">
                <a16:creationId xmlns:a16="http://schemas.microsoft.com/office/drawing/2014/main" id="{50C0182E-272B-CE8C-ADA3-A3AE8B1A6452}"/>
              </a:ext>
            </a:extLst>
          </p:cNvPr>
          <p:cNvSpPr/>
          <p:nvPr/>
        </p:nvSpPr>
        <p:spPr>
          <a:xfrm>
            <a:off x="4205435" y="4063547"/>
            <a:ext cx="2160000" cy="216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N"/>
          </a:p>
        </p:txBody>
      </p:sp>
      <p:sp>
        <p:nvSpPr>
          <p:cNvPr id="1104" name="Rectangle 1103">
            <a:extLst>
              <a:ext uri="{FF2B5EF4-FFF2-40B4-BE49-F238E27FC236}">
                <a16:creationId xmlns:a16="http://schemas.microsoft.com/office/drawing/2014/main" id="{E96559E5-1D7B-3BF2-9AF8-EF908A29EA76}"/>
              </a:ext>
            </a:extLst>
          </p:cNvPr>
          <p:cNvSpPr/>
          <p:nvPr/>
        </p:nvSpPr>
        <p:spPr>
          <a:xfrm>
            <a:off x="4204945" y="4069776"/>
            <a:ext cx="504000" cy="50400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N" sz="1400" dirty="0">
                <a:solidFill>
                  <a:schemeClr val="tx1"/>
                </a:solidFill>
              </a:rPr>
              <a:t>0,0</a:t>
            </a:r>
          </a:p>
        </p:txBody>
      </p:sp>
      <p:sp>
        <p:nvSpPr>
          <p:cNvPr id="1105" name="Rectangle 1104">
            <a:extLst>
              <a:ext uri="{FF2B5EF4-FFF2-40B4-BE49-F238E27FC236}">
                <a16:creationId xmlns:a16="http://schemas.microsoft.com/office/drawing/2014/main" id="{A6E06E10-5C96-1E55-D712-BCF5B7C27684}"/>
              </a:ext>
            </a:extLst>
          </p:cNvPr>
          <p:cNvSpPr/>
          <p:nvPr/>
        </p:nvSpPr>
        <p:spPr>
          <a:xfrm>
            <a:off x="5861435" y="4063547"/>
            <a:ext cx="504000" cy="50400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N" sz="1400" dirty="0">
                <a:solidFill>
                  <a:schemeClr val="tx1"/>
                </a:solidFill>
              </a:rPr>
              <a:t>0,15</a:t>
            </a:r>
            <a:endParaRPr lang="en-CN" sz="1000" dirty="0">
              <a:solidFill>
                <a:schemeClr val="tx1"/>
              </a:solidFill>
            </a:endParaRPr>
          </a:p>
        </p:txBody>
      </p:sp>
      <p:sp>
        <p:nvSpPr>
          <p:cNvPr id="1110" name="Rectangle 1109">
            <a:extLst>
              <a:ext uri="{FF2B5EF4-FFF2-40B4-BE49-F238E27FC236}">
                <a16:creationId xmlns:a16="http://schemas.microsoft.com/office/drawing/2014/main" id="{177C9BDB-4031-2D75-B714-F2A0642CEAC1}"/>
              </a:ext>
            </a:extLst>
          </p:cNvPr>
          <p:cNvSpPr/>
          <p:nvPr/>
        </p:nvSpPr>
        <p:spPr>
          <a:xfrm>
            <a:off x="4204945" y="5720186"/>
            <a:ext cx="504000" cy="50400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N" sz="1400" dirty="0">
                <a:solidFill>
                  <a:schemeClr val="tx1"/>
                </a:solidFill>
              </a:rPr>
              <a:t>15,0</a:t>
            </a:r>
            <a:endParaRPr lang="en-CN" sz="1000" dirty="0">
              <a:solidFill>
                <a:schemeClr val="tx1"/>
              </a:solidFill>
            </a:endParaRPr>
          </a:p>
        </p:txBody>
      </p:sp>
      <p:sp>
        <p:nvSpPr>
          <p:cNvPr id="1111" name="Rectangle 1110">
            <a:extLst>
              <a:ext uri="{FF2B5EF4-FFF2-40B4-BE49-F238E27FC236}">
                <a16:creationId xmlns:a16="http://schemas.microsoft.com/office/drawing/2014/main" id="{A6D3165A-E47A-49AB-9ADD-E99687AD82BA}"/>
              </a:ext>
            </a:extLst>
          </p:cNvPr>
          <p:cNvSpPr/>
          <p:nvPr/>
        </p:nvSpPr>
        <p:spPr>
          <a:xfrm>
            <a:off x="5861435" y="5713957"/>
            <a:ext cx="504000" cy="50400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N" sz="1100" dirty="0">
                <a:solidFill>
                  <a:schemeClr val="tx1"/>
                </a:solidFill>
              </a:rPr>
              <a:t>15,15</a:t>
            </a:r>
          </a:p>
        </p:txBody>
      </p:sp>
      <p:sp>
        <p:nvSpPr>
          <p:cNvPr id="1113" name="Rectangle 1112">
            <a:extLst>
              <a:ext uri="{FF2B5EF4-FFF2-40B4-BE49-F238E27FC236}">
                <a16:creationId xmlns:a16="http://schemas.microsoft.com/office/drawing/2014/main" id="{761F6869-53C5-C391-9B39-8A8A8951C0D8}"/>
              </a:ext>
            </a:extLst>
          </p:cNvPr>
          <p:cNvSpPr/>
          <p:nvPr/>
        </p:nvSpPr>
        <p:spPr>
          <a:xfrm>
            <a:off x="5033435" y="4892802"/>
            <a:ext cx="504000" cy="504000"/>
          </a:xfrm>
          <a:prstGeom prst="rect">
            <a:avLst/>
          </a:prstGeom>
          <a:solidFill>
            <a:schemeClr val="accent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err="1">
                <a:solidFill>
                  <a:schemeClr val="tx1"/>
                </a:solidFill>
              </a:rPr>
              <a:t>i,j</a:t>
            </a:r>
            <a:endParaRPr lang="en-CN" sz="2000" dirty="0">
              <a:solidFill>
                <a:schemeClr val="tx1"/>
              </a:solidFill>
            </a:endParaRPr>
          </a:p>
        </p:txBody>
      </p:sp>
      <p:cxnSp>
        <p:nvCxnSpPr>
          <p:cNvPr id="1114" name="Straight Arrow Connector 1113">
            <a:extLst>
              <a:ext uri="{FF2B5EF4-FFF2-40B4-BE49-F238E27FC236}">
                <a16:creationId xmlns:a16="http://schemas.microsoft.com/office/drawing/2014/main" id="{AA3A0B01-2FE9-699D-CDA5-1CF7A150BB37}"/>
              </a:ext>
            </a:extLst>
          </p:cNvPr>
          <p:cNvCxnSpPr>
            <a:cxnSpLocks/>
          </p:cNvCxnSpPr>
          <p:nvPr/>
        </p:nvCxnSpPr>
        <p:spPr>
          <a:xfrm>
            <a:off x="5286387" y="4063547"/>
            <a:ext cx="3400" cy="827992"/>
          </a:xfrm>
          <a:prstGeom prst="straightConnector1">
            <a:avLst/>
          </a:prstGeom>
          <a:ln w="28575">
            <a:solidFill>
              <a:srgbClr val="00B0F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115" name="Straight Arrow Connector 1114">
            <a:extLst>
              <a:ext uri="{FF2B5EF4-FFF2-40B4-BE49-F238E27FC236}">
                <a16:creationId xmlns:a16="http://schemas.microsoft.com/office/drawing/2014/main" id="{211188A9-293F-A93C-8103-77FFD6C4C907}"/>
              </a:ext>
            </a:extLst>
          </p:cNvPr>
          <p:cNvCxnSpPr>
            <a:cxnSpLocks/>
          </p:cNvCxnSpPr>
          <p:nvPr/>
        </p:nvCxnSpPr>
        <p:spPr>
          <a:xfrm flipV="1">
            <a:off x="4206387" y="5143547"/>
            <a:ext cx="831400" cy="120"/>
          </a:xfrm>
          <a:prstGeom prst="straightConnector1">
            <a:avLst/>
          </a:prstGeom>
          <a:ln w="28575">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116" name="TextBox 1115">
            <a:extLst>
              <a:ext uri="{FF2B5EF4-FFF2-40B4-BE49-F238E27FC236}">
                <a16:creationId xmlns:a16="http://schemas.microsoft.com/office/drawing/2014/main" id="{D854EDF6-B6FB-F64D-8C04-438EBF8CB6A6}"/>
              </a:ext>
            </a:extLst>
          </p:cNvPr>
          <p:cNvSpPr txBox="1"/>
          <p:nvPr/>
        </p:nvSpPr>
        <p:spPr>
          <a:xfrm>
            <a:off x="4151784" y="5327652"/>
            <a:ext cx="1244443" cy="369332"/>
          </a:xfrm>
          <a:prstGeom prst="rect">
            <a:avLst/>
          </a:prstGeom>
          <a:noFill/>
        </p:spPr>
        <p:txBody>
          <a:bodyPr wrap="none" rtlCol="0">
            <a:spAutoFit/>
          </a:bodyPr>
          <a:lstStyle/>
          <a:p>
            <a:r>
              <a:rPr lang="en-CN" dirty="0">
                <a:solidFill>
                  <a:srgbClr val="FF0000"/>
                </a:solidFill>
              </a:rPr>
              <a:t>threadIdx.x</a:t>
            </a:r>
          </a:p>
        </p:txBody>
      </p:sp>
      <p:sp>
        <p:nvSpPr>
          <p:cNvPr id="1118" name="TextBox 1117">
            <a:extLst>
              <a:ext uri="{FF2B5EF4-FFF2-40B4-BE49-F238E27FC236}">
                <a16:creationId xmlns:a16="http://schemas.microsoft.com/office/drawing/2014/main" id="{68CD9E40-161C-5ABD-7FEF-A61E86B14F37}"/>
              </a:ext>
            </a:extLst>
          </p:cNvPr>
          <p:cNvSpPr txBox="1"/>
          <p:nvPr/>
        </p:nvSpPr>
        <p:spPr>
          <a:xfrm>
            <a:off x="4135324" y="4535610"/>
            <a:ext cx="1240596" cy="369332"/>
          </a:xfrm>
          <a:prstGeom prst="rect">
            <a:avLst/>
          </a:prstGeom>
          <a:noFill/>
        </p:spPr>
        <p:txBody>
          <a:bodyPr wrap="none" rtlCol="0">
            <a:spAutoFit/>
          </a:bodyPr>
          <a:lstStyle/>
          <a:p>
            <a:r>
              <a:rPr lang="en-CN" dirty="0">
                <a:solidFill>
                  <a:srgbClr val="00B0F0"/>
                </a:solidFill>
              </a:rPr>
              <a:t>threadIdx.y</a:t>
            </a:r>
          </a:p>
        </p:txBody>
      </p:sp>
    </p:spTree>
    <p:extLst>
      <p:ext uri="{BB962C8B-B14F-4D97-AF65-F5344CB8AC3E}">
        <p14:creationId xmlns:p14="http://schemas.microsoft.com/office/powerpoint/2010/main" val="366876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6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6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6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06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6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7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8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8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08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8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90"/>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08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09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08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07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76"/>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07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07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074"/>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110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10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111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11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1094"/>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1097"/>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1099"/>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09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111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1115"/>
                                        </p:tgtEl>
                                        <p:attrNameLst>
                                          <p:attrName>style.visibility</p:attrName>
                                        </p:attrNameLst>
                                      </p:cBhvr>
                                      <p:to>
                                        <p:strVal val="visible"/>
                                      </p:to>
                                    </p:set>
                                  </p:childTnLst>
                                </p:cTn>
                              </p:par>
                              <p:par>
                                <p:cTn id="75" presetID="1" presetClass="entr" presetSubtype="0" fill="hold" grpId="0" nodeType="withEffect">
                                  <p:stCondLst>
                                    <p:cond delay="0"/>
                                  </p:stCondLst>
                                  <p:childTnLst>
                                    <p:set>
                                      <p:cBhvr>
                                        <p:cTn id="76" dur="1" fill="hold">
                                          <p:stCondLst>
                                            <p:cond delay="0"/>
                                          </p:stCondLst>
                                        </p:cTn>
                                        <p:tgtEl>
                                          <p:spTgt spid="1116"/>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118"/>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1114"/>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106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3" grpId="0" animBg="1"/>
      <p:bldP spid="1066" grpId="0"/>
      <p:bldP spid="1067" grpId="0"/>
      <p:bldP spid="1071" grpId="0" animBg="1"/>
      <p:bldP spid="1076" grpId="0"/>
      <p:bldP spid="1077" grpId="0"/>
      <p:bldP spid="1080" grpId="0" animBg="1"/>
      <p:bldP spid="1081" grpId="0" animBg="1"/>
      <p:bldP spid="1082" grpId="0" animBg="1"/>
      <p:bldP spid="1083" grpId="0" animBg="1"/>
      <p:bldP spid="1090" grpId="0"/>
      <p:bldP spid="1091" grpId="0"/>
      <p:bldP spid="1074" grpId="0" animBg="1"/>
      <p:bldP spid="1104" grpId="0" animBg="1"/>
      <p:bldP spid="1105" grpId="0" animBg="1"/>
      <p:bldP spid="1110" grpId="0" animBg="1"/>
      <p:bldP spid="1111" grpId="0" animBg="1"/>
      <p:bldP spid="1113" grpId="0" animBg="1"/>
      <p:bldP spid="1116" grpId="0"/>
      <p:bldP spid="111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7A2D6-0DB4-48A8-B4A8-1142A0FC73F7}"/>
              </a:ext>
            </a:extLst>
          </p:cNvPr>
          <p:cNvSpPr>
            <a:spLocks noGrp="1"/>
          </p:cNvSpPr>
          <p:nvPr>
            <p:ph type="title"/>
          </p:nvPr>
        </p:nvSpPr>
        <p:spPr>
          <a:xfrm>
            <a:off x="618376" y="376351"/>
            <a:ext cx="10972800" cy="922114"/>
          </a:xfrm>
        </p:spPr>
        <p:txBody>
          <a:bodyPr/>
          <a:lstStyle/>
          <a:p>
            <a:r>
              <a:rPr lang="en-US" dirty="0"/>
              <a:t>GPU Tradeoffs</a:t>
            </a:r>
            <a:endParaRPr lang="en-HK" dirty="0"/>
          </a:p>
        </p:txBody>
      </p:sp>
      <p:sp>
        <p:nvSpPr>
          <p:cNvPr id="3" name="Content Placeholder 2">
            <a:extLst>
              <a:ext uri="{FF2B5EF4-FFF2-40B4-BE49-F238E27FC236}">
                <a16:creationId xmlns:a16="http://schemas.microsoft.com/office/drawing/2014/main" id="{8560F459-BF97-4DF5-818C-0F804B605C96}"/>
              </a:ext>
            </a:extLst>
          </p:cNvPr>
          <p:cNvSpPr>
            <a:spLocks noGrp="1"/>
          </p:cNvSpPr>
          <p:nvPr>
            <p:ph idx="1"/>
          </p:nvPr>
        </p:nvSpPr>
        <p:spPr>
          <a:xfrm>
            <a:off x="609600" y="1358669"/>
            <a:ext cx="11391056" cy="648071"/>
          </a:xfrm>
        </p:spPr>
        <p:txBody>
          <a:bodyPr/>
          <a:lstStyle/>
          <a:p>
            <a:r>
              <a:rPr lang="en-US" sz="2800" dirty="0"/>
              <a:t>Very high throughput</a:t>
            </a:r>
          </a:p>
        </p:txBody>
      </p:sp>
      <p:sp>
        <p:nvSpPr>
          <p:cNvPr id="4" name="Slide Number Placeholder 3">
            <a:extLst>
              <a:ext uri="{FF2B5EF4-FFF2-40B4-BE49-F238E27FC236}">
                <a16:creationId xmlns:a16="http://schemas.microsoft.com/office/drawing/2014/main" id="{2A400473-2EE0-4E62-A2A0-AE492B127B0C}"/>
              </a:ext>
            </a:extLst>
          </p:cNvPr>
          <p:cNvSpPr>
            <a:spLocks noGrp="1"/>
          </p:cNvSpPr>
          <p:nvPr>
            <p:ph type="sldNum" sz="quarter" idx="12"/>
          </p:nvPr>
        </p:nvSpPr>
        <p:spPr/>
        <p:txBody>
          <a:bodyPr/>
          <a:lstStyle/>
          <a:p>
            <a:fld id="{C22DC6D3-9347-42BE-948A-F7EB414DF657}" type="slidenum">
              <a:rPr lang="en-US" altLang="en-US" smtClean="0"/>
              <a:pPr/>
              <a:t>28</a:t>
            </a:fld>
            <a:endParaRPr lang="en-US" altLang="en-US" dirty="0"/>
          </a:p>
        </p:txBody>
      </p:sp>
      <p:sp>
        <p:nvSpPr>
          <p:cNvPr id="9" name="Content Placeholder 2">
            <a:extLst>
              <a:ext uri="{FF2B5EF4-FFF2-40B4-BE49-F238E27FC236}">
                <a16:creationId xmlns:a16="http://schemas.microsoft.com/office/drawing/2014/main" id="{C1EDA2FF-DD4E-4306-A00D-B8FF833D9714}"/>
              </a:ext>
            </a:extLst>
          </p:cNvPr>
          <p:cNvSpPr txBox="1">
            <a:spLocks/>
          </p:cNvSpPr>
          <p:nvPr/>
        </p:nvSpPr>
        <p:spPr bwMode="auto">
          <a:xfrm>
            <a:off x="618376" y="2276873"/>
            <a:ext cx="11391056" cy="648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800" dirty="0"/>
              <a:t>Low single thread performance</a:t>
            </a:r>
          </a:p>
          <a:p>
            <a:pPr lvl="1"/>
            <a:r>
              <a:rPr lang="en-US" sz="2400" dirty="0"/>
              <a:t>No </a:t>
            </a:r>
            <a:r>
              <a:rPr lang="en-US" sz="2400"/>
              <a:t>complex pipeline</a:t>
            </a:r>
            <a:endParaRPr lang="en-US" sz="2400" dirty="0"/>
          </a:p>
          <a:p>
            <a:pPr lvl="1"/>
            <a:r>
              <a:rPr lang="en-US" sz="2400" dirty="0"/>
              <a:t>No branch predictor</a:t>
            </a:r>
            <a:endParaRPr lang="en-HK" sz="2400" dirty="0"/>
          </a:p>
        </p:txBody>
      </p:sp>
      <p:sp>
        <p:nvSpPr>
          <p:cNvPr id="14" name="Content Placeholder 2">
            <a:extLst>
              <a:ext uri="{FF2B5EF4-FFF2-40B4-BE49-F238E27FC236}">
                <a16:creationId xmlns:a16="http://schemas.microsoft.com/office/drawing/2014/main" id="{90B00916-4BA7-424D-A442-0F7A7C41B424}"/>
              </a:ext>
            </a:extLst>
          </p:cNvPr>
          <p:cNvSpPr txBox="1">
            <a:spLocks/>
          </p:cNvSpPr>
          <p:nvPr/>
        </p:nvSpPr>
        <p:spPr bwMode="auto">
          <a:xfrm>
            <a:off x="618376" y="4005064"/>
            <a:ext cx="11382280" cy="6480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Arial" panose="020B0604020202020204" pitchFamily="34" charset="0"/>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panose="020B0604020202020204" pitchFamily="34"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sz="2800" dirty="0"/>
              <a:t>Your program’s performance depends on the applications’ parallelism</a:t>
            </a:r>
          </a:p>
          <a:p>
            <a:pPr lvl="1"/>
            <a:r>
              <a:rPr lang="en-US" sz="2400" dirty="0"/>
              <a:t>If you can run many things in parallel </a:t>
            </a:r>
            <a:r>
              <a:rPr lang="zh-CN" altLang="en-US" sz="2400" dirty="0"/>
              <a:t>→ </a:t>
            </a:r>
            <a:r>
              <a:rPr lang="en-US" altLang="zh-CN" sz="2400" dirty="0"/>
              <a:t>very fast</a:t>
            </a:r>
          </a:p>
          <a:p>
            <a:pPr lvl="1"/>
            <a:r>
              <a:rPr lang="en-US" sz="2400" dirty="0"/>
              <a:t>Otherwise </a:t>
            </a:r>
            <a:r>
              <a:rPr lang="zh-CN" altLang="en-US" sz="2400" dirty="0"/>
              <a:t>→ </a:t>
            </a:r>
            <a:r>
              <a:rPr lang="en-US" altLang="zh-CN" sz="2400" dirty="0"/>
              <a:t>slow</a:t>
            </a:r>
            <a:endParaRPr lang="en-HK" sz="2400" dirty="0"/>
          </a:p>
        </p:txBody>
      </p:sp>
    </p:spTree>
    <p:extLst>
      <p:ext uri="{BB962C8B-B14F-4D97-AF65-F5344CB8AC3E}">
        <p14:creationId xmlns:p14="http://schemas.microsoft.com/office/powerpoint/2010/main" val="27100777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P spid="1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a:extLst>
              <a:ext uri="{FF2B5EF4-FFF2-40B4-BE49-F238E27FC236}">
                <a16:creationId xmlns:a16="http://schemas.microsoft.com/office/drawing/2014/main" id="{1188764D-CCE4-403B-948F-52EABE276A15}"/>
              </a:ext>
            </a:extLst>
          </p:cNvPr>
          <p:cNvSpPr>
            <a:spLocks noGrp="1"/>
          </p:cNvSpPr>
          <p:nvPr>
            <p:ph type="title"/>
          </p:nvPr>
        </p:nvSpPr>
        <p:spPr/>
        <p:txBody>
          <a:bodyPr/>
          <a:lstStyle/>
          <a:p>
            <a:pPr eaLnBrk="1" hangingPunct="1"/>
            <a:r>
              <a:rPr lang="en-CA" altLang="en-US" dirty="0"/>
              <a:t>Interconnection</a:t>
            </a:r>
          </a:p>
        </p:txBody>
      </p:sp>
      <p:sp>
        <p:nvSpPr>
          <p:cNvPr id="15363" name="Content Placeholder 2">
            <a:extLst>
              <a:ext uri="{FF2B5EF4-FFF2-40B4-BE49-F238E27FC236}">
                <a16:creationId xmlns:a16="http://schemas.microsoft.com/office/drawing/2014/main" id="{54429D15-9CC0-4A9B-9176-3554E146685E}"/>
              </a:ext>
            </a:extLst>
          </p:cNvPr>
          <p:cNvSpPr>
            <a:spLocks noGrp="1"/>
          </p:cNvSpPr>
          <p:nvPr>
            <p:ph idx="1"/>
          </p:nvPr>
        </p:nvSpPr>
        <p:spPr>
          <a:xfrm>
            <a:off x="609600" y="1340769"/>
            <a:ext cx="7574632" cy="5040560"/>
          </a:xfrm>
        </p:spPr>
        <p:txBody>
          <a:bodyPr/>
          <a:lstStyle/>
          <a:p>
            <a:pPr eaLnBrk="1" hangingPunct="1"/>
            <a:r>
              <a:rPr lang="en-CA" altLang="en-US" dirty="0"/>
              <a:t>For transferring information between nodes or for broadcasting information to all nodes</a:t>
            </a:r>
          </a:p>
          <a:p>
            <a:pPr eaLnBrk="1" hangingPunct="1"/>
            <a:r>
              <a:rPr lang="en-CA" altLang="en-US" dirty="0"/>
              <a:t>Suitability of a network judged by cost, bandwidth, and effective throughput</a:t>
            </a:r>
          </a:p>
          <a:p>
            <a:pPr lvl="1" eaLnBrk="1" hangingPunct="1"/>
            <a:r>
              <a:rPr lang="en-CA" altLang="en-US" i="1" dirty="0">
                <a:solidFill>
                  <a:srgbClr val="C00000"/>
                </a:solidFill>
              </a:rPr>
              <a:t>Bandwidth</a:t>
            </a:r>
            <a:r>
              <a:rPr lang="en-CA" altLang="en-US" dirty="0"/>
              <a:t> is capacity in bits per second</a:t>
            </a:r>
          </a:p>
          <a:p>
            <a:pPr lvl="1" eaLnBrk="1" hangingPunct="1"/>
            <a:r>
              <a:rPr lang="en-CA" altLang="en-US" i="1" dirty="0">
                <a:solidFill>
                  <a:srgbClr val="C00000"/>
                </a:solidFill>
              </a:rPr>
              <a:t>Effective throughput</a:t>
            </a:r>
            <a:r>
              <a:rPr lang="en-CA" altLang="en-US" dirty="0">
                <a:solidFill>
                  <a:srgbClr val="C00000"/>
                </a:solidFill>
              </a:rPr>
              <a:t> </a:t>
            </a:r>
            <a:r>
              <a:rPr lang="en-CA" altLang="en-US" dirty="0"/>
              <a:t>is actual rate due to need for transferring control information</a:t>
            </a:r>
          </a:p>
        </p:txBody>
      </p:sp>
      <p:pic>
        <p:nvPicPr>
          <p:cNvPr id="5" name="Picture 4">
            <a:extLst>
              <a:ext uri="{FF2B5EF4-FFF2-40B4-BE49-F238E27FC236}">
                <a16:creationId xmlns:a16="http://schemas.microsoft.com/office/drawing/2014/main" id="{4A1DC7C6-AEDA-4349-BCFE-2793857A5143}"/>
              </a:ext>
            </a:extLst>
          </p:cNvPr>
          <p:cNvPicPr>
            <a:picLocks noChangeAspect="1"/>
          </p:cNvPicPr>
          <p:nvPr/>
        </p:nvPicPr>
        <p:blipFill>
          <a:blip r:embed="rId2"/>
          <a:stretch>
            <a:fillRect/>
          </a:stretch>
        </p:blipFill>
        <p:spPr>
          <a:xfrm>
            <a:off x="7896200" y="2722910"/>
            <a:ext cx="3984278" cy="2016224"/>
          </a:xfrm>
          <a:prstGeom prst="rect">
            <a:avLst/>
          </a:prstGeom>
        </p:spPr>
      </p:pic>
    </p:spTree>
    <p:extLst>
      <p:ext uri="{BB962C8B-B14F-4D97-AF65-F5344CB8AC3E}">
        <p14:creationId xmlns:p14="http://schemas.microsoft.com/office/powerpoint/2010/main" val="22676009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36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36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36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536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46E0D-CFB7-46E6-B232-B59A2D2B320D}"/>
              </a:ext>
            </a:extLst>
          </p:cNvPr>
          <p:cNvSpPr>
            <a:spLocks noGrp="1"/>
          </p:cNvSpPr>
          <p:nvPr>
            <p:ph type="title"/>
          </p:nvPr>
        </p:nvSpPr>
        <p:spPr/>
        <p:txBody>
          <a:bodyPr/>
          <a:lstStyle/>
          <a:p>
            <a:r>
              <a:rPr lang="en-HK" dirty="0"/>
              <a:t>Processing Models</a:t>
            </a:r>
          </a:p>
        </p:txBody>
      </p:sp>
      <p:sp>
        <p:nvSpPr>
          <p:cNvPr id="3" name="Content Placeholder 2">
            <a:extLst>
              <a:ext uri="{FF2B5EF4-FFF2-40B4-BE49-F238E27FC236}">
                <a16:creationId xmlns:a16="http://schemas.microsoft.com/office/drawing/2014/main" id="{CCEDC85E-5C5E-431C-B545-2D9337AF4FF5}"/>
              </a:ext>
            </a:extLst>
          </p:cNvPr>
          <p:cNvSpPr>
            <a:spLocks noGrp="1"/>
          </p:cNvSpPr>
          <p:nvPr>
            <p:ph idx="1"/>
          </p:nvPr>
        </p:nvSpPr>
        <p:spPr/>
        <p:txBody>
          <a:bodyPr/>
          <a:lstStyle/>
          <a:p>
            <a:endParaRPr lang="en-HK" dirty="0"/>
          </a:p>
        </p:txBody>
      </p:sp>
      <p:sp>
        <p:nvSpPr>
          <p:cNvPr id="4" name="Slide Number Placeholder 3">
            <a:extLst>
              <a:ext uri="{FF2B5EF4-FFF2-40B4-BE49-F238E27FC236}">
                <a16:creationId xmlns:a16="http://schemas.microsoft.com/office/drawing/2014/main" id="{C229B8F1-BA8C-4FB1-8748-59E1E6A21CE2}"/>
              </a:ext>
            </a:extLst>
          </p:cNvPr>
          <p:cNvSpPr>
            <a:spLocks noGrp="1"/>
          </p:cNvSpPr>
          <p:nvPr>
            <p:ph type="sldNum" sz="quarter" idx="12"/>
          </p:nvPr>
        </p:nvSpPr>
        <p:spPr/>
        <p:txBody>
          <a:bodyPr/>
          <a:lstStyle/>
          <a:p>
            <a:fld id="{C22DC6D3-9347-42BE-948A-F7EB414DF657}" type="slidenum">
              <a:rPr lang="en-US" altLang="en-US" smtClean="0"/>
              <a:pPr/>
              <a:t>3</a:t>
            </a:fld>
            <a:endParaRPr lang="en-US" altLang="en-US" dirty="0"/>
          </a:p>
        </p:txBody>
      </p:sp>
      <p:sp>
        <p:nvSpPr>
          <p:cNvPr id="5" name="Rectangle 4">
            <a:extLst>
              <a:ext uri="{FF2B5EF4-FFF2-40B4-BE49-F238E27FC236}">
                <a16:creationId xmlns:a16="http://schemas.microsoft.com/office/drawing/2014/main" id="{0F33E945-C95B-4A4D-986B-93429D8D1FCE}"/>
              </a:ext>
            </a:extLst>
          </p:cNvPr>
          <p:cNvSpPr/>
          <p:nvPr/>
        </p:nvSpPr>
        <p:spPr>
          <a:xfrm>
            <a:off x="1547059" y="3356992"/>
            <a:ext cx="3920176" cy="369332"/>
          </a:xfrm>
          <a:prstGeom prst="rect">
            <a:avLst/>
          </a:prstGeom>
        </p:spPr>
        <p:txBody>
          <a:bodyPr wrap="none">
            <a:spAutoFit/>
          </a:bodyPr>
          <a:lstStyle/>
          <a:p>
            <a:r>
              <a:rPr lang="en-US" dirty="0">
                <a:solidFill>
                  <a:srgbClr val="FF0000"/>
                </a:solidFill>
              </a:rPr>
              <a:t>single instruction and single data (SISD) </a:t>
            </a:r>
            <a:endParaRPr lang="en-HK" dirty="0">
              <a:solidFill>
                <a:srgbClr val="FF0000"/>
              </a:solidFill>
            </a:endParaRPr>
          </a:p>
        </p:txBody>
      </p:sp>
      <p:sp>
        <p:nvSpPr>
          <p:cNvPr id="7" name="Rectangle 6">
            <a:extLst>
              <a:ext uri="{FF2B5EF4-FFF2-40B4-BE49-F238E27FC236}">
                <a16:creationId xmlns:a16="http://schemas.microsoft.com/office/drawing/2014/main" id="{C078DE8B-C3B0-44E5-B610-DB673DD3DF34}"/>
              </a:ext>
            </a:extLst>
          </p:cNvPr>
          <p:cNvSpPr/>
          <p:nvPr/>
        </p:nvSpPr>
        <p:spPr>
          <a:xfrm>
            <a:off x="5628685" y="3356992"/>
            <a:ext cx="4248792" cy="369332"/>
          </a:xfrm>
          <a:prstGeom prst="rect">
            <a:avLst/>
          </a:prstGeom>
        </p:spPr>
        <p:txBody>
          <a:bodyPr wrap="none">
            <a:spAutoFit/>
          </a:bodyPr>
          <a:lstStyle/>
          <a:p>
            <a:r>
              <a:rPr lang="en-US" dirty="0">
                <a:solidFill>
                  <a:srgbClr val="FF0000"/>
                </a:solidFill>
              </a:rPr>
              <a:t>single instruction and multiple data (SIMD) </a:t>
            </a:r>
            <a:endParaRPr lang="en-HK" dirty="0">
              <a:solidFill>
                <a:srgbClr val="FF0000"/>
              </a:solidFill>
            </a:endParaRPr>
          </a:p>
        </p:txBody>
      </p:sp>
      <p:sp>
        <p:nvSpPr>
          <p:cNvPr id="8" name="Rectangle 7">
            <a:extLst>
              <a:ext uri="{FF2B5EF4-FFF2-40B4-BE49-F238E27FC236}">
                <a16:creationId xmlns:a16="http://schemas.microsoft.com/office/drawing/2014/main" id="{71064392-E6E8-4048-9A79-501509844240}"/>
              </a:ext>
            </a:extLst>
          </p:cNvPr>
          <p:cNvSpPr/>
          <p:nvPr/>
        </p:nvSpPr>
        <p:spPr>
          <a:xfrm>
            <a:off x="1343472" y="5978458"/>
            <a:ext cx="4248792" cy="369332"/>
          </a:xfrm>
          <a:prstGeom prst="rect">
            <a:avLst/>
          </a:prstGeom>
        </p:spPr>
        <p:txBody>
          <a:bodyPr wrap="none">
            <a:spAutoFit/>
          </a:bodyPr>
          <a:lstStyle/>
          <a:p>
            <a:r>
              <a:rPr lang="en-US" dirty="0">
                <a:solidFill>
                  <a:srgbClr val="FF0000"/>
                </a:solidFill>
              </a:rPr>
              <a:t>multiple instruction and single data (MISD) </a:t>
            </a:r>
            <a:endParaRPr lang="en-HK" dirty="0">
              <a:solidFill>
                <a:srgbClr val="FF0000"/>
              </a:solidFill>
            </a:endParaRPr>
          </a:p>
        </p:txBody>
      </p:sp>
      <p:sp>
        <p:nvSpPr>
          <p:cNvPr id="9" name="Rectangle 8">
            <a:extLst>
              <a:ext uri="{FF2B5EF4-FFF2-40B4-BE49-F238E27FC236}">
                <a16:creationId xmlns:a16="http://schemas.microsoft.com/office/drawing/2014/main" id="{3E8D42A7-17CC-4A14-A819-B050FC6428F5}"/>
              </a:ext>
            </a:extLst>
          </p:cNvPr>
          <p:cNvSpPr/>
          <p:nvPr/>
        </p:nvSpPr>
        <p:spPr>
          <a:xfrm>
            <a:off x="5623049" y="5991096"/>
            <a:ext cx="4577407" cy="369332"/>
          </a:xfrm>
          <a:prstGeom prst="rect">
            <a:avLst/>
          </a:prstGeom>
        </p:spPr>
        <p:txBody>
          <a:bodyPr wrap="none">
            <a:spAutoFit/>
          </a:bodyPr>
          <a:lstStyle/>
          <a:p>
            <a:r>
              <a:rPr lang="en-US" dirty="0">
                <a:solidFill>
                  <a:srgbClr val="FF0000"/>
                </a:solidFill>
              </a:rPr>
              <a:t>multiple instruction and multiple data (MIMD) </a:t>
            </a:r>
            <a:endParaRPr lang="en-HK" dirty="0">
              <a:solidFill>
                <a:srgbClr val="FF0000"/>
              </a:solidFill>
            </a:endParaRPr>
          </a:p>
        </p:txBody>
      </p:sp>
      <p:pic>
        <p:nvPicPr>
          <p:cNvPr id="1026" name="Picture 2" descr="SISD,SIMD,MISD,MIMD - A Level Computer Science">
            <a:extLst>
              <a:ext uri="{FF2B5EF4-FFF2-40B4-BE49-F238E27FC236}">
                <a16:creationId xmlns:a16="http://schemas.microsoft.com/office/drawing/2014/main" id="{DD0966C7-2616-4612-8078-79A24414759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2097" y="1234954"/>
            <a:ext cx="2161735" cy="216173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ISD,SIMD,MISD,MIMD - A Level Computer Science">
            <a:extLst>
              <a:ext uri="{FF2B5EF4-FFF2-40B4-BE49-F238E27FC236}">
                <a16:creationId xmlns:a16="http://schemas.microsoft.com/office/drawing/2014/main" id="{386F8B0E-098B-430E-9F64-6C1F3A6210D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9676" y="1221602"/>
            <a:ext cx="2161735" cy="2161735"/>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6AA262F2-5D45-4C61-943B-3395FCF58BEB}"/>
              </a:ext>
            </a:extLst>
          </p:cNvPr>
          <p:cNvPicPr>
            <a:picLocks noChangeAspect="1"/>
          </p:cNvPicPr>
          <p:nvPr/>
        </p:nvPicPr>
        <p:blipFill>
          <a:blip r:embed="rId5"/>
          <a:stretch>
            <a:fillRect/>
          </a:stretch>
        </p:blipFill>
        <p:spPr>
          <a:xfrm>
            <a:off x="6659676" y="3995815"/>
            <a:ext cx="2016252" cy="2025473"/>
          </a:xfrm>
          <a:prstGeom prst="rect">
            <a:avLst/>
          </a:prstGeom>
        </p:spPr>
      </p:pic>
      <p:pic>
        <p:nvPicPr>
          <p:cNvPr id="1032" name="Picture 8" descr="SISD,SIMD,MISD,MIMD - A Level Computer Science">
            <a:extLst>
              <a:ext uri="{FF2B5EF4-FFF2-40B4-BE49-F238E27FC236}">
                <a16:creationId xmlns:a16="http://schemas.microsoft.com/office/drawing/2014/main" id="{6ECF9C68-EFEA-4DD5-BF1D-AD0D9339BF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50976" y="3933819"/>
            <a:ext cx="2132856" cy="21328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111577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1E2E447F-413E-48DA-8177-CE02E82AFBD4}"/>
              </a:ext>
            </a:extLst>
          </p:cNvPr>
          <p:cNvSpPr>
            <a:spLocks noGrp="1"/>
          </p:cNvSpPr>
          <p:nvPr>
            <p:ph type="title"/>
          </p:nvPr>
        </p:nvSpPr>
        <p:spPr/>
        <p:txBody>
          <a:bodyPr/>
          <a:lstStyle/>
          <a:p>
            <a:pPr eaLnBrk="1" hangingPunct="1"/>
            <a:r>
              <a:rPr lang="en-CA" altLang="en-US" dirty="0"/>
              <a:t>Bus and Ring</a:t>
            </a:r>
          </a:p>
        </p:txBody>
      </p:sp>
      <p:sp>
        <p:nvSpPr>
          <p:cNvPr id="16387" name="Content Placeholder 2">
            <a:extLst>
              <a:ext uri="{FF2B5EF4-FFF2-40B4-BE49-F238E27FC236}">
                <a16:creationId xmlns:a16="http://schemas.microsoft.com/office/drawing/2014/main" id="{E284603D-43FC-41B6-B727-5B40345DFA37}"/>
              </a:ext>
            </a:extLst>
          </p:cNvPr>
          <p:cNvSpPr>
            <a:spLocks noGrp="1"/>
          </p:cNvSpPr>
          <p:nvPr>
            <p:ph idx="1"/>
          </p:nvPr>
        </p:nvSpPr>
        <p:spPr>
          <a:xfrm>
            <a:off x="609600" y="1340769"/>
            <a:ext cx="11103024" cy="5040560"/>
          </a:xfrm>
        </p:spPr>
        <p:txBody>
          <a:bodyPr/>
          <a:lstStyle/>
          <a:p>
            <a:pPr eaLnBrk="1" hangingPunct="1"/>
            <a:r>
              <a:rPr lang="en-CA" altLang="en-US" dirty="0"/>
              <a:t>A </a:t>
            </a:r>
            <a:r>
              <a:rPr lang="en-CA" altLang="en-US" i="1" dirty="0">
                <a:solidFill>
                  <a:srgbClr val="C00000"/>
                </a:solidFill>
              </a:rPr>
              <a:t>bus</a:t>
            </a:r>
            <a:r>
              <a:rPr lang="en-CA" altLang="en-US" dirty="0"/>
              <a:t> is a set of lines providing a shared path</a:t>
            </a:r>
          </a:p>
          <a:p>
            <a:pPr lvl="1" eaLnBrk="1" hangingPunct="1"/>
            <a:r>
              <a:rPr lang="en-CA" altLang="en-US" dirty="0"/>
              <a:t>Requires arbitration for one access at a time</a:t>
            </a:r>
          </a:p>
          <a:p>
            <a:pPr lvl="1" eaLnBrk="1" hangingPunct="1"/>
            <a:r>
              <a:rPr lang="en-CA" altLang="en-US" dirty="0"/>
              <a:t>Simple bus is held until response is ready, but </a:t>
            </a:r>
            <a:r>
              <a:rPr lang="en-CA" altLang="en-US" i="1" dirty="0">
                <a:solidFill>
                  <a:srgbClr val="C00000"/>
                </a:solidFill>
              </a:rPr>
              <a:t>split-transaction</a:t>
            </a:r>
            <a:r>
              <a:rPr lang="en-CA" altLang="en-US" dirty="0"/>
              <a:t> bus can overlap requests</a:t>
            </a:r>
            <a:br>
              <a:rPr lang="en-CA" altLang="en-US" dirty="0"/>
            </a:br>
            <a:endParaRPr lang="en-CA" altLang="en-US" sz="1200" dirty="0"/>
          </a:p>
          <a:p>
            <a:pPr eaLnBrk="1" hangingPunct="1"/>
            <a:r>
              <a:rPr lang="en-CA" altLang="en-US" dirty="0"/>
              <a:t>A </a:t>
            </a:r>
            <a:r>
              <a:rPr lang="en-CA" altLang="en-US" i="1" dirty="0">
                <a:solidFill>
                  <a:srgbClr val="C00000"/>
                </a:solidFill>
              </a:rPr>
              <a:t>ring</a:t>
            </a:r>
            <a:r>
              <a:rPr lang="en-CA" altLang="en-US" dirty="0"/>
              <a:t> provides point-to-point connections</a:t>
            </a:r>
          </a:p>
          <a:p>
            <a:pPr lvl="1" eaLnBrk="1" hangingPunct="1"/>
            <a:r>
              <a:rPr lang="en-CA" altLang="en-US" i="1" dirty="0">
                <a:solidFill>
                  <a:srgbClr val="C00000"/>
                </a:solidFill>
              </a:rPr>
              <a:t>Bi-directional</a:t>
            </a:r>
            <a:r>
              <a:rPr lang="en-CA" altLang="en-US" dirty="0"/>
              <a:t> ring halves average latency</a:t>
            </a:r>
          </a:p>
          <a:p>
            <a:pPr lvl="1" eaLnBrk="1" hangingPunct="1"/>
            <a:r>
              <a:rPr lang="en-CA" altLang="en-US" i="1" dirty="0">
                <a:solidFill>
                  <a:srgbClr val="C00000"/>
                </a:solidFill>
              </a:rPr>
              <a:t>Hierarchy</a:t>
            </a:r>
            <a:r>
              <a:rPr lang="en-CA" altLang="en-US" i="1" dirty="0"/>
              <a:t> </a:t>
            </a:r>
            <a:r>
              <a:rPr lang="en-CA" altLang="en-US" dirty="0"/>
              <a:t>of rings reduces latency for transfers within a lower-level ring or between rings</a:t>
            </a:r>
          </a:p>
        </p:txBody>
      </p:sp>
      <p:pic>
        <p:nvPicPr>
          <p:cNvPr id="3" name="Picture 2">
            <a:extLst>
              <a:ext uri="{FF2B5EF4-FFF2-40B4-BE49-F238E27FC236}">
                <a16:creationId xmlns:a16="http://schemas.microsoft.com/office/drawing/2014/main" id="{6C763327-6C41-4A0D-B4AD-B3A7A6A29629}"/>
              </a:ext>
            </a:extLst>
          </p:cNvPr>
          <p:cNvPicPr>
            <a:picLocks noChangeAspect="1"/>
          </p:cNvPicPr>
          <p:nvPr/>
        </p:nvPicPr>
        <p:blipFill>
          <a:blip r:embed="rId2"/>
          <a:stretch>
            <a:fillRect/>
          </a:stretch>
        </p:blipFill>
        <p:spPr>
          <a:xfrm>
            <a:off x="8220236" y="3492209"/>
            <a:ext cx="3240360" cy="737679"/>
          </a:xfrm>
          <a:prstGeom prst="rect">
            <a:avLst/>
          </a:prstGeom>
        </p:spPr>
      </p:pic>
      <p:pic>
        <p:nvPicPr>
          <p:cNvPr id="4" name="Picture 3">
            <a:extLst>
              <a:ext uri="{FF2B5EF4-FFF2-40B4-BE49-F238E27FC236}">
                <a16:creationId xmlns:a16="http://schemas.microsoft.com/office/drawing/2014/main" id="{260EB8C2-9F98-4D38-97F6-665C50FA621A}"/>
              </a:ext>
            </a:extLst>
          </p:cNvPr>
          <p:cNvPicPr>
            <a:picLocks noChangeAspect="1"/>
          </p:cNvPicPr>
          <p:nvPr/>
        </p:nvPicPr>
        <p:blipFill>
          <a:blip r:embed="rId3"/>
          <a:stretch>
            <a:fillRect/>
          </a:stretch>
        </p:blipFill>
        <p:spPr>
          <a:xfrm>
            <a:off x="4871864" y="5193924"/>
            <a:ext cx="4573468" cy="1363742"/>
          </a:xfrm>
          <a:prstGeom prst="rect">
            <a:avLst/>
          </a:prstGeom>
        </p:spPr>
      </p:pic>
      <p:pic>
        <p:nvPicPr>
          <p:cNvPr id="33794" name="Picture 2" descr="Overview of Performance Measurement and Analytical Modeling Techniques for  Multi-core Processors">
            <a:extLst>
              <a:ext uri="{FF2B5EF4-FFF2-40B4-BE49-F238E27FC236}">
                <a16:creationId xmlns:a16="http://schemas.microsoft.com/office/drawing/2014/main" id="{B4EF1959-E826-46A1-9BA8-80ED92A8153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88288" y="265058"/>
            <a:ext cx="2952328" cy="21158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09488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3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79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638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387">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387">
                                            <p:txEl>
                                              <p:pRg st="3" end="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6387">
                                            <p:txEl>
                                              <p:pRg st="4" end="4"/>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6387">
                                            <p:txEl>
                                              <p:pRg st="5" end="5"/>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5D54A-946F-4AA6-9FC5-DA0886573B9C}"/>
              </a:ext>
            </a:extLst>
          </p:cNvPr>
          <p:cNvSpPr>
            <a:spLocks noGrp="1"/>
          </p:cNvSpPr>
          <p:nvPr>
            <p:ph type="title"/>
          </p:nvPr>
        </p:nvSpPr>
        <p:spPr/>
        <p:txBody>
          <a:bodyPr/>
          <a:lstStyle/>
          <a:p>
            <a:r>
              <a:rPr lang="en-CA" altLang="en-US" dirty="0"/>
              <a:t>Crossbar</a:t>
            </a:r>
            <a:endParaRPr lang="en-US" dirty="0"/>
          </a:p>
        </p:txBody>
      </p:sp>
      <p:sp>
        <p:nvSpPr>
          <p:cNvPr id="3" name="Content Placeholder 2">
            <a:extLst>
              <a:ext uri="{FF2B5EF4-FFF2-40B4-BE49-F238E27FC236}">
                <a16:creationId xmlns:a16="http://schemas.microsoft.com/office/drawing/2014/main" id="{357ED162-C287-4872-B3D2-ED267E40A1D0}"/>
              </a:ext>
            </a:extLst>
          </p:cNvPr>
          <p:cNvSpPr>
            <a:spLocks noGrp="1"/>
          </p:cNvSpPr>
          <p:nvPr>
            <p:ph idx="1"/>
          </p:nvPr>
        </p:nvSpPr>
        <p:spPr>
          <a:xfrm>
            <a:off x="609600" y="1340769"/>
            <a:ext cx="6278488" cy="5040560"/>
          </a:xfrm>
        </p:spPr>
        <p:txBody>
          <a:bodyPr/>
          <a:lstStyle/>
          <a:p>
            <a:pPr eaLnBrk="1" hangingPunct="1"/>
            <a:r>
              <a:rPr lang="en-CA" altLang="en-US" dirty="0"/>
              <a:t>A </a:t>
            </a:r>
            <a:r>
              <a:rPr lang="en-CA" altLang="en-US" i="1" dirty="0"/>
              <a:t>crossbar</a:t>
            </a:r>
            <a:r>
              <a:rPr lang="en-CA" altLang="en-US" dirty="0"/>
              <a:t> provides a direct link between any pair of units connected to the network</a:t>
            </a:r>
          </a:p>
          <a:p>
            <a:pPr eaLnBrk="1" hangingPunct="1"/>
            <a:endParaRPr lang="en-CA" altLang="en-US" dirty="0"/>
          </a:p>
          <a:p>
            <a:pPr eaLnBrk="1" hangingPunct="1"/>
            <a:r>
              <a:rPr lang="en-CA" altLang="en-US" dirty="0"/>
              <a:t>Can implement with collection of switches for simultaneous transfers to different destinations</a:t>
            </a:r>
            <a:endParaRPr lang="en-US" dirty="0"/>
          </a:p>
        </p:txBody>
      </p:sp>
      <p:sp>
        <p:nvSpPr>
          <p:cNvPr id="4" name="Slide Number Placeholder 3">
            <a:extLst>
              <a:ext uri="{FF2B5EF4-FFF2-40B4-BE49-F238E27FC236}">
                <a16:creationId xmlns:a16="http://schemas.microsoft.com/office/drawing/2014/main" id="{4A9B2C76-1049-4D8B-A9EB-5A6843FAB2A9}"/>
              </a:ext>
            </a:extLst>
          </p:cNvPr>
          <p:cNvSpPr>
            <a:spLocks noGrp="1"/>
          </p:cNvSpPr>
          <p:nvPr>
            <p:ph type="sldNum" sz="quarter" idx="12"/>
          </p:nvPr>
        </p:nvSpPr>
        <p:spPr/>
        <p:txBody>
          <a:bodyPr/>
          <a:lstStyle/>
          <a:p>
            <a:fld id="{C22DC6D3-9347-42BE-948A-F7EB414DF657}" type="slidenum">
              <a:rPr lang="en-US" altLang="en-US" smtClean="0"/>
              <a:pPr/>
              <a:t>31</a:t>
            </a:fld>
            <a:endParaRPr lang="en-US" altLang="en-US" dirty="0"/>
          </a:p>
        </p:txBody>
      </p:sp>
      <p:pic>
        <p:nvPicPr>
          <p:cNvPr id="6" name="Picture 4">
            <a:extLst>
              <a:ext uri="{FF2B5EF4-FFF2-40B4-BE49-F238E27FC236}">
                <a16:creationId xmlns:a16="http://schemas.microsoft.com/office/drawing/2014/main" id="{849A659E-AE57-41B7-B04B-B20C70EE1EB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02260" y="3786980"/>
            <a:ext cx="2880320" cy="25943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a:extLst>
              <a:ext uri="{FF2B5EF4-FFF2-40B4-BE49-F238E27FC236}">
                <a16:creationId xmlns:a16="http://schemas.microsoft.com/office/drawing/2014/main" id="{B40E077C-9017-4C02-8EE1-FA51824A79BD}"/>
              </a:ext>
            </a:extLst>
          </p:cNvPr>
          <p:cNvPicPr>
            <a:picLocks noChangeAspect="1"/>
          </p:cNvPicPr>
          <p:nvPr/>
        </p:nvPicPr>
        <p:blipFill>
          <a:blip r:embed="rId3"/>
          <a:stretch>
            <a:fillRect/>
          </a:stretch>
        </p:blipFill>
        <p:spPr>
          <a:xfrm>
            <a:off x="7824192" y="1196752"/>
            <a:ext cx="2436456" cy="2115012"/>
          </a:xfrm>
          <a:prstGeom prst="rect">
            <a:avLst/>
          </a:prstGeom>
        </p:spPr>
      </p:pic>
    </p:spTree>
    <p:extLst>
      <p:ext uri="{BB962C8B-B14F-4D97-AF65-F5344CB8AC3E}">
        <p14:creationId xmlns:p14="http://schemas.microsoft.com/office/powerpoint/2010/main" val="30010500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5955A-2F4F-4A43-8AA8-E187D81C31D9}"/>
              </a:ext>
            </a:extLst>
          </p:cNvPr>
          <p:cNvSpPr>
            <a:spLocks noGrp="1"/>
          </p:cNvSpPr>
          <p:nvPr>
            <p:ph type="title"/>
          </p:nvPr>
        </p:nvSpPr>
        <p:spPr/>
        <p:txBody>
          <a:bodyPr/>
          <a:lstStyle/>
          <a:p>
            <a:r>
              <a:rPr lang="en-US" dirty="0"/>
              <a:t>Shared Memory Multiprocessors</a:t>
            </a:r>
          </a:p>
        </p:txBody>
      </p:sp>
      <p:sp>
        <p:nvSpPr>
          <p:cNvPr id="3" name="Content Placeholder 2">
            <a:extLst>
              <a:ext uri="{FF2B5EF4-FFF2-40B4-BE49-F238E27FC236}">
                <a16:creationId xmlns:a16="http://schemas.microsoft.com/office/drawing/2014/main" id="{B33236E6-DBB2-4CA8-9F0F-B81125A67773}"/>
              </a:ext>
            </a:extLst>
          </p:cNvPr>
          <p:cNvSpPr>
            <a:spLocks noGrp="1"/>
          </p:cNvSpPr>
          <p:nvPr>
            <p:ph idx="1"/>
          </p:nvPr>
        </p:nvSpPr>
        <p:spPr/>
        <p:txBody>
          <a:bodyPr/>
          <a:lstStyle/>
          <a:p>
            <a:r>
              <a:rPr lang="en-US" dirty="0"/>
              <a:t>All processors have direct (hardware) access to all the main memory, i.e., share the same address space</a:t>
            </a:r>
          </a:p>
          <a:p>
            <a:pPr lvl="1"/>
            <a:r>
              <a:rPr lang="en-US" dirty="0"/>
              <a:t>Multicore processors, GPU, …</a:t>
            </a:r>
          </a:p>
          <a:p>
            <a:pPr>
              <a:defRPr/>
            </a:pPr>
            <a:endParaRPr lang="en-CA" dirty="0"/>
          </a:p>
          <a:p>
            <a:pPr>
              <a:defRPr/>
            </a:pPr>
            <a:r>
              <a:rPr lang="en-CA" dirty="0"/>
              <a:t>Uniform Memory Access (UMA)</a:t>
            </a:r>
          </a:p>
          <a:p>
            <a:pPr>
              <a:defRPr/>
            </a:pPr>
            <a:endParaRPr lang="en-CA" dirty="0"/>
          </a:p>
          <a:p>
            <a:pPr>
              <a:defRPr/>
            </a:pPr>
            <a:endParaRPr lang="en-CA" dirty="0"/>
          </a:p>
          <a:p>
            <a:pPr>
              <a:defRPr/>
            </a:pPr>
            <a:r>
              <a:rPr lang="en-CA" dirty="0"/>
              <a:t>Non-Uniform Memory Access (NUMA)</a:t>
            </a:r>
          </a:p>
          <a:p>
            <a:pPr>
              <a:defRPr/>
            </a:pPr>
            <a:endParaRPr lang="en-CA" dirty="0"/>
          </a:p>
          <a:p>
            <a:pPr lvl="1">
              <a:defRPr/>
            </a:pPr>
            <a:endParaRPr lang="en-CA" dirty="0"/>
          </a:p>
        </p:txBody>
      </p:sp>
      <p:sp>
        <p:nvSpPr>
          <p:cNvPr id="4" name="Slide Number Placeholder 3">
            <a:extLst>
              <a:ext uri="{FF2B5EF4-FFF2-40B4-BE49-F238E27FC236}">
                <a16:creationId xmlns:a16="http://schemas.microsoft.com/office/drawing/2014/main" id="{87158CDB-6CEC-4C10-B25F-662D79D1F1EE}"/>
              </a:ext>
            </a:extLst>
          </p:cNvPr>
          <p:cNvSpPr>
            <a:spLocks noGrp="1"/>
          </p:cNvSpPr>
          <p:nvPr>
            <p:ph type="sldNum" sz="quarter" idx="12"/>
          </p:nvPr>
        </p:nvSpPr>
        <p:spPr/>
        <p:txBody>
          <a:bodyPr/>
          <a:lstStyle/>
          <a:p>
            <a:fld id="{C22DC6D3-9347-42BE-948A-F7EB414DF657}" type="slidenum">
              <a:rPr lang="en-US" altLang="en-US" smtClean="0"/>
              <a:pPr/>
              <a:t>32</a:t>
            </a:fld>
            <a:endParaRPr lang="en-US" altLang="en-US" dirty="0"/>
          </a:p>
        </p:txBody>
      </p:sp>
      <p:pic>
        <p:nvPicPr>
          <p:cNvPr id="5" name="Picture 4">
            <a:extLst>
              <a:ext uri="{FF2B5EF4-FFF2-40B4-BE49-F238E27FC236}">
                <a16:creationId xmlns:a16="http://schemas.microsoft.com/office/drawing/2014/main" id="{3D0F8332-149C-427C-BC6C-01ACDC326516}"/>
              </a:ext>
            </a:extLst>
          </p:cNvPr>
          <p:cNvPicPr>
            <a:picLocks noChangeAspect="1"/>
          </p:cNvPicPr>
          <p:nvPr/>
        </p:nvPicPr>
        <p:blipFill>
          <a:blip r:embed="rId2"/>
          <a:stretch>
            <a:fillRect/>
          </a:stretch>
        </p:blipFill>
        <p:spPr>
          <a:xfrm>
            <a:off x="7464310" y="2924944"/>
            <a:ext cx="3130506" cy="1584177"/>
          </a:xfrm>
          <a:prstGeom prst="rect">
            <a:avLst/>
          </a:prstGeom>
        </p:spPr>
      </p:pic>
      <p:pic>
        <p:nvPicPr>
          <p:cNvPr id="7" name="Picture 6">
            <a:extLst>
              <a:ext uri="{FF2B5EF4-FFF2-40B4-BE49-F238E27FC236}">
                <a16:creationId xmlns:a16="http://schemas.microsoft.com/office/drawing/2014/main" id="{76AE0BFE-DC4C-410F-AFAB-829B8213C19B}"/>
              </a:ext>
            </a:extLst>
          </p:cNvPr>
          <p:cNvPicPr>
            <a:picLocks noChangeAspect="1"/>
          </p:cNvPicPr>
          <p:nvPr/>
        </p:nvPicPr>
        <p:blipFill>
          <a:blip r:embed="rId3"/>
          <a:stretch>
            <a:fillRect/>
          </a:stretch>
        </p:blipFill>
        <p:spPr>
          <a:xfrm>
            <a:off x="7536160" y="4869159"/>
            <a:ext cx="3058656" cy="1584177"/>
          </a:xfrm>
          <a:prstGeom prst="rect">
            <a:avLst/>
          </a:prstGeom>
        </p:spPr>
      </p:pic>
    </p:spTree>
    <p:extLst>
      <p:ext uri="{BB962C8B-B14F-4D97-AF65-F5344CB8AC3E}">
        <p14:creationId xmlns:p14="http://schemas.microsoft.com/office/powerpoint/2010/main" val="2462650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B04DF-508C-49CE-9A81-B94E517251EF}"/>
              </a:ext>
            </a:extLst>
          </p:cNvPr>
          <p:cNvSpPr>
            <a:spLocks noGrp="1"/>
          </p:cNvSpPr>
          <p:nvPr>
            <p:ph type="title"/>
          </p:nvPr>
        </p:nvSpPr>
        <p:spPr/>
        <p:txBody>
          <a:bodyPr/>
          <a:lstStyle/>
          <a:p>
            <a:r>
              <a:rPr lang="en-CA" dirty="0"/>
              <a:t>UMA vs NUMA </a:t>
            </a:r>
            <a:endParaRPr lang="en-US" dirty="0"/>
          </a:p>
        </p:txBody>
      </p:sp>
      <p:graphicFrame>
        <p:nvGraphicFramePr>
          <p:cNvPr id="5" name="Content Placeholder 4">
            <a:extLst>
              <a:ext uri="{FF2B5EF4-FFF2-40B4-BE49-F238E27FC236}">
                <a16:creationId xmlns:a16="http://schemas.microsoft.com/office/drawing/2014/main" id="{F6F72F01-13C8-4DBD-86FC-EE24A46AB4B9}"/>
              </a:ext>
            </a:extLst>
          </p:cNvPr>
          <p:cNvGraphicFramePr>
            <a:graphicFrameLocks noGrp="1"/>
          </p:cNvGraphicFramePr>
          <p:nvPr>
            <p:ph idx="1"/>
            <p:extLst>
              <p:ext uri="{D42A27DB-BD31-4B8C-83A1-F6EECF244321}">
                <p14:modId xmlns:p14="http://schemas.microsoft.com/office/powerpoint/2010/main" val="244521214"/>
              </p:ext>
            </p:extLst>
          </p:nvPr>
        </p:nvGraphicFramePr>
        <p:xfrm>
          <a:off x="609600" y="1341438"/>
          <a:ext cx="10972800" cy="2916516"/>
        </p:xfrm>
        <a:graphic>
          <a:graphicData uri="http://schemas.openxmlformats.org/drawingml/2006/table">
            <a:tbl>
              <a:tblPr firstRow="1" bandRow="1">
                <a:tableStyleId>{5C22544A-7EE6-4342-B048-85BDC9FD1C3A}</a:tableStyleId>
              </a:tblPr>
              <a:tblGrid>
                <a:gridCol w="5486400">
                  <a:extLst>
                    <a:ext uri="{9D8B030D-6E8A-4147-A177-3AD203B41FA5}">
                      <a16:colId xmlns:a16="http://schemas.microsoft.com/office/drawing/2014/main" val="1579510562"/>
                    </a:ext>
                  </a:extLst>
                </a:gridCol>
                <a:gridCol w="5486400">
                  <a:extLst>
                    <a:ext uri="{9D8B030D-6E8A-4147-A177-3AD203B41FA5}">
                      <a16:colId xmlns:a16="http://schemas.microsoft.com/office/drawing/2014/main" val="1373224107"/>
                    </a:ext>
                  </a:extLst>
                </a:gridCol>
              </a:tblGrid>
              <a:tr h="359370">
                <a:tc>
                  <a:txBody>
                    <a:bodyPr/>
                    <a:lstStyle/>
                    <a:p>
                      <a:pPr algn="ctr"/>
                      <a:r>
                        <a:rPr lang="en-HK" sz="1800" b="0" i="0" kern="1200" dirty="0">
                          <a:solidFill>
                            <a:schemeClr val="lt1"/>
                          </a:solidFill>
                          <a:effectLst/>
                          <a:latin typeface="+mn-lt"/>
                          <a:ea typeface="+mn-ea"/>
                          <a:cs typeface="+mn-cs"/>
                        </a:rPr>
                        <a:t>Uniform Memory Access (</a:t>
                      </a:r>
                      <a:r>
                        <a:rPr lang="en-US" dirty="0"/>
                        <a:t>UMA)</a:t>
                      </a:r>
                    </a:p>
                  </a:txBody>
                  <a:tcPr/>
                </a:tc>
                <a:tc>
                  <a:txBody>
                    <a:bodyPr/>
                    <a:lstStyle/>
                    <a:p>
                      <a:pPr algn="ctr"/>
                      <a:r>
                        <a:rPr lang="en-US" sz="1800" b="0" i="0" kern="1200" dirty="0">
                          <a:solidFill>
                            <a:schemeClr val="dk1"/>
                          </a:solidFill>
                          <a:effectLst/>
                          <a:latin typeface="+mn-lt"/>
                          <a:ea typeface="+mn-ea"/>
                          <a:cs typeface="+mn-cs"/>
                        </a:rPr>
                        <a:t> </a:t>
                      </a:r>
                      <a:r>
                        <a:rPr lang="en-US" sz="1800" b="0" i="0" kern="1200" dirty="0">
                          <a:solidFill>
                            <a:schemeClr val="lt1"/>
                          </a:solidFill>
                          <a:effectLst/>
                          <a:latin typeface="+mn-lt"/>
                          <a:ea typeface="+mn-ea"/>
                          <a:cs typeface="+mn-cs"/>
                        </a:rPr>
                        <a:t>non-uniform Memory Access</a:t>
                      </a:r>
                      <a:r>
                        <a:rPr lang="en-US" sz="1800" b="0" i="0" kern="1200" dirty="0">
                          <a:solidFill>
                            <a:schemeClr val="dk1"/>
                          </a:solidFill>
                          <a:effectLst/>
                          <a:latin typeface="+mn-lt"/>
                          <a:ea typeface="+mn-ea"/>
                          <a:cs typeface="+mn-cs"/>
                        </a:rPr>
                        <a:t> </a:t>
                      </a:r>
                      <a:r>
                        <a:rPr lang="en-US" sz="1800" b="1" i="0" kern="1200" dirty="0">
                          <a:solidFill>
                            <a:schemeClr val="bg1"/>
                          </a:solidFill>
                          <a:effectLst/>
                          <a:latin typeface="+mn-lt"/>
                          <a:ea typeface="+mn-ea"/>
                          <a:cs typeface="+mn-cs"/>
                        </a:rPr>
                        <a:t>(</a:t>
                      </a:r>
                      <a:r>
                        <a:rPr lang="en-US" dirty="0"/>
                        <a:t>NUMA)</a:t>
                      </a:r>
                    </a:p>
                  </a:txBody>
                  <a:tcPr/>
                </a:tc>
                <a:extLst>
                  <a:ext uri="{0D108BD9-81ED-4DB2-BD59-A6C34878D82A}">
                    <a16:rowId xmlns:a16="http://schemas.microsoft.com/office/drawing/2014/main" val="1724857267"/>
                  </a:ext>
                </a:extLst>
              </a:tr>
              <a:tr h="637689">
                <a:tc>
                  <a:txBody>
                    <a:bodyPr/>
                    <a:lstStyle/>
                    <a:p>
                      <a:pPr algn="ctr"/>
                      <a:r>
                        <a:rPr lang="en-US" sz="1800" b="0" i="0" kern="1200" dirty="0">
                          <a:solidFill>
                            <a:schemeClr val="dk1"/>
                          </a:solidFill>
                          <a:effectLst/>
                          <a:latin typeface="+mn-lt"/>
                          <a:ea typeface="+mn-ea"/>
                          <a:cs typeface="+mn-cs"/>
                        </a:rPr>
                        <a:t>Memory access time is balanced or equal.</a:t>
                      </a:r>
                      <a:endParaRPr lang="en-US" dirty="0"/>
                    </a:p>
                  </a:txBody>
                  <a:tcPr/>
                </a:tc>
                <a:tc>
                  <a:txBody>
                    <a:bodyPr/>
                    <a:lstStyle/>
                    <a:p>
                      <a:pPr algn="ctr"/>
                      <a:r>
                        <a:rPr lang="en-US" sz="1800" b="0" i="0" kern="1200" dirty="0">
                          <a:solidFill>
                            <a:schemeClr val="dk1"/>
                          </a:solidFill>
                          <a:effectLst/>
                          <a:latin typeface="+mn-lt"/>
                          <a:ea typeface="+mn-ea"/>
                          <a:cs typeface="+mn-cs"/>
                        </a:rPr>
                        <a:t>Memory access time is not equal.</a:t>
                      </a:r>
                      <a:endParaRPr lang="en-US" dirty="0"/>
                    </a:p>
                  </a:txBody>
                  <a:tcPr/>
                </a:tc>
                <a:extLst>
                  <a:ext uri="{0D108BD9-81ED-4DB2-BD59-A6C34878D82A}">
                    <a16:rowId xmlns:a16="http://schemas.microsoft.com/office/drawing/2014/main" val="3042674994"/>
                  </a:ext>
                </a:extLst>
              </a:tr>
              <a:tr h="637689">
                <a:tc>
                  <a:txBody>
                    <a:bodyPr/>
                    <a:lstStyle/>
                    <a:p>
                      <a:pPr algn="ctr"/>
                      <a:r>
                        <a:rPr lang="en-US" sz="1800" b="0" i="0" kern="1200" dirty="0">
                          <a:solidFill>
                            <a:schemeClr val="dk1"/>
                          </a:solidFill>
                          <a:effectLst/>
                          <a:latin typeface="+mn-lt"/>
                          <a:ea typeface="+mn-ea"/>
                          <a:cs typeface="+mn-cs"/>
                        </a:rPr>
                        <a:t>Single memory controller is used</a:t>
                      </a:r>
                      <a:endParaRPr lang="en-US" dirty="0"/>
                    </a:p>
                  </a:txBody>
                  <a:tcPr/>
                </a:tc>
                <a:tc>
                  <a:txBody>
                    <a:bodyPr/>
                    <a:lstStyle/>
                    <a:p>
                      <a:pPr algn="ctr"/>
                      <a:r>
                        <a:rPr lang="en-US" sz="1800" b="0" i="0" kern="1200" dirty="0">
                          <a:solidFill>
                            <a:schemeClr val="dk1"/>
                          </a:solidFill>
                          <a:effectLst/>
                          <a:latin typeface="+mn-lt"/>
                          <a:ea typeface="+mn-ea"/>
                          <a:cs typeface="+mn-cs"/>
                        </a:rPr>
                        <a:t>Multiple memory controllers are used.</a:t>
                      </a:r>
                      <a:endParaRPr lang="en-US" dirty="0"/>
                    </a:p>
                  </a:txBody>
                  <a:tcPr/>
                </a:tc>
                <a:extLst>
                  <a:ext uri="{0D108BD9-81ED-4DB2-BD59-A6C34878D82A}">
                    <a16:rowId xmlns:a16="http://schemas.microsoft.com/office/drawing/2014/main" val="1386915958"/>
                  </a:ext>
                </a:extLst>
              </a:tr>
              <a:tr h="637689">
                <a:tc>
                  <a:txBody>
                    <a:bodyPr/>
                    <a:lstStyle/>
                    <a:p>
                      <a:pPr algn="ctr"/>
                      <a:r>
                        <a:rPr lang="en-US" sz="1800" b="0" i="0" kern="1200" dirty="0">
                          <a:solidFill>
                            <a:schemeClr val="dk1"/>
                          </a:solidFill>
                          <a:effectLst/>
                          <a:latin typeface="+mn-lt"/>
                          <a:ea typeface="+mn-ea"/>
                          <a:cs typeface="+mn-cs"/>
                        </a:rPr>
                        <a:t>UMA is usually slower than </a:t>
                      </a:r>
                      <a:r>
                        <a:rPr lang="en-US" dirty="0"/>
                        <a:t>NUMA</a:t>
                      </a:r>
                    </a:p>
                  </a:txBody>
                  <a:tcPr/>
                </a:tc>
                <a:tc>
                  <a:txBody>
                    <a:bodyPr/>
                    <a:lstStyle/>
                    <a:p>
                      <a:pPr algn="ctr"/>
                      <a:r>
                        <a:rPr lang="en-US" dirty="0"/>
                        <a:t>NUMA is usually faster than </a:t>
                      </a:r>
                      <a:r>
                        <a:rPr lang="en-US" sz="1800" b="0" i="0" kern="1200" dirty="0">
                          <a:solidFill>
                            <a:schemeClr val="dk1"/>
                          </a:solidFill>
                          <a:effectLst/>
                          <a:latin typeface="+mn-lt"/>
                          <a:ea typeface="+mn-ea"/>
                          <a:cs typeface="+mn-cs"/>
                        </a:rPr>
                        <a:t>UMA</a:t>
                      </a:r>
                      <a:endParaRPr lang="en-US" dirty="0"/>
                    </a:p>
                  </a:txBody>
                  <a:tcPr/>
                </a:tc>
                <a:extLst>
                  <a:ext uri="{0D108BD9-81ED-4DB2-BD59-A6C34878D82A}">
                    <a16:rowId xmlns:a16="http://schemas.microsoft.com/office/drawing/2014/main" val="3993729038"/>
                  </a:ext>
                </a:extLst>
              </a:tr>
              <a:tr h="637689">
                <a:tc>
                  <a:txBody>
                    <a:bodyPr/>
                    <a:lstStyle/>
                    <a:p>
                      <a:pPr algn="ctr"/>
                      <a:r>
                        <a:rPr lang="en-HK" sz="1800" b="0" i="0" kern="1200" dirty="0">
                          <a:solidFill>
                            <a:schemeClr val="dk1"/>
                          </a:solidFill>
                          <a:effectLst/>
                          <a:latin typeface="+mn-lt"/>
                          <a:ea typeface="+mn-ea"/>
                          <a:cs typeface="+mn-cs"/>
                        </a:rPr>
                        <a:t>UMA has limited bandwidth</a:t>
                      </a:r>
                      <a:endParaRPr lang="en-US" dirty="0"/>
                    </a:p>
                  </a:txBody>
                  <a:tcPr/>
                </a:tc>
                <a:tc>
                  <a:txBody>
                    <a:bodyPr/>
                    <a:lstStyle/>
                    <a:p>
                      <a:pPr algn="ctr"/>
                      <a:r>
                        <a:rPr lang="en-US" sz="1800" b="0" i="0" kern="1200" dirty="0">
                          <a:solidFill>
                            <a:schemeClr val="dk1"/>
                          </a:solidFill>
                          <a:effectLst/>
                          <a:latin typeface="+mn-lt"/>
                          <a:ea typeface="+mn-ea"/>
                          <a:cs typeface="+mn-cs"/>
                        </a:rPr>
                        <a:t>NUMA has higher bandwidth than UMA</a:t>
                      </a:r>
                      <a:endParaRPr lang="en-US" dirty="0"/>
                    </a:p>
                  </a:txBody>
                  <a:tcPr/>
                </a:tc>
                <a:extLst>
                  <a:ext uri="{0D108BD9-81ED-4DB2-BD59-A6C34878D82A}">
                    <a16:rowId xmlns:a16="http://schemas.microsoft.com/office/drawing/2014/main" val="1802005669"/>
                  </a:ext>
                </a:extLst>
              </a:tr>
            </a:tbl>
          </a:graphicData>
        </a:graphic>
      </p:graphicFrame>
      <p:sp>
        <p:nvSpPr>
          <p:cNvPr id="4" name="Slide Number Placeholder 3">
            <a:extLst>
              <a:ext uri="{FF2B5EF4-FFF2-40B4-BE49-F238E27FC236}">
                <a16:creationId xmlns:a16="http://schemas.microsoft.com/office/drawing/2014/main" id="{44604A95-FF3E-4CC3-8A66-5C8819656EB1}"/>
              </a:ext>
            </a:extLst>
          </p:cNvPr>
          <p:cNvSpPr>
            <a:spLocks noGrp="1"/>
          </p:cNvSpPr>
          <p:nvPr>
            <p:ph type="sldNum" sz="quarter" idx="12"/>
          </p:nvPr>
        </p:nvSpPr>
        <p:spPr/>
        <p:txBody>
          <a:bodyPr/>
          <a:lstStyle/>
          <a:p>
            <a:fld id="{C22DC6D3-9347-42BE-948A-F7EB414DF657}" type="slidenum">
              <a:rPr lang="en-US" altLang="en-US" smtClean="0"/>
              <a:pPr/>
              <a:t>33</a:t>
            </a:fld>
            <a:endParaRPr lang="en-US" altLang="en-US" dirty="0"/>
          </a:p>
        </p:txBody>
      </p:sp>
      <p:pic>
        <p:nvPicPr>
          <p:cNvPr id="6" name="Picture 5">
            <a:extLst>
              <a:ext uri="{FF2B5EF4-FFF2-40B4-BE49-F238E27FC236}">
                <a16:creationId xmlns:a16="http://schemas.microsoft.com/office/drawing/2014/main" id="{DB5DE441-FE93-4602-A29D-F9B4D7D3A685}"/>
              </a:ext>
            </a:extLst>
          </p:cNvPr>
          <p:cNvPicPr>
            <a:picLocks noChangeAspect="1"/>
          </p:cNvPicPr>
          <p:nvPr/>
        </p:nvPicPr>
        <p:blipFill>
          <a:blip r:embed="rId2"/>
          <a:stretch>
            <a:fillRect/>
          </a:stretch>
        </p:blipFill>
        <p:spPr>
          <a:xfrm>
            <a:off x="1631504" y="4437112"/>
            <a:ext cx="3528392" cy="1785525"/>
          </a:xfrm>
          <a:prstGeom prst="rect">
            <a:avLst/>
          </a:prstGeom>
        </p:spPr>
      </p:pic>
      <p:pic>
        <p:nvPicPr>
          <p:cNvPr id="7" name="Picture 6">
            <a:extLst>
              <a:ext uri="{FF2B5EF4-FFF2-40B4-BE49-F238E27FC236}">
                <a16:creationId xmlns:a16="http://schemas.microsoft.com/office/drawing/2014/main" id="{59862168-D01D-439E-A122-686D747BC1C2}"/>
              </a:ext>
            </a:extLst>
          </p:cNvPr>
          <p:cNvPicPr>
            <a:picLocks noChangeAspect="1"/>
          </p:cNvPicPr>
          <p:nvPr/>
        </p:nvPicPr>
        <p:blipFill>
          <a:blip r:embed="rId3"/>
          <a:stretch>
            <a:fillRect/>
          </a:stretch>
        </p:blipFill>
        <p:spPr>
          <a:xfrm>
            <a:off x="7248128" y="4473613"/>
            <a:ext cx="3384376" cy="1752878"/>
          </a:xfrm>
          <a:prstGeom prst="rect">
            <a:avLst/>
          </a:prstGeom>
        </p:spPr>
      </p:pic>
    </p:spTree>
    <p:extLst>
      <p:ext uri="{BB962C8B-B14F-4D97-AF65-F5344CB8AC3E}">
        <p14:creationId xmlns:p14="http://schemas.microsoft.com/office/powerpoint/2010/main" val="4030361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9681E-2FC8-449B-9949-72F0D49D2611}"/>
              </a:ext>
            </a:extLst>
          </p:cNvPr>
          <p:cNvSpPr>
            <a:spLocks noGrp="1"/>
          </p:cNvSpPr>
          <p:nvPr>
            <p:ph type="title"/>
          </p:nvPr>
        </p:nvSpPr>
        <p:spPr/>
        <p:txBody>
          <a:bodyPr/>
          <a:lstStyle/>
          <a:p>
            <a:r>
              <a:rPr lang="en-US" dirty="0"/>
              <a:t>Shared Data</a:t>
            </a:r>
          </a:p>
        </p:txBody>
      </p:sp>
      <p:sp>
        <p:nvSpPr>
          <p:cNvPr id="3" name="Content Placeholder 2">
            <a:extLst>
              <a:ext uri="{FF2B5EF4-FFF2-40B4-BE49-F238E27FC236}">
                <a16:creationId xmlns:a16="http://schemas.microsoft.com/office/drawing/2014/main" id="{2E02151D-5006-453D-8DE9-27055E46C576}"/>
              </a:ext>
            </a:extLst>
          </p:cNvPr>
          <p:cNvSpPr>
            <a:spLocks noGrp="1"/>
          </p:cNvSpPr>
          <p:nvPr>
            <p:ph idx="1"/>
          </p:nvPr>
        </p:nvSpPr>
        <p:spPr/>
        <p:txBody>
          <a:bodyPr/>
          <a:lstStyle/>
          <a:p>
            <a:r>
              <a:rPr lang="en-US" altLang="en-US" dirty="0">
                <a:ea typeface="ＭＳ Ｐゴシック" panose="020B0600070205080204" pitchFamily="34" charset="-128"/>
              </a:rPr>
              <a:t>Proc 0 writes to an address, followed by Proc 1 reading</a:t>
            </a:r>
          </a:p>
          <a:p>
            <a:endParaRPr lang="en-US" dirty="0"/>
          </a:p>
          <a:p>
            <a:endParaRPr lang="en-US" dirty="0"/>
          </a:p>
          <a:p>
            <a:endParaRPr lang="en-US" altLang="en-US" dirty="0">
              <a:ea typeface="ＭＳ Ｐゴシック" panose="020B0600070205080204" pitchFamily="34" charset="-128"/>
            </a:endParaRPr>
          </a:p>
          <a:p>
            <a:r>
              <a:rPr lang="en-US" altLang="en-US" dirty="0">
                <a:ea typeface="ＭＳ Ｐゴシック" panose="020B0600070205080204" pitchFamily="34" charset="-128"/>
              </a:rPr>
              <a:t>Mem[A] is cached (at either end)</a:t>
            </a:r>
          </a:p>
          <a:p>
            <a:endParaRPr lang="en-US" dirty="0"/>
          </a:p>
        </p:txBody>
      </p:sp>
      <p:sp>
        <p:nvSpPr>
          <p:cNvPr id="4" name="Slide Number Placeholder 3">
            <a:extLst>
              <a:ext uri="{FF2B5EF4-FFF2-40B4-BE49-F238E27FC236}">
                <a16:creationId xmlns:a16="http://schemas.microsoft.com/office/drawing/2014/main" id="{37867EE7-EAFF-4C27-9BDD-7501123DD432}"/>
              </a:ext>
            </a:extLst>
          </p:cNvPr>
          <p:cNvSpPr>
            <a:spLocks noGrp="1"/>
          </p:cNvSpPr>
          <p:nvPr>
            <p:ph type="sldNum" sz="quarter" idx="12"/>
          </p:nvPr>
        </p:nvSpPr>
        <p:spPr/>
        <p:txBody>
          <a:bodyPr/>
          <a:lstStyle/>
          <a:p>
            <a:fld id="{C22DC6D3-9347-42BE-948A-F7EB414DF657}" type="slidenum">
              <a:rPr lang="en-US" altLang="en-US" smtClean="0"/>
              <a:pPr/>
              <a:t>34</a:t>
            </a:fld>
            <a:endParaRPr lang="en-US" altLang="en-US" dirty="0"/>
          </a:p>
        </p:txBody>
      </p:sp>
      <p:grpSp>
        <p:nvGrpSpPr>
          <p:cNvPr id="11" name="Group 10">
            <a:extLst>
              <a:ext uri="{FF2B5EF4-FFF2-40B4-BE49-F238E27FC236}">
                <a16:creationId xmlns:a16="http://schemas.microsoft.com/office/drawing/2014/main" id="{FD701CE5-2776-4C9E-94B6-4065C64F59E9}"/>
              </a:ext>
            </a:extLst>
          </p:cNvPr>
          <p:cNvGrpSpPr/>
          <p:nvPr/>
        </p:nvGrpSpPr>
        <p:grpSpPr>
          <a:xfrm>
            <a:off x="3476625" y="2003624"/>
            <a:ext cx="5140325" cy="1200150"/>
            <a:chOff x="3476625" y="2003624"/>
            <a:chExt cx="5140325" cy="1200150"/>
          </a:xfrm>
        </p:grpSpPr>
        <p:sp>
          <p:nvSpPr>
            <p:cNvPr id="6" name="TextBox 5">
              <a:extLst>
                <a:ext uri="{FF2B5EF4-FFF2-40B4-BE49-F238E27FC236}">
                  <a16:creationId xmlns:a16="http://schemas.microsoft.com/office/drawing/2014/main" id="{8C315836-9736-41A7-99B4-E4EF06C36A58}"/>
                </a:ext>
              </a:extLst>
            </p:cNvPr>
            <p:cNvSpPr txBox="1">
              <a:spLocks noChangeArrowheads="1"/>
            </p:cNvSpPr>
            <p:nvPr/>
          </p:nvSpPr>
          <p:spPr bwMode="auto">
            <a:xfrm>
              <a:off x="3476625" y="2003624"/>
              <a:ext cx="1370012"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b="1" u="sng" dirty="0">
                  <a:solidFill>
                    <a:srgbClr val="000000"/>
                  </a:solidFill>
                  <a:latin typeface="Tahoma" panose="020B0604030504040204" pitchFamily="34" charset="0"/>
                </a:rPr>
                <a:t>Proc 0</a:t>
              </a:r>
            </a:p>
            <a:p>
              <a:pPr eaLnBrk="1" hangingPunct="1"/>
              <a:r>
                <a:rPr lang="en-US" altLang="en-US" dirty="0">
                  <a:solidFill>
                    <a:srgbClr val="000000"/>
                  </a:solidFill>
                  <a:latin typeface="Courier" charset="0"/>
                </a:rPr>
                <a:t>Mem[A] = 1</a:t>
              </a:r>
            </a:p>
          </p:txBody>
        </p:sp>
        <p:sp>
          <p:nvSpPr>
            <p:cNvPr id="7" name="TextBox 6">
              <a:extLst>
                <a:ext uri="{FF2B5EF4-FFF2-40B4-BE49-F238E27FC236}">
                  <a16:creationId xmlns:a16="http://schemas.microsoft.com/office/drawing/2014/main" id="{97E2F756-1B67-4D78-9C77-248EF55DBB58}"/>
                </a:ext>
              </a:extLst>
            </p:cNvPr>
            <p:cNvSpPr txBox="1">
              <a:spLocks noChangeArrowheads="1"/>
            </p:cNvSpPr>
            <p:nvPr/>
          </p:nvSpPr>
          <p:spPr bwMode="auto">
            <a:xfrm>
              <a:off x="6872287" y="2003624"/>
              <a:ext cx="1519238"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b="1" u="sng" dirty="0">
                  <a:solidFill>
                    <a:srgbClr val="000000"/>
                  </a:solidFill>
                  <a:latin typeface="Tahoma" panose="020B0604030504040204" pitchFamily="34" charset="0"/>
                </a:rPr>
                <a:t>Proc 1</a:t>
              </a:r>
            </a:p>
            <a:p>
              <a:pPr eaLnBrk="1" hangingPunct="1"/>
              <a:r>
                <a:rPr lang="en-US" altLang="en-US" dirty="0">
                  <a:solidFill>
                    <a:srgbClr val="000000"/>
                  </a:solidFill>
                  <a:latin typeface="Courier" charset="0"/>
                </a:rPr>
                <a:t>…</a:t>
              </a:r>
            </a:p>
            <a:p>
              <a:pPr eaLnBrk="1" hangingPunct="1"/>
              <a:endParaRPr lang="en-US" altLang="en-US" i="1" u="sng" dirty="0">
                <a:solidFill>
                  <a:srgbClr val="000000"/>
                </a:solidFill>
                <a:latin typeface="Courier" charset="0"/>
              </a:endParaRPr>
            </a:p>
            <a:p>
              <a:pPr eaLnBrk="1" hangingPunct="1"/>
              <a:r>
                <a:rPr lang="en-US" altLang="en-US" dirty="0">
                  <a:solidFill>
                    <a:srgbClr val="000000"/>
                  </a:solidFill>
                  <a:latin typeface="Courier" charset="0"/>
                </a:rPr>
                <a:t>Print Mem[A]</a:t>
              </a:r>
            </a:p>
          </p:txBody>
        </p:sp>
        <p:cxnSp>
          <p:nvCxnSpPr>
            <p:cNvPr id="8" name="Straight Connector 7">
              <a:extLst>
                <a:ext uri="{FF2B5EF4-FFF2-40B4-BE49-F238E27FC236}">
                  <a16:creationId xmlns:a16="http://schemas.microsoft.com/office/drawing/2014/main" id="{660C78AD-91F8-4EEB-8765-C5FBF60B647F}"/>
                </a:ext>
              </a:extLst>
            </p:cNvPr>
            <p:cNvCxnSpPr>
              <a:cxnSpLocks noChangeShapeType="1"/>
            </p:cNvCxnSpPr>
            <p:nvPr/>
          </p:nvCxnSpPr>
          <p:spPr bwMode="auto">
            <a:xfrm>
              <a:off x="3575050" y="2852936"/>
              <a:ext cx="5041900" cy="15875"/>
            </a:xfrm>
            <a:prstGeom prst="line">
              <a:avLst/>
            </a:prstGeom>
            <a:noFill/>
            <a:ln w="9525">
              <a:solidFill>
                <a:schemeClr val="tx1"/>
              </a:solidFill>
              <a:prstDash val="dash"/>
              <a:round/>
              <a:headEnd/>
              <a:tailEnd/>
            </a:ln>
            <a:extLst>
              <a:ext uri="{909E8E84-426E-40DD-AFC4-6F175D3DCCD1}">
                <a14:hiddenFill xmlns:a14="http://schemas.microsoft.com/office/drawing/2010/main">
                  <a:noFill/>
                </a14:hiddenFill>
              </a:ext>
            </a:extLst>
          </p:spPr>
        </p:cxnSp>
        <p:cxnSp>
          <p:nvCxnSpPr>
            <p:cNvPr id="9" name="Straight Connector 8">
              <a:extLst>
                <a:ext uri="{FF2B5EF4-FFF2-40B4-BE49-F238E27FC236}">
                  <a16:creationId xmlns:a16="http://schemas.microsoft.com/office/drawing/2014/main" id="{0D6B357B-75BC-4A48-813F-479A358AFC47}"/>
                </a:ext>
              </a:extLst>
            </p:cNvPr>
            <p:cNvCxnSpPr>
              <a:cxnSpLocks noChangeShapeType="1"/>
            </p:cNvCxnSpPr>
            <p:nvPr/>
          </p:nvCxnSpPr>
          <p:spPr bwMode="auto">
            <a:xfrm>
              <a:off x="5059362" y="2454474"/>
              <a:ext cx="1812925" cy="574675"/>
            </a:xfrm>
            <a:prstGeom prst="line">
              <a:avLst/>
            </a:prstGeom>
            <a:noFill/>
            <a:ln w="9525">
              <a:solidFill>
                <a:schemeClr val="tx1"/>
              </a:solidFill>
              <a:round/>
              <a:headEnd/>
              <a:tailEnd type="triangle" w="med" len="med"/>
            </a:ln>
            <a:extLst>
              <a:ext uri="{909E8E84-426E-40DD-AFC4-6F175D3DCCD1}">
                <a14:hiddenFill xmlns:a14="http://schemas.microsoft.com/office/drawing/2010/main">
                  <a:noFill/>
                </a14:hiddenFill>
              </a:ext>
            </a:extLst>
          </p:spPr>
        </p:cxnSp>
      </p:grpSp>
      <p:pic>
        <p:nvPicPr>
          <p:cNvPr id="10" name="Picture 9">
            <a:extLst>
              <a:ext uri="{FF2B5EF4-FFF2-40B4-BE49-F238E27FC236}">
                <a16:creationId xmlns:a16="http://schemas.microsoft.com/office/drawing/2014/main" id="{337C658D-6558-4171-B9FF-53BB59E6F9B6}"/>
              </a:ext>
            </a:extLst>
          </p:cNvPr>
          <p:cNvPicPr>
            <a:picLocks noChangeAspect="1"/>
          </p:cNvPicPr>
          <p:nvPr/>
        </p:nvPicPr>
        <p:blipFill>
          <a:blip r:embed="rId2"/>
          <a:stretch>
            <a:fillRect/>
          </a:stretch>
        </p:blipFill>
        <p:spPr>
          <a:xfrm>
            <a:off x="6860887" y="3843308"/>
            <a:ext cx="4054276" cy="2051646"/>
          </a:xfrm>
          <a:prstGeom prst="rect">
            <a:avLst/>
          </a:prstGeom>
        </p:spPr>
      </p:pic>
    </p:spTree>
    <p:extLst>
      <p:ext uri="{BB962C8B-B14F-4D97-AF65-F5344CB8AC3E}">
        <p14:creationId xmlns:p14="http://schemas.microsoft.com/office/powerpoint/2010/main" val="3497404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0CD3B-898D-41EB-9740-56D5C0BF64A4}"/>
              </a:ext>
            </a:extLst>
          </p:cNvPr>
          <p:cNvSpPr>
            <a:spLocks noGrp="1"/>
          </p:cNvSpPr>
          <p:nvPr>
            <p:ph type="title"/>
          </p:nvPr>
        </p:nvSpPr>
        <p:spPr/>
        <p:txBody>
          <a:bodyPr/>
          <a:lstStyle/>
          <a:p>
            <a:r>
              <a:rPr lang="en-US" altLang="en-US" dirty="0">
                <a:ea typeface="ＭＳ Ｐゴシック" panose="020B0600070205080204" pitchFamily="34" charset="-128"/>
              </a:rPr>
              <a:t>Cache Coherence </a:t>
            </a:r>
            <a:endParaRPr lang="en-US" dirty="0"/>
          </a:p>
        </p:txBody>
      </p:sp>
      <p:sp>
        <p:nvSpPr>
          <p:cNvPr id="3" name="Content Placeholder 2">
            <a:extLst>
              <a:ext uri="{FF2B5EF4-FFF2-40B4-BE49-F238E27FC236}">
                <a16:creationId xmlns:a16="http://schemas.microsoft.com/office/drawing/2014/main" id="{71170BEE-36EC-4E92-8E2B-AACF41B74DA4}"/>
              </a:ext>
            </a:extLst>
          </p:cNvPr>
          <p:cNvSpPr>
            <a:spLocks noGrp="1"/>
          </p:cNvSpPr>
          <p:nvPr>
            <p:ph idx="1"/>
          </p:nvPr>
        </p:nvSpPr>
        <p:spPr/>
        <p:txBody>
          <a:bodyPr/>
          <a:lstStyle/>
          <a:p>
            <a:r>
              <a:rPr lang="en-US" altLang="en-US" dirty="0">
                <a:ea typeface="ＭＳ Ｐゴシック" panose="020B0600070205080204" pitchFamily="34" charset="-128"/>
              </a:rPr>
              <a:t>Basic question: If multiple processors cache the same block, how do they ensure they all see a consistent state?</a:t>
            </a:r>
          </a:p>
          <a:p>
            <a:endParaRPr lang="en-US" dirty="0"/>
          </a:p>
        </p:txBody>
      </p:sp>
      <p:sp>
        <p:nvSpPr>
          <p:cNvPr id="4" name="Slide Number Placeholder 3">
            <a:extLst>
              <a:ext uri="{FF2B5EF4-FFF2-40B4-BE49-F238E27FC236}">
                <a16:creationId xmlns:a16="http://schemas.microsoft.com/office/drawing/2014/main" id="{07BDB3B4-F4EC-441C-9A91-482C78B47BB0}"/>
              </a:ext>
            </a:extLst>
          </p:cNvPr>
          <p:cNvSpPr>
            <a:spLocks noGrp="1"/>
          </p:cNvSpPr>
          <p:nvPr>
            <p:ph type="sldNum" sz="quarter" idx="12"/>
          </p:nvPr>
        </p:nvSpPr>
        <p:spPr/>
        <p:txBody>
          <a:bodyPr/>
          <a:lstStyle/>
          <a:p>
            <a:fld id="{C22DC6D3-9347-42BE-948A-F7EB414DF657}" type="slidenum">
              <a:rPr lang="en-US" altLang="en-US" smtClean="0"/>
              <a:pPr/>
              <a:t>35</a:t>
            </a:fld>
            <a:endParaRPr lang="en-US" altLang="en-US" dirty="0"/>
          </a:p>
        </p:txBody>
      </p:sp>
      <p:grpSp>
        <p:nvGrpSpPr>
          <p:cNvPr id="24" name="Group 23">
            <a:extLst>
              <a:ext uri="{FF2B5EF4-FFF2-40B4-BE49-F238E27FC236}">
                <a16:creationId xmlns:a16="http://schemas.microsoft.com/office/drawing/2014/main" id="{5A295CD1-3A49-4232-88F6-1D2F458896DA}"/>
              </a:ext>
            </a:extLst>
          </p:cNvPr>
          <p:cNvGrpSpPr/>
          <p:nvPr/>
        </p:nvGrpSpPr>
        <p:grpSpPr>
          <a:xfrm>
            <a:off x="4572744" y="2438399"/>
            <a:ext cx="4025900" cy="4086945"/>
            <a:chOff x="4572744" y="2438399"/>
            <a:chExt cx="4025900" cy="4086945"/>
          </a:xfrm>
        </p:grpSpPr>
        <p:sp>
          <p:nvSpPr>
            <p:cNvPr id="6" name="Oval 3">
              <a:extLst>
                <a:ext uri="{FF2B5EF4-FFF2-40B4-BE49-F238E27FC236}">
                  <a16:creationId xmlns:a16="http://schemas.microsoft.com/office/drawing/2014/main" id="{5F569D22-2A18-4BB3-90A1-A4712242CD9C}"/>
                </a:ext>
              </a:extLst>
            </p:cNvPr>
            <p:cNvSpPr>
              <a:spLocks noChangeArrowheads="1"/>
            </p:cNvSpPr>
            <p:nvPr/>
          </p:nvSpPr>
          <p:spPr bwMode="auto">
            <a:xfrm>
              <a:off x="7468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7" name="Rectangle 4">
              <a:extLst>
                <a:ext uri="{FF2B5EF4-FFF2-40B4-BE49-F238E27FC236}">
                  <a16:creationId xmlns:a16="http://schemas.microsoft.com/office/drawing/2014/main" id="{2AE318AD-A7C8-417A-9B92-2C035C4A6EBE}"/>
                </a:ext>
              </a:extLst>
            </p:cNvPr>
            <p:cNvSpPr>
              <a:spLocks noChangeArrowheads="1"/>
            </p:cNvSpPr>
            <p:nvPr/>
          </p:nvSpPr>
          <p:spPr bwMode="auto">
            <a:xfrm>
              <a:off x="7392144" y="3449563"/>
              <a:ext cx="901700" cy="581272"/>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8" name="Line 5">
              <a:extLst>
                <a:ext uri="{FF2B5EF4-FFF2-40B4-BE49-F238E27FC236}">
                  <a16:creationId xmlns:a16="http://schemas.microsoft.com/office/drawing/2014/main" id="{CE831AFB-F4DA-4196-80B5-44CDA4123058}"/>
                </a:ext>
              </a:extLst>
            </p:cNvPr>
            <p:cNvSpPr>
              <a:spLocks noChangeShapeType="1"/>
            </p:cNvSpPr>
            <p:nvPr/>
          </p:nvSpPr>
          <p:spPr bwMode="auto">
            <a:xfrm>
              <a:off x="7842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9" name="Line 6">
              <a:extLst>
                <a:ext uri="{FF2B5EF4-FFF2-40B4-BE49-F238E27FC236}">
                  <a16:creationId xmlns:a16="http://schemas.microsoft.com/office/drawing/2014/main" id="{6410D5C5-FF82-4E44-9060-3E5484CF994B}"/>
                </a:ext>
              </a:extLst>
            </p:cNvPr>
            <p:cNvSpPr>
              <a:spLocks noChangeShapeType="1"/>
            </p:cNvSpPr>
            <p:nvPr/>
          </p:nvSpPr>
          <p:spPr bwMode="auto">
            <a:xfrm>
              <a:off x="7842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0" name="Oval 7">
              <a:extLst>
                <a:ext uri="{FF2B5EF4-FFF2-40B4-BE49-F238E27FC236}">
                  <a16:creationId xmlns:a16="http://schemas.microsoft.com/office/drawing/2014/main" id="{A2744F99-0D59-46FD-9592-E20C91A37B0C}"/>
                </a:ext>
              </a:extLst>
            </p:cNvPr>
            <p:cNvSpPr>
              <a:spLocks noChangeArrowheads="1"/>
            </p:cNvSpPr>
            <p:nvPr/>
          </p:nvSpPr>
          <p:spPr bwMode="auto">
            <a:xfrm>
              <a:off x="4801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1" name="Rectangle 8">
              <a:extLst>
                <a:ext uri="{FF2B5EF4-FFF2-40B4-BE49-F238E27FC236}">
                  <a16:creationId xmlns:a16="http://schemas.microsoft.com/office/drawing/2014/main" id="{8194BBD0-29D9-4BF1-ACC7-44E198FB7BFA}"/>
                </a:ext>
              </a:extLst>
            </p:cNvPr>
            <p:cNvSpPr>
              <a:spLocks noChangeArrowheads="1"/>
            </p:cNvSpPr>
            <p:nvPr/>
          </p:nvSpPr>
          <p:spPr bwMode="auto">
            <a:xfrm>
              <a:off x="4725144" y="3449563"/>
              <a:ext cx="901700" cy="581271"/>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2" name="Line 9">
              <a:extLst>
                <a:ext uri="{FF2B5EF4-FFF2-40B4-BE49-F238E27FC236}">
                  <a16:creationId xmlns:a16="http://schemas.microsoft.com/office/drawing/2014/main" id="{783495B1-383C-41DE-9A88-FB1CB17F1206}"/>
                </a:ext>
              </a:extLst>
            </p:cNvPr>
            <p:cNvSpPr>
              <a:spLocks noChangeShapeType="1"/>
            </p:cNvSpPr>
            <p:nvPr/>
          </p:nvSpPr>
          <p:spPr bwMode="auto">
            <a:xfrm>
              <a:off x="5175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3" name="Line 10">
              <a:extLst>
                <a:ext uri="{FF2B5EF4-FFF2-40B4-BE49-F238E27FC236}">
                  <a16:creationId xmlns:a16="http://schemas.microsoft.com/office/drawing/2014/main" id="{F3DECF1D-6C8B-4841-94CB-F588DA3FC0E7}"/>
                </a:ext>
              </a:extLst>
            </p:cNvPr>
            <p:cNvSpPr>
              <a:spLocks noChangeShapeType="1"/>
            </p:cNvSpPr>
            <p:nvPr/>
          </p:nvSpPr>
          <p:spPr bwMode="auto">
            <a:xfrm>
              <a:off x="5175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4" name="Rectangle 11">
              <a:extLst>
                <a:ext uri="{FF2B5EF4-FFF2-40B4-BE49-F238E27FC236}">
                  <a16:creationId xmlns:a16="http://schemas.microsoft.com/office/drawing/2014/main" id="{D879F804-9041-47FF-8B40-2EE81B758078}"/>
                </a:ext>
              </a:extLst>
            </p:cNvPr>
            <p:cNvSpPr>
              <a:spLocks noChangeArrowheads="1"/>
            </p:cNvSpPr>
            <p:nvPr/>
          </p:nvSpPr>
          <p:spPr bwMode="auto">
            <a:xfrm>
              <a:off x="4883894" y="5394001"/>
              <a:ext cx="3556000" cy="1131343"/>
            </a:xfrm>
            <a:prstGeom prst="rect">
              <a:avLst/>
            </a:prstGeom>
            <a:solidFill>
              <a:schemeClr val="bg1"/>
            </a:solidFill>
            <a:ln w="254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5" name="Rectangle 12">
              <a:extLst>
                <a:ext uri="{FF2B5EF4-FFF2-40B4-BE49-F238E27FC236}">
                  <a16:creationId xmlns:a16="http://schemas.microsoft.com/office/drawing/2014/main" id="{BE185081-334D-4E14-9B18-71A087D74ABF}"/>
                </a:ext>
              </a:extLst>
            </p:cNvPr>
            <p:cNvSpPr>
              <a:spLocks noChangeArrowheads="1"/>
            </p:cNvSpPr>
            <p:nvPr/>
          </p:nvSpPr>
          <p:spPr bwMode="auto">
            <a:xfrm>
              <a:off x="5487144" y="5897238"/>
              <a:ext cx="901700" cy="6350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6" name="Rectangle 13">
              <a:extLst>
                <a:ext uri="{FF2B5EF4-FFF2-40B4-BE49-F238E27FC236}">
                  <a16:creationId xmlns:a16="http://schemas.microsoft.com/office/drawing/2014/main" id="{6F76EF4F-96E8-44E8-B0A9-E7ECF7E1ACCC}"/>
                </a:ext>
              </a:extLst>
            </p:cNvPr>
            <p:cNvSpPr>
              <a:spLocks noChangeArrowheads="1"/>
            </p:cNvSpPr>
            <p:nvPr/>
          </p:nvSpPr>
          <p:spPr bwMode="auto">
            <a:xfrm>
              <a:off x="4933107" y="2627435"/>
              <a:ext cx="4603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P1</a:t>
              </a:r>
            </a:p>
          </p:txBody>
        </p:sp>
        <p:sp>
          <p:nvSpPr>
            <p:cNvPr id="17" name="Rectangle 14">
              <a:extLst>
                <a:ext uri="{FF2B5EF4-FFF2-40B4-BE49-F238E27FC236}">
                  <a16:creationId xmlns:a16="http://schemas.microsoft.com/office/drawing/2014/main" id="{F276EAB5-9AA3-4072-93CA-9BA9BA312109}"/>
                </a:ext>
              </a:extLst>
            </p:cNvPr>
            <p:cNvSpPr>
              <a:spLocks noChangeArrowheads="1"/>
            </p:cNvSpPr>
            <p:nvPr/>
          </p:nvSpPr>
          <p:spPr bwMode="auto">
            <a:xfrm>
              <a:off x="7600107" y="2625848"/>
              <a:ext cx="4603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P2</a:t>
              </a:r>
            </a:p>
          </p:txBody>
        </p:sp>
        <p:sp>
          <p:nvSpPr>
            <p:cNvPr id="18" name="Rectangle 15">
              <a:extLst>
                <a:ext uri="{FF2B5EF4-FFF2-40B4-BE49-F238E27FC236}">
                  <a16:creationId xmlns:a16="http://schemas.microsoft.com/office/drawing/2014/main" id="{53F3C779-21E0-4306-A753-F4168EC7DBC4}"/>
                </a:ext>
              </a:extLst>
            </p:cNvPr>
            <p:cNvSpPr>
              <a:spLocks noChangeArrowheads="1"/>
            </p:cNvSpPr>
            <p:nvPr/>
          </p:nvSpPr>
          <p:spPr bwMode="auto">
            <a:xfrm>
              <a:off x="5237907" y="5741663"/>
              <a:ext cx="2952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x</a:t>
              </a:r>
            </a:p>
          </p:txBody>
        </p:sp>
        <p:sp>
          <p:nvSpPr>
            <p:cNvPr id="19" name="AutoShape 16">
              <a:extLst>
                <a:ext uri="{FF2B5EF4-FFF2-40B4-BE49-F238E27FC236}">
                  <a16:creationId xmlns:a16="http://schemas.microsoft.com/office/drawing/2014/main" id="{AC4E943B-9462-4B27-9CB5-54DF0B3299F0}"/>
                </a:ext>
              </a:extLst>
            </p:cNvPr>
            <p:cNvSpPr>
              <a:spLocks noChangeArrowheads="1"/>
            </p:cNvSpPr>
            <p:nvPr/>
          </p:nvSpPr>
          <p:spPr bwMode="auto">
            <a:xfrm>
              <a:off x="4572744" y="4397051"/>
              <a:ext cx="4025900" cy="596900"/>
            </a:xfrm>
            <a:prstGeom prst="roundRect">
              <a:avLst>
                <a:gd name="adj" fmla="val 12495"/>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0" name="Rectangle 17">
              <a:extLst>
                <a:ext uri="{FF2B5EF4-FFF2-40B4-BE49-F238E27FC236}">
                  <a16:creationId xmlns:a16="http://schemas.microsoft.com/office/drawing/2014/main" id="{488C300B-138D-45D3-80DF-DDECC0742DDD}"/>
                </a:ext>
              </a:extLst>
            </p:cNvPr>
            <p:cNvSpPr>
              <a:spLocks noChangeArrowheads="1"/>
            </p:cNvSpPr>
            <p:nvPr/>
          </p:nvSpPr>
          <p:spPr bwMode="auto">
            <a:xfrm>
              <a:off x="5161707" y="4520876"/>
              <a:ext cx="26447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Interconnection Network</a:t>
              </a:r>
            </a:p>
          </p:txBody>
        </p:sp>
        <p:sp>
          <p:nvSpPr>
            <p:cNvPr id="21" name="Line 18">
              <a:extLst>
                <a:ext uri="{FF2B5EF4-FFF2-40B4-BE49-F238E27FC236}">
                  <a16:creationId xmlns:a16="http://schemas.microsoft.com/office/drawing/2014/main" id="{F0CE9E3A-301B-4CF5-9054-51253998302F}"/>
                </a:ext>
              </a:extLst>
            </p:cNvPr>
            <p:cNvSpPr>
              <a:spLocks noChangeShapeType="1"/>
            </p:cNvSpPr>
            <p:nvPr/>
          </p:nvSpPr>
          <p:spPr bwMode="auto">
            <a:xfrm>
              <a:off x="6471394" y="5006651"/>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2" name="Rectangle 19">
              <a:extLst>
                <a:ext uri="{FF2B5EF4-FFF2-40B4-BE49-F238E27FC236}">
                  <a16:creationId xmlns:a16="http://schemas.microsoft.com/office/drawing/2014/main" id="{68889213-2751-477C-9C2C-BEF280EC35F0}"/>
                </a:ext>
              </a:extLst>
            </p:cNvPr>
            <p:cNvSpPr>
              <a:spLocks noChangeArrowheads="1"/>
            </p:cNvSpPr>
            <p:nvPr/>
          </p:nvSpPr>
          <p:spPr bwMode="auto">
            <a:xfrm>
              <a:off x="5771307" y="6068019"/>
              <a:ext cx="15652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a:solidFill>
                    <a:srgbClr val="000000"/>
                  </a:solidFill>
                  <a:cs typeface="Arial" panose="020B0604020202020204" pitchFamily="34" charset="0"/>
                </a:rPr>
                <a:t>Main Memory</a:t>
              </a:r>
            </a:p>
          </p:txBody>
        </p:sp>
        <p:sp>
          <p:nvSpPr>
            <p:cNvPr id="23" name="TextBox 21">
              <a:extLst>
                <a:ext uri="{FF2B5EF4-FFF2-40B4-BE49-F238E27FC236}">
                  <a16:creationId xmlns:a16="http://schemas.microsoft.com/office/drawing/2014/main" id="{7B46FEE1-8325-4984-98DC-242A6CCA4A88}"/>
                </a:ext>
              </a:extLst>
            </p:cNvPr>
            <p:cNvSpPr txBox="1">
              <a:spLocks noChangeArrowheads="1"/>
            </p:cNvSpPr>
            <p:nvPr/>
          </p:nvSpPr>
          <p:spPr bwMode="auto">
            <a:xfrm>
              <a:off x="5561757" y="5592438"/>
              <a:ext cx="6985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grpSp>
    </p:spTree>
    <p:extLst>
      <p:ext uri="{BB962C8B-B14F-4D97-AF65-F5344CB8AC3E}">
        <p14:creationId xmlns:p14="http://schemas.microsoft.com/office/powerpoint/2010/main" val="3293235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0CD3B-898D-41EB-9740-56D5C0BF64A4}"/>
              </a:ext>
            </a:extLst>
          </p:cNvPr>
          <p:cNvSpPr>
            <a:spLocks noGrp="1"/>
          </p:cNvSpPr>
          <p:nvPr>
            <p:ph type="title"/>
          </p:nvPr>
        </p:nvSpPr>
        <p:spPr/>
        <p:txBody>
          <a:bodyPr/>
          <a:lstStyle/>
          <a:p>
            <a:r>
              <a:rPr lang="en-US" altLang="en-US" dirty="0">
                <a:ea typeface="ＭＳ Ｐゴシック" panose="020B0600070205080204" pitchFamily="34" charset="-128"/>
              </a:rPr>
              <a:t>Cache Coherence </a:t>
            </a:r>
            <a:endParaRPr lang="en-US" dirty="0"/>
          </a:p>
        </p:txBody>
      </p:sp>
      <p:sp>
        <p:nvSpPr>
          <p:cNvPr id="3" name="Content Placeholder 2">
            <a:extLst>
              <a:ext uri="{FF2B5EF4-FFF2-40B4-BE49-F238E27FC236}">
                <a16:creationId xmlns:a16="http://schemas.microsoft.com/office/drawing/2014/main" id="{71170BEE-36EC-4E92-8E2B-AACF41B74DA4}"/>
              </a:ext>
            </a:extLst>
          </p:cNvPr>
          <p:cNvSpPr>
            <a:spLocks noGrp="1"/>
          </p:cNvSpPr>
          <p:nvPr>
            <p:ph idx="1"/>
          </p:nvPr>
        </p:nvSpPr>
        <p:spPr/>
        <p:txBody>
          <a:bodyPr/>
          <a:lstStyle/>
          <a:p>
            <a:r>
              <a:rPr lang="en-US" altLang="en-US" dirty="0">
                <a:ea typeface="ＭＳ Ｐゴシック" panose="020B0600070205080204" pitchFamily="34" charset="-128"/>
              </a:rPr>
              <a:t>Basic question: If multiple processors cache the same block, how do they ensure they all see a consistent state?</a:t>
            </a:r>
          </a:p>
          <a:p>
            <a:endParaRPr lang="en-US" dirty="0"/>
          </a:p>
        </p:txBody>
      </p:sp>
      <p:sp>
        <p:nvSpPr>
          <p:cNvPr id="4" name="Slide Number Placeholder 3">
            <a:extLst>
              <a:ext uri="{FF2B5EF4-FFF2-40B4-BE49-F238E27FC236}">
                <a16:creationId xmlns:a16="http://schemas.microsoft.com/office/drawing/2014/main" id="{07BDB3B4-F4EC-441C-9A91-482C78B47BB0}"/>
              </a:ext>
            </a:extLst>
          </p:cNvPr>
          <p:cNvSpPr>
            <a:spLocks noGrp="1"/>
          </p:cNvSpPr>
          <p:nvPr>
            <p:ph type="sldNum" sz="quarter" idx="12"/>
          </p:nvPr>
        </p:nvSpPr>
        <p:spPr/>
        <p:txBody>
          <a:bodyPr/>
          <a:lstStyle/>
          <a:p>
            <a:fld id="{C22DC6D3-9347-42BE-948A-F7EB414DF657}" type="slidenum">
              <a:rPr lang="en-US" altLang="en-US" smtClean="0"/>
              <a:pPr/>
              <a:t>36</a:t>
            </a:fld>
            <a:endParaRPr lang="en-US" altLang="en-US" dirty="0"/>
          </a:p>
        </p:txBody>
      </p:sp>
      <p:sp>
        <p:nvSpPr>
          <p:cNvPr id="6" name="Oval 3">
            <a:extLst>
              <a:ext uri="{FF2B5EF4-FFF2-40B4-BE49-F238E27FC236}">
                <a16:creationId xmlns:a16="http://schemas.microsoft.com/office/drawing/2014/main" id="{5F569D22-2A18-4BB3-90A1-A4712242CD9C}"/>
              </a:ext>
            </a:extLst>
          </p:cNvPr>
          <p:cNvSpPr>
            <a:spLocks noChangeArrowheads="1"/>
          </p:cNvSpPr>
          <p:nvPr/>
        </p:nvSpPr>
        <p:spPr bwMode="auto">
          <a:xfrm>
            <a:off x="7468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7" name="Rectangle 4">
            <a:extLst>
              <a:ext uri="{FF2B5EF4-FFF2-40B4-BE49-F238E27FC236}">
                <a16:creationId xmlns:a16="http://schemas.microsoft.com/office/drawing/2014/main" id="{2AE318AD-A7C8-417A-9B92-2C035C4A6EBE}"/>
              </a:ext>
            </a:extLst>
          </p:cNvPr>
          <p:cNvSpPr>
            <a:spLocks noChangeArrowheads="1"/>
          </p:cNvSpPr>
          <p:nvPr/>
        </p:nvSpPr>
        <p:spPr bwMode="auto">
          <a:xfrm>
            <a:off x="7392144" y="3449563"/>
            <a:ext cx="901700" cy="581272"/>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8" name="Line 5">
            <a:extLst>
              <a:ext uri="{FF2B5EF4-FFF2-40B4-BE49-F238E27FC236}">
                <a16:creationId xmlns:a16="http://schemas.microsoft.com/office/drawing/2014/main" id="{CE831AFB-F4DA-4196-80B5-44CDA4123058}"/>
              </a:ext>
            </a:extLst>
          </p:cNvPr>
          <p:cNvSpPr>
            <a:spLocks noChangeShapeType="1"/>
          </p:cNvSpPr>
          <p:nvPr/>
        </p:nvSpPr>
        <p:spPr bwMode="auto">
          <a:xfrm>
            <a:off x="7842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9" name="Line 6">
            <a:extLst>
              <a:ext uri="{FF2B5EF4-FFF2-40B4-BE49-F238E27FC236}">
                <a16:creationId xmlns:a16="http://schemas.microsoft.com/office/drawing/2014/main" id="{6410D5C5-FF82-4E44-9060-3E5484CF994B}"/>
              </a:ext>
            </a:extLst>
          </p:cNvPr>
          <p:cNvSpPr>
            <a:spLocks noChangeShapeType="1"/>
          </p:cNvSpPr>
          <p:nvPr/>
        </p:nvSpPr>
        <p:spPr bwMode="auto">
          <a:xfrm>
            <a:off x="7842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0" name="Oval 7">
            <a:extLst>
              <a:ext uri="{FF2B5EF4-FFF2-40B4-BE49-F238E27FC236}">
                <a16:creationId xmlns:a16="http://schemas.microsoft.com/office/drawing/2014/main" id="{A2744F99-0D59-46FD-9592-E20C91A37B0C}"/>
              </a:ext>
            </a:extLst>
          </p:cNvPr>
          <p:cNvSpPr>
            <a:spLocks noChangeArrowheads="1"/>
          </p:cNvSpPr>
          <p:nvPr/>
        </p:nvSpPr>
        <p:spPr bwMode="auto">
          <a:xfrm>
            <a:off x="4801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1" name="Rectangle 8">
            <a:extLst>
              <a:ext uri="{FF2B5EF4-FFF2-40B4-BE49-F238E27FC236}">
                <a16:creationId xmlns:a16="http://schemas.microsoft.com/office/drawing/2014/main" id="{8194BBD0-29D9-4BF1-ACC7-44E198FB7BFA}"/>
              </a:ext>
            </a:extLst>
          </p:cNvPr>
          <p:cNvSpPr>
            <a:spLocks noChangeArrowheads="1"/>
          </p:cNvSpPr>
          <p:nvPr/>
        </p:nvSpPr>
        <p:spPr bwMode="auto">
          <a:xfrm>
            <a:off x="4725144" y="3449563"/>
            <a:ext cx="901700" cy="581271"/>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2" name="Line 9">
            <a:extLst>
              <a:ext uri="{FF2B5EF4-FFF2-40B4-BE49-F238E27FC236}">
                <a16:creationId xmlns:a16="http://schemas.microsoft.com/office/drawing/2014/main" id="{783495B1-383C-41DE-9A88-FB1CB17F1206}"/>
              </a:ext>
            </a:extLst>
          </p:cNvPr>
          <p:cNvSpPr>
            <a:spLocks noChangeShapeType="1"/>
          </p:cNvSpPr>
          <p:nvPr/>
        </p:nvSpPr>
        <p:spPr bwMode="auto">
          <a:xfrm>
            <a:off x="5175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3" name="Line 10">
            <a:extLst>
              <a:ext uri="{FF2B5EF4-FFF2-40B4-BE49-F238E27FC236}">
                <a16:creationId xmlns:a16="http://schemas.microsoft.com/office/drawing/2014/main" id="{F3DECF1D-6C8B-4841-94CB-F588DA3FC0E7}"/>
              </a:ext>
            </a:extLst>
          </p:cNvPr>
          <p:cNvSpPr>
            <a:spLocks noChangeShapeType="1"/>
          </p:cNvSpPr>
          <p:nvPr/>
        </p:nvSpPr>
        <p:spPr bwMode="auto">
          <a:xfrm>
            <a:off x="5175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4" name="Rectangle 11">
            <a:extLst>
              <a:ext uri="{FF2B5EF4-FFF2-40B4-BE49-F238E27FC236}">
                <a16:creationId xmlns:a16="http://schemas.microsoft.com/office/drawing/2014/main" id="{D879F804-9041-47FF-8B40-2EE81B758078}"/>
              </a:ext>
            </a:extLst>
          </p:cNvPr>
          <p:cNvSpPr>
            <a:spLocks noChangeArrowheads="1"/>
          </p:cNvSpPr>
          <p:nvPr/>
        </p:nvSpPr>
        <p:spPr bwMode="auto">
          <a:xfrm>
            <a:off x="4883894" y="5394001"/>
            <a:ext cx="3556000" cy="1131343"/>
          </a:xfrm>
          <a:prstGeom prst="rect">
            <a:avLst/>
          </a:prstGeom>
          <a:solidFill>
            <a:schemeClr val="bg1"/>
          </a:solidFill>
          <a:ln w="254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5" name="Rectangle 12">
            <a:extLst>
              <a:ext uri="{FF2B5EF4-FFF2-40B4-BE49-F238E27FC236}">
                <a16:creationId xmlns:a16="http://schemas.microsoft.com/office/drawing/2014/main" id="{BE185081-334D-4E14-9B18-71A087D74ABF}"/>
              </a:ext>
            </a:extLst>
          </p:cNvPr>
          <p:cNvSpPr>
            <a:spLocks noChangeArrowheads="1"/>
          </p:cNvSpPr>
          <p:nvPr/>
        </p:nvSpPr>
        <p:spPr bwMode="auto">
          <a:xfrm>
            <a:off x="5487144" y="5897238"/>
            <a:ext cx="901700" cy="6350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6" name="Rectangle 13">
            <a:extLst>
              <a:ext uri="{FF2B5EF4-FFF2-40B4-BE49-F238E27FC236}">
                <a16:creationId xmlns:a16="http://schemas.microsoft.com/office/drawing/2014/main" id="{6F76EF4F-96E8-44E8-B0A9-E7ECF7E1ACCC}"/>
              </a:ext>
            </a:extLst>
          </p:cNvPr>
          <p:cNvSpPr>
            <a:spLocks noChangeArrowheads="1"/>
          </p:cNvSpPr>
          <p:nvPr/>
        </p:nvSpPr>
        <p:spPr bwMode="auto">
          <a:xfrm>
            <a:off x="4933107" y="2627435"/>
            <a:ext cx="4603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P1</a:t>
            </a:r>
          </a:p>
        </p:txBody>
      </p:sp>
      <p:sp>
        <p:nvSpPr>
          <p:cNvPr id="17" name="Rectangle 14">
            <a:extLst>
              <a:ext uri="{FF2B5EF4-FFF2-40B4-BE49-F238E27FC236}">
                <a16:creationId xmlns:a16="http://schemas.microsoft.com/office/drawing/2014/main" id="{F276EAB5-9AA3-4072-93CA-9BA9BA312109}"/>
              </a:ext>
            </a:extLst>
          </p:cNvPr>
          <p:cNvSpPr>
            <a:spLocks noChangeArrowheads="1"/>
          </p:cNvSpPr>
          <p:nvPr/>
        </p:nvSpPr>
        <p:spPr bwMode="auto">
          <a:xfrm>
            <a:off x="7600107" y="2625848"/>
            <a:ext cx="4603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P2</a:t>
            </a:r>
          </a:p>
        </p:txBody>
      </p:sp>
      <p:sp>
        <p:nvSpPr>
          <p:cNvPr id="18" name="Rectangle 15">
            <a:extLst>
              <a:ext uri="{FF2B5EF4-FFF2-40B4-BE49-F238E27FC236}">
                <a16:creationId xmlns:a16="http://schemas.microsoft.com/office/drawing/2014/main" id="{53F3C779-21E0-4306-A753-F4168EC7DBC4}"/>
              </a:ext>
            </a:extLst>
          </p:cNvPr>
          <p:cNvSpPr>
            <a:spLocks noChangeArrowheads="1"/>
          </p:cNvSpPr>
          <p:nvPr/>
        </p:nvSpPr>
        <p:spPr bwMode="auto">
          <a:xfrm>
            <a:off x="5237907" y="5741663"/>
            <a:ext cx="2952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x</a:t>
            </a:r>
          </a:p>
        </p:txBody>
      </p:sp>
      <p:sp>
        <p:nvSpPr>
          <p:cNvPr id="19" name="AutoShape 16">
            <a:extLst>
              <a:ext uri="{FF2B5EF4-FFF2-40B4-BE49-F238E27FC236}">
                <a16:creationId xmlns:a16="http://schemas.microsoft.com/office/drawing/2014/main" id="{AC4E943B-9462-4B27-9CB5-54DF0B3299F0}"/>
              </a:ext>
            </a:extLst>
          </p:cNvPr>
          <p:cNvSpPr>
            <a:spLocks noChangeArrowheads="1"/>
          </p:cNvSpPr>
          <p:nvPr/>
        </p:nvSpPr>
        <p:spPr bwMode="auto">
          <a:xfrm>
            <a:off x="4572744" y="4397051"/>
            <a:ext cx="4025900" cy="596900"/>
          </a:xfrm>
          <a:prstGeom prst="roundRect">
            <a:avLst>
              <a:gd name="adj" fmla="val 12495"/>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0" name="Rectangle 17">
            <a:extLst>
              <a:ext uri="{FF2B5EF4-FFF2-40B4-BE49-F238E27FC236}">
                <a16:creationId xmlns:a16="http://schemas.microsoft.com/office/drawing/2014/main" id="{488C300B-138D-45D3-80DF-DDECC0742DDD}"/>
              </a:ext>
            </a:extLst>
          </p:cNvPr>
          <p:cNvSpPr>
            <a:spLocks noChangeArrowheads="1"/>
          </p:cNvSpPr>
          <p:nvPr/>
        </p:nvSpPr>
        <p:spPr bwMode="auto">
          <a:xfrm>
            <a:off x="5161707" y="4520876"/>
            <a:ext cx="26447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Interconnection Network</a:t>
            </a:r>
          </a:p>
        </p:txBody>
      </p:sp>
      <p:sp>
        <p:nvSpPr>
          <p:cNvPr id="21" name="Line 18">
            <a:extLst>
              <a:ext uri="{FF2B5EF4-FFF2-40B4-BE49-F238E27FC236}">
                <a16:creationId xmlns:a16="http://schemas.microsoft.com/office/drawing/2014/main" id="{F0CE9E3A-301B-4CF5-9054-51253998302F}"/>
              </a:ext>
            </a:extLst>
          </p:cNvPr>
          <p:cNvSpPr>
            <a:spLocks noChangeShapeType="1"/>
          </p:cNvSpPr>
          <p:nvPr/>
        </p:nvSpPr>
        <p:spPr bwMode="auto">
          <a:xfrm>
            <a:off x="6471394" y="5006651"/>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2" name="Rectangle 19">
            <a:extLst>
              <a:ext uri="{FF2B5EF4-FFF2-40B4-BE49-F238E27FC236}">
                <a16:creationId xmlns:a16="http://schemas.microsoft.com/office/drawing/2014/main" id="{68889213-2751-477C-9C2C-BEF280EC35F0}"/>
              </a:ext>
            </a:extLst>
          </p:cNvPr>
          <p:cNvSpPr>
            <a:spLocks noChangeArrowheads="1"/>
          </p:cNvSpPr>
          <p:nvPr/>
        </p:nvSpPr>
        <p:spPr bwMode="auto">
          <a:xfrm>
            <a:off x="5771307" y="6068019"/>
            <a:ext cx="15652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a:solidFill>
                  <a:srgbClr val="000000"/>
                </a:solidFill>
                <a:cs typeface="Arial" panose="020B0604020202020204" pitchFamily="34" charset="0"/>
              </a:rPr>
              <a:t>Main Memory</a:t>
            </a:r>
          </a:p>
        </p:txBody>
      </p:sp>
      <p:sp>
        <p:nvSpPr>
          <p:cNvPr id="23" name="TextBox 21">
            <a:extLst>
              <a:ext uri="{FF2B5EF4-FFF2-40B4-BE49-F238E27FC236}">
                <a16:creationId xmlns:a16="http://schemas.microsoft.com/office/drawing/2014/main" id="{7B46FEE1-8325-4984-98DC-242A6CCA4A88}"/>
              </a:ext>
            </a:extLst>
          </p:cNvPr>
          <p:cNvSpPr txBox="1">
            <a:spLocks noChangeArrowheads="1"/>
          </p:cNvSpPr>
          <p:nvPr/>
        </p:nvSpPr>
        <p:spPr bwMode="auto">
          <a:xfrm>
            <a:off x="5561757" y="5592438"/>
            <a:ext cx="6985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4" name="Rectangle 23">
            <a:extLst>
              <a:ext uri="{FF2B5EF4-FFF2-40B4-BE49-F238E27FC236}">
                <a16:creationId xmlns:a16="http://schemas.microsoft.com/office/drawing/2014/main" id="{857A8DB4-1D84-444D-B4BC-43ABDF2BC763}"/>
              </a:ext>
            </a:extLst>
          </p:cNvPr>
          <p:cNvSpPr>
            <a:spLocks noChangeArrowheads="1"/>
          </p:cNvSpPr>
          <p:nvPr/>
        </p:nvSpPr>
        <p:spPr bwMode="auto">
          <a:xfrm>
            <a:off x="7405737" y="3745333"/>
            <a:ext cx="866775" cy="5715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5" name="TextBox 24">
            <a:extLst>
              <a:ext uri="{FF2B5EF4-FFF2-40B4-BE49-F238E27FC236}">
                <a16:creationId xmlns:a16="http://schemas.microsoft.com/office/drawing/2014/main" id="{B4946FC4-ECE3-417B-A88A-8C86F791E87D}"/>
              </a:ext>
            </a:extLst>
          </p:cNvPr>
          <p:cNvSpPr txBox="1">
            <a:spLocks noChangeArrowheads="1"/>
          </p:cNvSpPr>
          <p:nvPr/>
        </p:nvSpPr>
        <p:spPr bwMode="auto">
          <a:xfrm>
            <a:off x="7462887" y="3434183"/>
            <a:ext cx="6969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6" name="Rectangle 22">
            <a:extLst>
              <a:ext uri="{FF2B5EF4-FFF2-40B4-BE49-F238E27FC236}">
                <a16:creationId xmlns:a16="http://schemas.microsoft.com/office/drawing/2014/main" id="{4BB291B0-AB78-4DDA-8357-3C83F456B5B1}"/>
              </a:ext>
            </a:extLst>
          </p:cNvPr>
          <p:cNvSpPr>
            <a:spLocks noChangeArrowheads="1"/>
          </p:cNvSpPr>
          <p:nvPr/>
        </p:nvSpPr>
        <p:spPr bwMode="auto">
          <a:xfrm>
            <a:off x="9120336" y="2625847"/>
            <a:ext cx="913713" cy="366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err="1">
                <a:solidFill>
                  <a:srgbClr val="FF0000"/>
                </a:solidFill>
                <a:cs typeface="Arial" panose="020B0604020202020204" pitchFamily="34" charset="0"/>
              </a:rPr>
              <a:t>lw</a:t>
            </a:r>
            <a:r>
              <a:rPr lang="en-US" altLang="en-US" dirty="0">
                <a:solidFill>
                  <a:srgbClr val="FF0000"/>
                </a:solidFill>
                <a:cs typeface="Arial" panose="020B0604020202020204" pitchFamily="34" charset="0"/>
              </a:rPr>
              <a:t> r2, x</a:t>
            </a:r>
          </a:p>
        </p:txBody>
      </p:sp>
    </p:spTree>
    <p:extLst>
      <p:ext uri="{BB962C8B-B14F-4D97-AF65-F5344CB8AC3E}">
        <p14:creationId xmlns:p14="http://schemas.microsoft.com/office/powerpoint/2010/main" val="21947038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0CD3B-898D-41EB-9740-56D5C0BF64A4}"/>
              </a:ext>
            </a:extLst>
          </p:cNvPr>
          <p:cNvSpPr>
            <a:spLocks noGrp="1"/>
          </p:cNvSpPr>
          <p:nvPr>
            <p:ph type="title"/>
          </p:nvPr>
        </p:nvSpPr>
        <p:spPr/>
        <p:txBody>
          <a:bodyPr/>
          <a:lstStyle/>
          <a:p>
            <a:r>
              <a:rPr lang="en-US" altLang="en-US" dirty="0">
                <a:ea typeface="ＭＳ Ｐゴシック" panose="020B0600070205080204" pitchFamily="34" charset="-128"/>
              </a:rPr>
              <a:t>Cache Coherence </a:t>
            </a:r>
            <a:endParaRPr lang="en-US" dirty="0"/>
          </a:p>
        </p:txBody>
      </p:sp>
      <p:sp>
        <p:nvSpPr>
          <p:cNvPr id="3" name="Content Placeholder 2">
            <a:extLst>
              <a:ext uri="{FF2B5EF4-FFF2-40B4-BE49-F238E27FC236}">
                <a16:creationId xmlns:a16="http://schemas.microsoft.com/office/drawing/2014/main" id="{71170BEE-36EC-4E92-8E2B-AACF41B74DA4}"/>
              </a:ext>
            </a:extLst>
          </p:cNvPr>
          <p:cNvSpPr>
            <a:spLocks noGrp="1"/>
          </p:cNvSpPr>
          <p:nvPr>
            <p:ph idx="1"/>
          </p:nvPr>
        </p:nvSpPr>
        <p:spPr/>
        <p:txBody>
          <a:bodyPr/>
          <a:lstStyle/>
          <a:p>
            <a:r>
              <a:rPr lang="en-US" altLang="en-US" dirty="0">
                <a:ea typeface="ＭＳ Ｐゴシック" panose="020B0600070205080204" pitchFamily="34" charset="-128"/>
              </a:rPr>
              <a:t>Basic question: If multiple processors cache the same block, how do they ensure they all see a consistent state?</a:t>
            </a:r>
          </a:p>
          <a:p>
            <a:endParaRPr lang="en-US" dirty="0"/>
          </a:p>
        </p:txBody>
      </p:sp>
      <p:sp>
        <p:nvSpPr>
          <p:cNvPr id="4" name="Slide Number Placeholder 3">
            <a:extLst>
              <a:ext uri="{FF2B5EF4-FFF2-40B4-BE49-F238E27FC236}">
                <a16:creationId xmlns:a16="http://schemas.microsoft.com/office/drawing/2014/main" id="{07BDB3B4-F4EC-441C-9A91-482C78B47BB0}"/>
              </a:ext>
            </a:extLst>
          </p:cNvPr>
          <p:cNvSpPr>
            <a:spLocks noGrp="1"/>
          </p:cNvSpPr>
          <p:nvPr>
            <p:ph type="sldNum" sz="quarter" idx="12"/>
          </p:nvPr>
        </p:nvSpPr>
        <p:spPr/>
        <p:txBody>
          <a:bodyPr/>
          <a:lstStyle/>
          <a:p>
            <a:fld id="{C22DC6D3-9347-42BE-948A-F7EB414DF657}" type="slidenum">
              <a:rPr lang="en-US" altLang="en-US" smtClean="0"/>
              <a:pPr/>
              <a:t>37</a:t>
            </a:fld>
            <a:endParaRPr lang="en-US" altLang="en-US" dirty="0"/>
          </a:p>
        </p:txBody>
      </p:sp>
      <p:sp>
        <p:nvSpPr>
          <p:cNvPr id="6" name="Oval 3">
            <a:extLst>
              <a:ext uri="{FF2B5EF4-FFF2-40B4-BE49-F238E27FC236}">
                <a16:creationId xmlns:a16="http://schemas.microsoft.com/office/drawing/2014/main" id="{5F569D22-2A18-4BB3-90A1-A4712242CD9C}"/>
              </a:ext>
            </a:extLst>
          </p:cNvPr>
          <p:cNvSpPr>
            <a:spLocks noChangeArrowheads="1"/>
          </p:cNvSpPr>
          <p:nvPr/>
        </p:nvSpPr>
        <p:spPr bwMode="auto">
          <a:xfrm>
            <a:off x="7468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7" name="Rectangle 4">
            <a:extLst>
              <a:ext uri="{FF2B5EF4-FFF2-40B4-BE49-F238E27FC236}">
                <a16:creationId xmlns:a16="http://schemas.microsoft.com/office/drawing/2014/main" id="{2AE318AD-A7C8-417A-9B92-2C035C4A6EBE}"/>
              </a:ext>
            </a:extLst>
          </p:cNvPr>
          <p:cNvSpPr>
            <a:spLocks noChangeArrowheads="1"/>
          </p:cNvSpPr>
          <p:nvPr/>
        </p:nvSpPr>
        <p:spPr bwMode="auto">
          <a:xfrm>
            <a:off x="7392144" y="3449563"/>
            <a:ext cx="901700" cy="581272"/>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8" name="Line 5">
            <a:extLst>
              <a:ext uri="{FF2B5EF4-FFF2-40B4-BE49-F238E27FC236}">
                <a16:creationId xmlns:a16="http://schemas.microsoft.com/office/drawing/2014/main" id="{CE831AFB-F4DA-4196-80B5-44CDA4123058}"/>
              </a:ext>
            </a:extLst>
          </p:cNvPr>
          <p:cNvSpPr>
            <a:spLocks noChangeShapeType="1"/>
          </p:cNvSpPr>
          <p:nvPr/>
        </p:nvSpPr>
        <p:spPr bwMode="auto">
          <a:xfrm>
            <a:off x="7842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9" name="Line 6">
            <a:extLst>
              <a:ext uri="{FF2B5EF4-FFF2-40B4-BE49-F238E27FC236}">
                <a16:creationId xmlns:a16="http://schemas.microsoft.com/office/drawing/2014/main" id="{6410D5C5-FF82-4E44-9060-3E5484CF994B}"/>
              </a:ext>
            </a:extLst>
          </p:cNvPr>
          <p:cNvSpPr>
            <a:spLocks noChangeShapeType="1"/>
          </p:cNvSpPr>
          <p:nvPr/>
        </p:nvSpPr>
        <p:spPr bwMode="auto">
          <a:xfrm>
            <a:off x="7842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0" name="Oval 7">
            <a:extLst>
              <a:ext uri="{FF2B5EF4-FFF2-40B4-BE49-F238E27FC236}">
                <a16:creationId xmlns:a16="http://schemas.microsoft.com/office/drawing/2014/main" id="{A2744F99-0D59-46FD-9592-E20C91A37B0C}"/>
              </a:ext>
            </a:extLst>
          </p:cNvPr>
          <p:cNvSpPr>
            <a:spLocks noChangeArrowheads="1"/>
          </p:cNvSpPr>
          <p:nvPr/>
        </p:nvSpPr>
        <p:spPr bwMode="auto">
          <a:xfrm>
            <a:off x="4801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1" name="Rectangle 8">
            <a:extLst>
              <a:ext uri="{FF2B5EF4-FFF2-40B4-BE49-F238E27FC236}">
                <a16:creationId xmlns:a16="http://schemas.microsoft.com/office/drawing/2014/main" id="{8194BBD0-29D9-4BF1-ACC7-44E198FB7BFA}"/>
              </a:ext>
            </a:extLst>
          </p:cNvPr>
          <p:cNvSpPr>
            <a:spLocks noChangeArrowheads="1"/>
          </p:cNvSpPr>
          <p:nvPr/>
        </p:nvSpPr>
        <p:spPr bwMode="auto">
          <a:xfrm>
            <a:off x="4725144" y="3449563"/>
            <a:ext cx="901700" cy="581271"/>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2" name="Line 9">
            <a:extLst>
              <a:ext uri="{FF2B5EF4-FFF2-40B4-BE49-F238E27FC236}">
                <a16:creationId xmlns:a16="http://schemas.microsoft.com/office/drawing/2014/main" id="{783495B1-383C-41DE-9A88-FB1CB17F1206}"/>
              </a:ext>
            </a:extLst>
          </p:cNvPr>
          <p:cNvSpPr>
            <a:spLocks noChangeShapeType="1"/>
          </p:cNvSpPr>
          <p:nvPr/>
        </p:nvSpPr>
        <p:spPr bwMode="auto">
          <a:xfrm>
            <a:off x="5175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3" name="Line 10">
            <a:extLst>
              <a:ext uri="{FF2B5EF4-FFF2-40B4-BE49-F238E27FC236}">
                <a16:creationId xmlns:a16="http://schemas.microsoft.com/office/drawing/2014/main" id="{F3DECF1D-6C8B-4841-94CB-F588DA3FC0E7}"/>
              </a:ext>
            </a:extLst>
          </p:cNvPr>
          <p:cNvSpPr>
            <a:spLocks noChangeShapeType="1"/>
          </p:cNvSpPr>
          <p:nvPr/>
        </p:nvSpPr>
        <p:spPr bwMode="auto">
          <a:xfrm>
            <a:off x="5175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4" name="Rectangle 11">
            <a:extLst>
              <a:ext uri="{FF2B5EF4-FFF2-40B4-BE49-F238E27FC236}">
                <a16:creationId xmlns:a16="http://schemas.microsoft.com/office/drawing/2014/main" id="{D879F804-9041-47FF-8B40-2EE81B758078}"/>
              </a:ext>
            </a:extLst>
          </p:cNvPr>
          <p:cNvSpPr>
            <a:spLocks noChangeArrowheads="1"/>
          </p:cNvSpPr>
          <p:nvPr/>
        </p:nvSpPr>
        <p:spPr bwMode="auto">
          <a:xfrm>
            <a:off x="4883894" y="5394001"/>
            <a:ext cx="3556000" cy="1131343"/>
          </a:xfrm>
          <a:prstGeom prst="rect">
            <a:avLst/>
          </a:prstGeom>
          <a:solidFill>
            <a:schemeClr val="bg1"/>
          </a:solidFill>
          <a:ln w="254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5" name="Rectangle 12">
            <a:extLst>
              <a:ext uri="{FF2B5EF4-FFF2-40B4-BE49-F238E27FC236}">
                <a16:creationId xmlns:a16="http://schemas.microsoft.com/office/drawing/2014/main" id="{BE185081-334D-4E14-9B18-71A087D74ABF}"/>
              </a:ext>
            </a:extLst>
          </p:cNvPr>
          <p:cNvSpPr>
            <a:spLocks noChangeArrowheads="1"/>
          </p:cNvSpPr>
          <p:nvPr/>
        </p:nvSpPr>
        <p:spPr bwMode="auto">
          <a:xfrm>
            <a:off x="5487144" y="5897238"/>
            <a:ext cx="901700" cy="6350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6" name="Rectangle 13">
            <a:extLst>
              <a:ext uri="{FF2B5EF4-FFF2-40B4-BE49-F238E27FC236}">
                <a16:creationId xmlns:a16="http://schemas.microsoft.com/office/drawing/2014/main" id="{6F76EF4F-96E8-44E8-B0A9-E7ECF7E1ACCC}"/>
              </a:ext>
            </a:extLst>
          </p:cNvPr>
          <p:cNvSpPr>
            <a:spLocks noChangeArrowheads="1"/>
          </p:cNvSpPr>
          <p:nvPr/>
        </p:nvSpPr>
        <p:spPr bwMode="auto">
          <a:xfrm>
            <a:off x="4933107" y="2627435"/>
            <a:ext cx="4603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P1</a:t>
            </a:r>
          </a:p>
        </p:txBody>
      </p:sp>
      <p:sp>
        <p:nvSpPr>
          <p:cNvPr id="17" name="Rectangle 14">
            <a:extLst>
              <a:ext uri="{FF2B5EF4-FFF2-40B4-BE49-F238E27FC236}">
                <a16:creationId xmlns:a16="http://schemas.microsoft.com/office/drawing/2014/main" id="{F276EAB5-9AA3-4072-93CA-9BA9BA312109}"/>
              </a:ext>
            </a:extLst>
          </p:cNvPr>
          <p:cNvSpPr>
            <a:spLocks noChangeArrowheads="1"/>
          </p:cNvSpPr>
          <p:nvPr/>
        </p:nvSpPr>
        <p:spPr bwMode="auto">
          <a:xfrm>
            <a:off x="7600107" y="2625848"/>
            <a:ext cx="4603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P2</a:t>
            </a:r>
          </a:p>
        </p:txBody>
      </p:sp>
      <p:sp>
        <p:nvSpPr>
          <p:cNvPr id="18" name="Rectangle 15">
            <a:extLst>
              <a:ext uri="{FF2B5EF4-FFF2-40B4-BE49-F238E27FC236}">
                <a16:creationId xmlns:a16="http://schemas.microsoft.com/office/drawing/2014/main" id="{53F3C779-21E0-4306-A753-F4168EC7DBC4}"/>
              </a:ext>
            </a:extLst>
          </p:cNvPr>
          <p:cNvSpPr>
            <a:spLocks noChangeArrowheads="1"/>
          </p:cNvSpPr>
          <p:nvPr/>
        </p:nvSpPr>
        <p:spPr bwMode="auto">
          <a:xfrm>
            <a:off x="5237907" y="5741663"/>
            <a:ext cx="2952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x</a:t>
            </a:r>
          </a:p>
        </p:txBody>
      </p:sp>
      <p:sp>
        <p:nvSpPr>
          <p:cNvPr id="19" name="AutoShape 16">
            <a:extLst>
              <a:ext uri="{FF2B5EF4-FFF2-40B4-BE49-F238E27FC236}">
                <a16:creationId xmlns:a16="http://schemas.microsoft.com/office/drawing/2014/main" id="{AC4E943B-9462-4B27-9CB5-54DF0B3299F0}"/>
              </a:ext>
            </a:extLst>
          </p:cNvPr>
          <p:cNvSpPr>
            <a:spLocks noChangeArrowheads="1"/>
          </p:cNvSpPr>
          <p:nvPr/>
        </p:nvSpPr>
        <p:spPr bwMode="auto">
          <a:xfrm>
            <a:off x="4572744" y="4397051"/>
            <a:ext cx="4025900" cy="596900"/>
          </a:xfrm>
          <a:prstGeom prst="roundRect">
            <a:avLst>
              <a:gd name="adj" fmla="val 12495"/>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0" name="Rectangle 17">
            <a:extLst>
              <a:ext uri="{FF2B5EF4-FFF2-40B4-BE49-F238E27FC236}">
                <a16:creationId xmlns:a16="http://schemas.microsoft.com/office/drawing/2014/main" id="{488C300B-138D-45D3-80DF-DDECC0742DDD}"/>
              </a:ext>
            </a:extLst>
          </p:cNvPr>
          <p:cNvSpPr>
            <a:spLocks noChangeArrowheads="1"/>
          </p:cNvSpPr>
          <p:nvPr/>
        </p:nvSpPr>
        <p:spPr bwMode="auto">
          <a:xfrm>
            <a:off x="5161707" y="4520876"/>
            <a:ext cx="26447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Interconnection Network</a:t>
            </a:r>
          </a:p>
        </p:txBody>
      </p:sp>
      <p:sp>
        <p:nvSpPr>
          <p:cNvPr id="21" name="Line 18">
            <a:extLst>
              <a:ext uri="{FF2B5EF4-FFF2-40B4-BE49-F238E27FC236}">
                <a16:creationId xmlns:a16="http://schemas.microsoft.com/office/drawing/2014/main" id="{F0CE9E3A-301B-4CF5-9054-51253998302F}"/>
              </a:ext>
            </a:extLst>
          </p:cNvPr>
          <p:cNvSpPr>
            <a:spLocks noChangeShapeType="1"/>
          </p:cNvSpPr>
          <p:nvPr/>
        </p:nvSpPr>
        <p:spPr bwMode="auto">
          <a:xfrm>
            <a:off x="6471394" y="5006651"/>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2" name="Rectangle 19">
            <a:extLst>
              <a:ext uri="{FF2B5EF4-FFF2-40B4-BE49-F238E27FC236}">
                <a16:creationId xmlns:a16="http://schemas.microsoft.com/office/drawing/2014/main" id="{68889213-2751-477C-9C2C-BEF280EC35F0}"/>
              </a:ext>
            </a:extLst>
          </p:cNvPr>
          <p:cNvSpPr>
            <a:spLocks noChangeArrowheads="1"/>
          </p:cNvSpPr>
          <p:nvPr/>
        </p:nvSpPr>
        <p:spPr bwMode="auto">
          <a:xfrm>
            <a:off x="5771307" y="6068019"/>
            <a:ext cx="15652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a:solidFill>
                  <a:srgbClr val="000000"/>
                </a:solidFill>
                <a:cs typeface="Arial" panose="020B0604020202020204" pitchFamily="34" charset="0"/>
              </a:rPr>
              <a:t>Main Memory</a:t>
            </a:r>
          </a:p>
        </p:txBody>
      </p:sp>
      <p:sp>
        <p:nvSpPr>
          <p:cNvPr id="23" name="TextBox 21">
            <a:extLst>
              <a:ext uri="{FF2B5EF4-FFF2-40B4-BE49-F238E27FC236}">
                <a16:creationId xmlns:a16="http://schemas.microsoft.com/office/drawing/2014/main" id="{7B46FEE1-8325-4984-98DC-242A6CCA4A88}"/>
              </a:ext>
            </a:extLst>
          </p:cNvPr>
          <p:cNvSpPr txBox="1">
            <a:spLocks noChangeArrowheads="1"/>
          </p:cNvSpPr>
          <p:nvPr/>
        </p:nvSpPr>
        <p:spPr bwMode="auto">
          <a:xfrm>
            <a:off x="5561757" y="5592438"/>
            <a:ext cx="6985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4" name="Rectangle 23">
            <a:extLst>
              <a:ext uri="{FF2B5EF4-FFF2-40B4-BE49-F238E27FC236}">
                <a16:creationId xmlns:a16="http://schemas.microsoft.com/office/drawing/2014/main" id="{857A8DB4-1D84-444D-B4BC-43ABDF2BC763}"/>
              </a:ext>
            </a:extLst>
          </p:cNvPr>
          <p:cNvSpPr>
            <a:spLocks noChangeArrowheads="1"/>
          </p:cNvSpPr>
          <p:nvPr/>
        </p:nvSpPr>
        <p:spPr bwMode="auto">
          <a:xfrm>
            <a:off x="7405737" y="3745333"/>
            <a:ext cx="866775" cy="5715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5" name="TextBox 24">
            <a:extLst>
              <a:ext uri="{FF2B5EF4-FFF2-40B4-BE49-F238E27FC236}">
                <a16:creationId xmlns:a16="http://schemas.microsoft.com/office/drawing/2014/main" id="{B4946FC4-ECE3-417B-A88A-8C86F791E87D}"/>
              </a:ext>
            </a:extLst>
          </p:cNvPr>
          <p:cNvSpPr txBox="1">
            <a:spLocks noChangeArrowheads="1"/>
          </p:cNvSpPr>
          <p:nvPr/>
        </p:nvSpPr>
        <p:spPr bwMode="auto">
          <a:xfrm>
            <a:off x="7462887" y="3434183"/>
            <a:ext cx="6969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6" name="Rectangle 22">
            <a:extLst>
              <a:ext uri="{FF2B5EF4-FFF2-40B4-BE49-F238E27FC236}">
                <a16:creationId xmlns:a16="http://schemas.microsoft.com/office/drawing/2014/main" id="{4BB291B0-AB78-4DDA-8357-3C83F456B5B1}"/>
              </a:ext>
            </a:extLst>
          </p:cNvPr>
          <p:cNvSpPr>
            <a:spLocks noChangeArrowheads="1"/>
          </p:cNvSpPr>
          <p:nvPr/>
        </p:nvSpPr>
        <p:spPr bwMode="auto">
          <a:xfrm>
            <a:off x="9120336" y="2625847"/>
            <a:ext cx="913713" cy="366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err="1">
                <a:solidFill>
                  <a:srgbClr val="FF0000"/>
                </a:solidFill>
                <a:cs typeface="Arial" panose="020B0604020202020204" pitchFamily="34" charset="0"/>
              </a:rPr>
              <a:t>lw</a:t>
            </a:r>
            <a:r>
              <a:rPr lang="en-US" altLang="en-US" dirty="0">
                <a:solidFill>
                  <a:srgbClr val="FF0000"/>
                </a:solidFill>
                <a:cs typeface="Arial" panose="020B0604020202020204" pitchFamily="34" charset="0"/>
              </a:rPr>
              <a:t> r2, x</a:t>
            </a:r>
          </a:p>
        </p:txBody>
      </p:sp>
      <p:sp>
        <p:nvSpPr>
          <p:cNvPr id="27" name="Line 5">
            <a:extLst>
              <a:ext uri="{FF2B5EF4-FFF2-40B4-BE49-F238E27FC236}">
                <a16:creationId xmlns:a16="http://schemas.microsoft.com/office/drawing/2014/main" id="{C5FD6589-0DC7-40A0-BADF-C38224649FFD}"/>
              </a:ext>
            </a:extLst>
          </p:cNvPr>
          <p:cNvSpPr>
            <a:spLocks noChangeShapeType="1"/>
          </p:cNvSpPr>
          <p:nvPr/>
        </p:nvSpPr>
        <p:spPr bwMode="auto">
          <a:xfrm>
            <a:off x="5179863" y="3192592"/>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8" name="Rectangle 27">
            <a:extLst>
              <a:ext uri="{FF2B5EF4-FFF2-40B4-BE49-F238E27FC236}">
                <a16:creationId xmlns:a16="http://schemas.microsoft.com/office/drawing/2014/main" id="{AA7E24F4-907A-424A-8B69-80BB74E9CACB}"/>
              </a:ext>
            </a:extLst>
          </p:cNvPr>
          <p:cNvSpPr>
            <a:spLocks noChangeArrowheads="1"/>
          </p:cNvSpPr>
          <p:nvPr/>
        </p:nvSpPr>
        <p:spPr bwMode="auto">
          <a:xfrm>
            <a:off x="4742606" y="3722618"/>
            <a:ext cx="866775" cy="5715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9" name="TextBox 28">
            <a:extLst>
              <a:ext uri="{FF2B5EF4-FFF2-40B4-BE49-F238E27FC236}">
                <a16:creationId xmlns:a16="http://schemas.microsoft.com/office/drawing/2014/main" id="{ACECD1A0-9DF2-4338-A47A-5ECDB930C9ED}"/>
              </a:ext>
            </a:extLst>
          </p:cNvPr>
          <p:cNvSpPr txBox="1">
            <a:spLocks noChangeArrowheads="1"/>
          </p:cNvSpPr>
          <p:nvPr/>
        </p:nvSpPr>
        <p:spPr bwMode="auto">
          <a:xfrm>
            <a:off x="4799756" y="3411468"/>
            <a:ext cx="6969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30" name="Rectangle 22">
            <a:extLst>
              <a:ext uri="{FF2B5EF4-FFF2-40B4-BE49-F238E27FC236}">
                <a16:creationId xmlns:a16="http://schemas.microsoft.com/office/drawing/2014/main" id="{7225AE73-16D3-4030-AA46-3AB7F247E7FC}"/>
              </a:ext>
            </a:extLst>
          </p:cNvPr>
          <p:cNvSpPr>
            <a:spLocks noChangeArrowheads="1"/>
          </p:cNvSpPr>
          <p:nvPr/>
        </p:nvSpPr>
        <p:spPr bwMode="auto">
          <a:xfrm>
            <a:off x="2450256" y="2625847"/>
            <a:ext cx="913713" cy="366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err="1">
                <a:solidFill>
                  <a:srgbClr val="FF0000"/>
                </a:solidFill>
                <a:cs typeface="Arial" panose="020B0604020202020204" pitchFamily="34" charset="0"/>
              </a:rPr>
              <a:t>lw</a:t>
            </a:r>
            <a:r>
              <a:rPr lang="en-US" altLang="en-US" dirty="0">
                <a:solidFill>
                  <a:srgbClr val="FF0000"/>
                </a:solidFill>
                <a:cs typeface="Arial" panose="020B0604020202020204" pitchFamily="34" charset="0"/>
              </a:rPr>
              <a:t> r2, x</a:t>
            </a:r>
          </a:p>
        </p:txBody>
      </p:sp>
    </p:spTree>
    <p:extLst>
      <p:ext uri="{BB962C8B-B14F-4D97-AF65-F5344CB8AC3E}">
        <p14:creationId xmlns:p14="http://schemas.microsoft.com/office/powerpoint/2010/main" val="62567571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0CD3B-898D-41EB-9740-56D5C0BF64A4}"/>
              </a:ext>
            </a:extLst>
          </p:cNvPr>
          <p:cNvSpPr>
            <a:spLocks noGrp="1"/>
          </p:cNvSpPr>
          <p:nvPr>
            <p:ph type="title"/>
          </p:nvPr>
        </p:nvSpPr>
        <p:spPr/>
        <p:txBody>
          <a:bodyPr/>
          <a:lstStyle/>
          <a:p>
            <a:r>
              <a:rPr lang="en-US" altLang="en-US" dirty="0">
                <a:ea typeface="ＭＳ Ｐゴシック" panose="020B0600070205080204" pitchFamily="34" charset="-128"/>
              </a:rPr>
              <a:t>Cache Coherence </a:t>
            </a:r>
            <a:endParaRPr lang="en-US" dirty="0"/>
          </a:p>
        </p:txBody>
      </p:sp>
      <p:sp>
        <p:nvSpPr>
          <p:cNvPr id="3" name="Content Placeholder 2">
            <a:extLst>
              <a:ext uri="{FF2B5EF4-FFF2-40B4-BE49-F238E27FC236}">
                <a16:creationId xmlns:a16="http://schemas.microsoft.com/office/drawing/2014/main" id="{71170BEE-36EC-4E92-8E2B-AACF41B74DA4}"/>
              </a:ext>
            </a:extLst>
          </p:cNvPr>
          <p:cNvSpPr>
            <a:spLocks noGrp="1"/>
          </p:cNvSpPr>
          <p:nvPr>
            <p:ph idx="1"/>
          </p:nvPr>
        </p:nvSpPr>
        <p:spPr/>
        <p:txBody>
          <a:bodyPr/>
          <a:lstStyle/>
          <a:p>
            <a:r>
              <a:rPr lang="en-US" altLang="en-US" dirty="0">
                <a:ea typeface="ＭＳ Ｐゴシック" panose="020B0600070205080204" pitchFamily="34" charset="-128"/>
              </a:rPr>
              <a:t>Basic question: If multiple processors cache the same block, how do they ensure they all see a consistent state?</a:t>
            </a:r>
          </a:p>
          <a:p>
            <a:endParaRPr lang="en-US" dirty="0"/>
          </a:p>
        </p:txBody>
      </p:sp>
      <p:sp>
        <p:nvSpPr>
          <p:cNvPr id="4" name="Slide Number Placeholder 3">
            <a:extLst>
              <a:ext uri="{FF2B5EF4-FFF2-40B4-BE49-F238E27FC236}">
                <a16:creationId xmlns:a16="http://schemas.microsoft.com/office/drawing/2014/main" id="{07BDB3B4-F4EC-441C-9A91-482C78B47BB0}"/>
              </a:ext>
            </a:extLst>
          </p:cNvPr>
          <p:cNvSpPr>
            <a:spLocks noGrp="1"/>
          </p:cNvSpPr>
          <p:nvPr>
            <p:ph type="sldNum" sz="quarter" idx="12"/>
          </p:nvPr>
        </p:nvSpPr>
        <p:spPr/>
        <p:txBody>
          <a:bodyPr/>
          <a:lstStyle/>
          <a:p>
            <a:fld id="{C22DC6D3-9347-42BE-948A-F7EB414DF657}" type="slidenum">
              <a:rPr lang="en-US" altLang="en-US" smtClean="0"/>
              <a:pPr/>
              <a:t>38</a:t>
            </a:fld>
            <a:endParaRPr lang="en-US" altLang="en-US" dirty="0"/>
          </a:p>
        </p:txBody>
      </p:sp>
      <p:sp>
        <p:nvSpPr>
          <p:cNvPr id="6" name="Oval 3">
            <a:extLst>
              <a:ext uri="{FF2B5EF4-FFF2-40B4-BE49-F238E27FC236}">
                <a16:creationId xmlns:a16="http://schemas.microsoft.com/office/drawing/2014/main" id="{5F569D22-2A18-4BB3-90A1-A4712242CD9C}"/>
              </a:ext>
            </a:extLst>
          </p:cNvPr>
          <p:cNvSpPr>
            <a:spLocks noChangeArrowheads="1"/>
          </p:cNvSpPr>
          <p:nvPr/>
        </p:nvSpPr>
        <p:spPr bwMode="auto">
          <a:xfrm>
            <a:off x="7468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7" name="Rectangle 4">
            <a:extLst>
              <a:ext uri="{FF2B5EF4-FFF2-40B4-BE49-F238E27FC236}">
                <a16:creationId xmlns:a16="http://schemas.microsoft.com/office/drawing/2014/main" id="{2AE318AD-A7C8-417A-9B92-2C035C4A6EBE}"/>
              </a:ext>
            </a:extLst>
          </p:cNvPr>
          <p:cNvSpPr>
            <a:spLocks noChangeArrowheads="1"/>
          </p:cNvSpPr>
          <p:nvPr/>
        </p:nvSpPr>
        <p:spPr bwMode="auto">
          <a:xfrm>
            <a:off x="7392144" y="3449563"/>
            <a:ext cx="901700" cy="581272"/>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8" name="Line 5">
            <a:extLst>
              <a:ext uri="{FF2B5EF4-FFF2-40B4-BE49-F238E27FC236}">
                <a16:creationId xmlns:a16="http://schemas.microsoft.com/office/drawing/2014/main" id="{CE831AFB-F4DA-4196-80B5-44CDA4123058}"/>
              </a:ext>
            </a:extLst>
          </p:cNvPr>
          <p:cNvSpPr>
            <a:spLocks noChangeShapeType="1"/>
          </p:cNvSpPr>
          <p:nvPr/>
        </p:nvSpPr>
        <p:spPr bwMode="auto">
          <a:xfrm>
            <a:off x="7842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9" name="Line 6">
            <a:extLst>
              <a:ext uri="{FF2B5EF4-FFF2-40B4-BE49-F238E27FC236}">
                <a16:creationId xmlns:a16="http://schemas.microsoft.com/office/drawing/2014/main" id="{6410D5C5-FF82-4E44-9060-3E5484CF994B}"/>
              </a:ext>
            </a:extLst>
          </p:cNvPr>
          <p:cNvSpPr>
            <a:spLocks noChangeShapeType="1"/>
          </p:cNvSpPr>
          <p:nvPr/>
        </p:nvSpPr>
        <p:spPr bwMode="auto">
          <a:xfrm>
            <a:off x="7842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0" name="Oval 7">
            <a:extLst>
              <a:ext uri="{FF2B5EF4-FFF2-40B4-BE49-F238E27FC236}">
                <a16:creationId xmlns:a16="http://schemas.microsoft.com/office/drawing/2014/main" id="{A2744F99-0D59-46FD-9592-E20C91A37B0C}"/>
              </a:ext>
            </a:extLst>
          </p:cNvPr>
          <p:cNvSpPr>
            <a:spLocks noChangeArrowheads="1"/>
          </p:cNvSpPr>
          <p:nvPr/>
        </p:nvSpPr>
        <p:spPr bwMode="auto">
          <a:xfrm>
            <a:off x="4801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1" name="Rectangle 8">
            <a:extLst>
              <a:ext uri="{FF2B5EF4-FFF2-40B4-BE49-F238E27FC236}">
                <a16:creationId xmlns:a16="http://schemas.microsoft.com/office/drawing/2014/main" id="{8194BBD0-29D9-4BF1-ACC7-44E198FB7BFA}"/>
              </a:ext>
            </a:extLst>
          </p:cNvPr>
          <p:cNvSpPr>
            <a:spLocks noChangeArrowheads="1"/>
          </p:cNvSpPr>
          <p:nvPr/>
        </p:nvSpPr>
        <p:spPr bwMode="auto">
          <a:xfrm>
            <a:off x="4725144" y="3449563"/>
            <a:ext cx="901700" cy="581271"/>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2" name="Line 9">
            <a:extLst>
              <a:ext uri="{FF2B5EF4-FFF2-40B4-BE49-F238E27FC236}">
                <a16:creationId xmlns:a16="http://schemas.microsoft.com/office/drawing/2014/main" id="{783495B1-383C-41DE-9A88-FB1CB17F1206}"/>
              </a:ext>
            </a:extLst>
          </p:cNvPr>
          <p:cNvSpPr>
            <a:spLocks noChangeShapeType="1"/>
          </p:cNvSpPr>
          <p:nvPr/>
        </p:nvSpPr>
        <p:spPr bwMode="auto">
          <a:xfrm>
            <a:off x="5175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3" name="Line 10">
            <a:extLst>
              <a:ext uri="{FF2B5EF4-FFF2-40B4-BE49-F238E27FC236}">
                <a16:creationId xmlns:a16="http://schemas.microsoft.com/office/drawing/2014/main" id="{F3DECF1D-6C8B-4841-94CB-F588DA3FC0E7}"/>
              </a:ext>
            </a:extLst>
          </p:cNvPr>
          <p:cNvSpPr>
            <a:spLocks noChangeShapeType="1"/>
          </p:cNvSpPr>
          <p:nvPr/>
        </p:nvSpPr>
        <p:spPr bwMode="auto">
          <a:xfrm>
            <a:off x="5175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4" name="Rectangle 11">
            <a:extLst>
              <a:ext uri="{FF2B5EF4-FFF2-40B4-BE49-F238E27FC236}">
                <a16:creationId xmlns:a16="http://schemas.microsoft.com/office/drawing/2014/main" id="{D879F804-9041-47FF-8B40-2EE81B758078}"/>
              </a:ext>
            </a:extLst>
          </p:cNvPr>
          <p:cNvSpPr>
            <a:spLocks noChangeArrowheads="1"/>
          </p:cNvSpPr>
          <p:nvPr/>
        </p:nvSpPr>
        <p:spPr bwMode="auto">
          <a:xfrm>
            <a:off x="4883894" y="5394001"/>
            <a:ext cx="3556000" cy="1131343"/>
          </a:xfrm>
          <a:prstGeom prst="rect">
            <a:avLst/>
          </a:prstGeom>
          <a:solidFill>
            <a:schemeClr val="bg1"/>
          </a:solidFill>
          <a:ln w="254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5" name="Rectangle 12">
            <a:extLst>
              <a:ext uri="{FF2B5EF4-FFF2-40B4-BE49-F238E27FC236}">
                <a16:creationId xmlns:a16="http://schemas.microsoft.com/office/drawing/2014/main" id="{BE185081-334D-4E14-9B18-71A087D74ABF}"/>
              </a:ext>
            </a:extLst>
          </p:cNvPr>
          <p:cNvSpPr>
            <a:spLocks noChangeArrowheads="1"/>
          </p:cNvSpPr>
          <p:nvPr/>
        </p:nvSpPr>
        <p:spPr bwMode="auto">
          <a:xfrm>
            <a:off x="5487144" y="5897238"/>
            <a:ext cx="901700" cy="6350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6" name="Rectangle 13">
            <a:extLst>
              <a:ext uri="{FF2B5EF4-FFF2-40B4-BE49-F238E27FC236}">
                <a16:creationId xmlns:a16="http://schemas.microsoft.com/office/drawing/2014/main" id="{6F76EF4F-96E8-44E8-B0A9-E7ECF7E1ACCC}"/>
              </a:ext>
            </a:extLst>
          </p:cNvPr>
          <p:cNvSpPr>
            <a:spLocks noChangeArrowheads="1"/>
          </p:cNvSpPr>
          <p:nvPr/>
        </p:nvSpPr>
        <p:spPr bwMode="auto">
          <a:xfrm>
            <a:off x="4933107" y="2627435"/>
            <a:ext cx="4603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P1</a:t>
            </a:r>
          </a:p>
        </p:txBody>
      </p:sp>
      <p:sp>
        <p:nvSpPr>
          <p:cNvPr id="17" name="Rectangle 14">
            <a:extLst>
              <a:ext uri="{FF2B5EF4-FFF2-40B4-BE49-F238E27FC236}">
                <a16:creationId xmlns:a16="http://schemas.microsoft.com/office/drawing/2014/main" id="{F276EAB5-9AA3-4072-93CA-9BA9BA312109}"/>
              </a:ext>
            </a:extLst>
          </p:cNvPr>
          <p:cNvSpPr>
            <a:spLocks noChangeArrowheads="1"/>
          </p:cNvSpPr>
          <p:nvPr/>
        </p:nvSpPr>
        <p:spPr bwMode="auto">
          <a:xfrm>
            <a:off x="7600107" y="2625848"/>
            <a:ext cx="4603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P2</a:t>
            </a:r>
          </a:p>
        </p:txBody>
      </p:sp>
      <p:sp>
        <p:nvSpPr>
          <p:cNvPr id="18" name="Rectangle 15">
            <a:extLst>
              <a:ext uri="{FF2B5EF4-FFF2-40B4-BE49-F238E27FC236}">
                <a16:creationId xmlns:a16="http://schemas.microsoft.com/office/drawing/2014/main" id="{53F3C779-21E0-4306-A753-F4168EC7DBC4}"/>
              </a:ext>
            </a:extLst>
          </p:cNvPr>
          <p:cNvSpPr>
            <a:spLocks noChangeArrowheads="1"/>
          </p:cNvSpPr>
          <p:nvPr/>
        </p:nvSpPr>
        <p:spPr bwMode="auto">
          <a:xfrm>
            <a:off x="5237907" y="5741663"/>
            <a:ext cx="2952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x</a:t>
            </a:r>
          </a:p>
        </p:txBody>
      </p:sp>
      <p:sp>
        <p:nvSpPr>
          <p:cNvPr id="19" name="AutoShape 16">
            <a:extLst>
              <a:ext uri="{FF2B5EF4-FFF2-40B4-BE49-F238E27FC236}">
                <a16:creationId xmlns:a16="http://schemas.microsoft.com/office/drawing/2014/main" id="{AC4E943B-9462-4B27-9CB5-54DF0B3299F0}"/>
              </a:ext>
            </a:extLst>
          </p:cNvPr>
          <p:cNvSpPr>
            <a:spLocks noChangeArrowheads="1"/>
          </p:cNvSpPr>
          <p:nvPr/>
        </p:nvSpPr>
        <p:spPr bwMode="auto">
          <a:xfrm>
            <a:off x="4572744" y="4397051"/>
            <a:ext cx="4025900" cy="596900"/>
          </a:xfrm>
          <a:prstGeom prst="roundRect">
            <a:avLst>
              <a:gd name="adj" fmla="val 12495"/>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0" name="Rectangle 17">
            <a:extLst>
              <a:ext uri="{FF2B5EF4-FFF2-40B4-BE49-F238E27FC236}">
                <a16:creationId xmlns:a16="http://schemas.microsoft.com/office/drawing/2014/main" id="{488C300B-138D-45D3-80DF-DDECC0742DDD}"/>
              </a:ext>
            </a:extLst>
          </p:cNvPr>
          <p:cNvSpPr>
            <a:spLocks noChangeArrowheads="1"/>
          </p:cNvSpPr>
          <p:nvPr/>
        </p:nvSpPr>
        <p:spPr bwMode="auto">
          <a:xfrm>
            <a:off x="5161707" y="4520876"/>
            <a:ext cx="26447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Interconnection Network</a:t>
            </a:r>
          </a:p>
        </p:txBody>
      </p:sp>
      <p:sp>
        <p:nvSpPr>
          <p:cNvPr id="21" name="Line 18">
            <a:extLst>
              <a:ext uri="{FF2B5EF4-FFF2-40B4-BE49-F238E27FC236}">
                <a16:creationId xmlns:a16="http://schemas.microsoft.com/office/drawing/2014/main" id="{F0CE9E3A-301B-4CF5-9054-51253998302F}"/>
              </a:ext>
            </a:extLst>
          </p:cNvPr>
          <p:cNvSpPr>
            <a:spLocks noChangeShapeType="1"/>
          </p:cNvSpPr>
          <p:nvPr/>
        </p:nvSpPr>
        <p:spPr bwMode="auto">
          <a:xfrm>
            <a:off x="6471394" y="5006651"/>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2" name="Rectangle 19">
            <a:extLst>
              <a:ext uri="{FF2B5EF4-FFF2-40B4-BE49-F238E27FC236}">
                <a16:creationId xmlns:a16="http://schemas.microsoft.com/office/drawing/2014/main" id="{68889213-2751-477C-9C2C-BEF280EC35F0}"/>
              </a:ext>
            </a:extLst>
          </p:cNvPr>
          <p:cNvSpPr>
            <a:spLocks noChangeArrowheads="1"/>
          </p:cNvSpPr>
          <p:nvPr/>
        </p:nvSpPr>
        <p:spPr bwMode="auto">
          <a:xfrm>
            <a:off x="5771307" y="6068019"/>
            <a:ext cx="15652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a:solidFill>
                  <a:srgbClr val="000000"/>
                </a:solidFill>
                <a:cs typeface="Arial" panose="020B0604020202020204" pitchFamily="34" charset="0"/>
              </a:rPr>
              <a:t>Main Memory</a:t>
            </a:r>
          </a:p>
        </p:txBody>
      </p:sp>
      <p:sp>
        <p:nvSpPr>
          <p:cNvPr id="23" name="TextBox 21">
            <a:extLst>
              <a:ext uri="{FF2B5EF4-FFF2-40B4-BE49-F238E27FC236}">
                <a16:creationId xmlns:a16="http://schemas.microsoft.com/office/drawing/2014/main" id="{7B46FEE1-8325-4984-98DC-242A6CCA4A88}"/>
              </a:ext>
            </a:extLst>
          </p:cNvPr>
          <p:cNvSpPr txBox="1">
            <a:spLocks noChangeArrowheads="1"/>
          </p:cNvSpPr>
          <p:nvPr/>
        </p:nvSpPr>
        <p:spPr bwMode="auto">
          <a:xfrm>
            <a:off x="5561757" y="5592438"/>
            <a:ext cx="6985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4" name="Rectangle 23">
            <a:extLst>
              <a:ext uri="{FF2B5EF4-FFF2-40B4-BE49-F238E27FC236}">
                <a16:creationId xmlns:a16="http://schemas.microsoft.com/office/drawing/2014/main" id="{857A8DB4-1D84-444D-B4BC-43ABDF2BC763}"/>
              </a:ext>
            </a:extLst>
          </p:cNvPr>
          <p:cNvSpPr>
            <a:spLocks noChangeArrowheads="1"/>
          </p:cNvSpPr>
          <p:nvPr/>
        </p:nvSpPr>
        <p:spPr bwMode="auto">
          <a:xfrm>
            <a:off x="7405737" y="3745333"/>
            <a:ext cx="866775" cy="5715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5" name="TextBox 24">
            <a:extLst>
              <a:ext uri="{FF2B5EF4-FFF2-40B4-BE49-F238E27FC236}">
                <a16:creationId xmlns:a16="http://schemas.microsoft.com/office/drawing/2014/main" id="{B4946FC4-ECE3-417B-A88A-8C86F791E87D}"/>
              </a:ext>
            </a:extLst>
          </p:cNvPr>
          <p:cNvSpPr txBox="1">
            <a:spLocks noChangeArrowheads="1"/>
          </p:cNvSpPr>
          <p:nvPr/>
        </p:nvSpPr>
        <p:spPr bwMode="auto">
          <a:xfrm>
            <a:off x="7462887" y="3434183"/>
            <a:ext cx="6969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6" name="Rectangle 22">
            <a:extLst>
              <a:ext uri="{FF2B5EF4-FFF2-40B4-BE49-F238E27FC236}">
                <a16:creationId xmlns:a16="http://schemas.microsoft.com/office/drawing/2014/main" id="{4BB291B0-AB78-4DDA-8357-3C83F456B5B1}"/>
              </a:ext>
            </a:extLst>
          </p:cNvPr>
          <p:cNvSpPr>
            <a:spLocks noChangeArrowheads="1"/>
          </p:cNvSpPr>
          <p:nvPr/>
        </p:nvSpPr>
        <p:spPr bwMode="auto">
          <a:xfrm>
            <a:off x="9120336" y="2625847"/>
            <a:ext cx="913713" cy="366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err="1">
                <a:solidFill>
                  <a:srgbClr val="FF0000"/>
                </a:solidFill>
                <a:cs typeface="Arial" panose="020B0604020202020204" pitchFamily="34" charset="0"/>
              </a:rPr>
              <a:t>lw</a:t>
            </a:r>
            <a:r>
              <a:rPr lang="en-US" altLang="en-US" dirty="0">
                <a:solidFill>
                  <a:srgbClr val="FF0000"/>
                </a:solidFill>
                <a:cs typeface="Arial" panose="020B0604020202020204" pitchFamily="34" charset="0"/>
              </a:rPr>
              <a:t> r2, x</a:t>
            </a:r>
          </a:p>
        </p:txBody>
      </p:sp>
      <p:sp>
        <p:nvSpPr>
          <p:cNvPr id="27" name="Line 5">
            <a:extLst>
              <a:ext uri="{FF2B5EF4-FFF2-40B4-BE49-F238E27FC236}">
                <a16:creationId xmlns:a16="http://schemas.microsoft.com/office/drawing/2014/main" id="{C5FD6589-0DC7-40A0-BADF-C38224649FFD}"/>
              </a:ext>
            </a:extLst>
          </p:cNvPr>
          <p:cNvSpPr>
            <a:spLocks noChangeShapeType="1"/>
          </p:cNvSpPr>
          <p:nvPr/>
        </p:nvSpPr>
        <p:spPr bwMode="auto">
          <a:xfrm>
            <a:off x="5179863" y="3192592"/>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8" name="Rectangle 27">
            <a:extLst>
              <a:ext uri="{FF2B5EF4-FFF2-40B4-BE49-F238E27FC236}">
                <a16:creationId xmlns:a16="http://schemas.microsoft.com/office/drawing/2014/main" id="{AA7E24F4-907A-424A-8B69-80BB74E9CACB}"/>
              </a:ext>
            </a:extLst>
          </p:cNvPr>
          <p:cNvSpPr>
            <a:spLocks noChangeArrowheads="1"/>
          </p:cNvSpPr>
          <p:nvPr/>
        </p:nvSpPr>
        <p:spPr bwMode="auto">
          <a:xfrm>
            <a:off x="4742606" y="3722618"/>
            <a:ext cx="866775" cy="57150"/>
          </a:xfrm>
          <a:prstGeom prst="rect">
            <a:avLst/>
          </a:prstGeom>
          <a:solidFill>
            <a:srgbClr val="7030A0"/>
          </a:solidFill>
          <a:ln w="12700">
            <a:solidFill>
              <a:srgbClr val="7030A0"/>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9" name="TextBox 28">
            <a:extLst>
              <a:ext uri="{FF2B5EF4-FFF2-40B4-BE49-F238E27FC236}">
                <a16:creationId xmlns:a16="http://schemas.microsoft.com/office/drawing/2014/main" id="{ACECD1A0-9DF2-4338-A47A-5ECDB930C9ED}"/>
              </a:ext>
            </a:extLst>
          </p:cNvPr>
          <p:cNvSpPr txBox="1">
            <a:spLocks noChangeArrowheads="1"/>
          </p:cNvSpPr>
          <p:nvPr/>
        </p:nvSpPr>
        <p:spPr bwMode="auto">
          <a:xfrm>
            <a:off x="4799756" y="3411468"/>
            <a:ext cx="69762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a:solidFill>
                  <a:srgbClr val="000000"/>
                </a:solidFill>
              </a:rPr>
              <a:t>2</a:t>
            </a:r>
            <a:r>
              <a:rPr lang="en-US" altLang="en-US" dirty="0">
                <a:solidFill>
                  <a:srgbClr val="000000"/>
                </a:solidFill>
                <a:cs typeface="Arial" panose="020B0604020202020204" pitchFamily="34" charset="0"/>
              </a:rPr>
              <a:t>000</a:t>
            </a:r>
          </a:p>
        </p:txBody>
      </p:sp>
      <p:sp>
        <p:nvSpPr>
          <p:cNvPr id="30" name="Rectangle 22">
            <a:extLst>
              <a:ext uri="{FF2B5EF4-FFF2-40B4-BE49-F238E27FC236}">
                <a16:creationId xmlns:a16="http://schemas.microsoft.com/office/drawing/2014/main" id="{7225AE73-16D3-4030-AA46-3AB7F247E7FC}"/>
              </a:ext>
            </a:extLst>
          </p:cNvPr>
          <p:cNvSpPr>
            <a:spLocks noChangeArrowheads="1"/>
          </p:cNvSpPr>
          <p:nvPr/>
        </p:nvSpPr>
        <p:spPr bwMode="auto">
          <a:xfrm>
            <a:off x="2450256" y="2625847"/>
            <a:ext cx="1503618" cy="920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err="1">
                <a:solidFill>
                  <a:srgbClr val="FF0000"/>
                </a:solidFill>
                <a:cs typeface="Arial" panose="020B0604020202020204" pitchFamily="34" charset="0"/>
              </a:rPr>
              <a:t>lw</a:t>
            </a:r>
            <a:r>
              <a:rPr lang="en-US" altLang="en-US" dirty="0">
                <a:solidFill>
                  <a:srgbClr val="FF0000"/>
                </a:solidFill>
                <a:cs typeface="Arial" panose="020B0604020202020204" pitchFamily="34" charset="0"/>
              </a:rPr>
              <a:t> r2, x</a:t>
            </a:r>
          </a:p>
          <a:p>
            <a:pPr eaLnBrk="1" hangingPunct="1"/>
            <a:r>
              <a:rPr lang="en-US" altLang="en-US" dirty="0">
                <a:solidFill>
                  <a:srgbClr val="FF0000"/>
                </a:solidFill>
              </a:rPr>
              <a:t>add r1, r2, r4</a:t>
            </a:r>
          </a:p>
          <a:p>
            <a:pPr eaLnBrk="1" hangingPunct="1"/>
            <a:r>
              <a:rPr lang="en-US" altLang="en-US" dirty="0" err="1">
                <a:solidFill>
                  <a:srgbClr val="FF0000"/>
                </a:solidFill>
                <a:cs typeface="Arial" panose="020B0604020202020204" pitchFamily="34" charset="0"/>
              </a:rPr>
              <a:t>sw</a:t>
            </a:r>
            <a:r>
              <a:rPr lang="en-US" altLang="en-US" dirty="0">
                <a:solidFill>
                  <a:srgbClr val="FF0000"/>
                </a:solidFill>
                <a:cs typeface="Arial" panose="020B0604020202020204" pitchFamily="34" charset="0"/>
              </a:rPr>
              <a:t> r1, x</a:t>
            </a:r>
          </a:p>
        </p:txBody>
      </p:sp>
    </p:spTree>
    <p:extLst>
      <p:ext uri="{BB962C8B-B14F-4D97-AF65-F5344CB8AC3E}">
        <p14:creationId xmlns:p14="http://schemas.microsoft.com/office/powerpoint/2010/main" val="391380715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0CD3B-898D-41EB-9740-56D5C0BF64A4}"/>
              </a:ext>
            </a:extLst>
          </p:cNvPr>
          <p:cNvSpPr>
            <a:spLocks noGrp="1"/>
          </p:cNvSpPr>
          <p:nvPr>
            <p:ph type="title"/>
          </p:nvPr>
        </p:nvSpPr>
        <p:spPr/>
        <p:txBody>
          <a:bodyPr/>
          <a:lstStyle/>
          <a:p>
            <a:r>
              <a:rPr lang="en-US" altLang="en-US" dirty="0">
                <a:ea typeface="ＭＳ Ｐゴシック" panose="020B0600070205080204" pitchFamily="34" charset="-128"/>
              </a:rPr>
              <a:t>Cache Coherence </a:t>
            </a:r>
            <a:endParaRPr lang="en-US" dirty="0"/>
          </a:p>
        </p:txBody>
      </p:sp>
      <p:sp>
        <p:nvSpPr>
          <p:cNvPr id="3" name="Content Placeholder 2">
            <a:extLst>
              <a:ext uri="{FF2B5EF4-FFF2-40B4-BE49-F238E27FC236}">
                <a16:creationId xmlns:a16="http://schemas.microsoft.com/office/drawing/2014/main" id="{71170BEE-36EC-4E92-8E2B-AACF41B74DA4}"/>
              </a:ext>
            </a:extLst>
          </p:cNvPr>
          <p:cNvSpPr>
            <a:spLocks noGrp="1"/>
          </p:cNvSpPr>
          <p:nvPr>
            <p:ph idx="1"/>
          </p:nvPr>
        </p:nvSpPr>
        <p:spPr/>
        <p:txBody>
          <a:bodyPr/>
          <a:lstStyle/>
          <a:p>
            <a:r>
              <a:rPr lang="en-US" altLang="en-US" dirty="0">
                <a:ea typeface="ＭＳ Ｐゴシック" panose="020B0600070205080204" pitchFamily="34" charset="-128"/>
              </a:rPr>
              <a:t>Basic question: If multiple processors cache the same block, how do they ensure they all see a consistent state?</a:t>
            </a:r>
          </a:p>
          <a:p>
            <a:endParaRPr lang="en-US" dirty="0"/>
          </a:p>
        </p:txBody>
      </p:sp>
      <p:sp>
        <p:nvSpPr>
          <p:cNvPr id="4" name="Slide Number Placeholder 3">
            <a:extLst>
              <a:ext uri="{FF2B5EF4-FFF2-40B4-BE49-F238E27FC236}">
                <a16:creationId xmlns:a16="http://schemas.microsoft.com/office/drawing/2014/main" id="{07BDB3B4-F4EC-441C-9A91-482C78B47BB0}"/>
              </a:ext>
            </a:extLst>
          </p:cNvPr>
          <p:cNvSpPr>
            <a:spLocks noGrp="1"/>
          </p:cNvSpPr>
          <p:nvPr>
            <p:ph type="sldNum" sz="quarter" idx="12"/>
          </p:nvPr>
        </p:nvSpPr>
        <p:spPr/>
        <p:txBody>
          <a:bodyPr/>
          <a:lstStyle/>
          <a:p>
            <a:fld id="{C22DC6D3-9347-42BE-948A-F7EB414DF657}" type="slidenum">
              <a:rPr lang="en-US" altLang="en-US" smtClean="0"/>
              <a:pPr/>
              <a:t>39</a:t>
            </a:fld>
            <a:endParaRPr lang="en-US" altLang="en-US" dirty="0"/>
          </a:p>
        </p:txBody>
      </p:sp>
      <p:sp>
        <p:nvSpPr>
          <p:cNvPr id="6" name="Oval 3">
            <a:extLst>
              <a:ext uri="{FF2B5EF4-FFF2-40B4-BE49-F238E27FC236}">
                <a16:creationId xmlns:a16="http://schemas.microsoft.com/office/drawing/2014/main" id="{5F569D22-2A18-4BB3-90A1-A4712242CD9C}"/>
              </a:ext>
            </a:extLst>
          </p:cNvPr>
          <p:cNvSpPr>
            <a:spLocks noChangeArrowheads="1"/>
          </p:cNvSpPr>
          <p:nvPr/>
        </p:nvSpPr>
        <p:spPr bwMode="auto">
          <a:xfrm>
            <a:off x="7468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7" name="Rectangle 4">
            <a:extLst>
              <a:ext uri="{FF2B5EF4-FFF2-40B4-BE49-F238E27FC236}">
                <a16:creationId xmlns:a16="http://schemas.microsoft.com/office/drawing/2014/main" id="{2AE318AD-A7C8-417A-9B92-2C035C4A6EBE}"/>
              </a:ext>
            </a:extLst>
          </p:cNvPr>
          <p:cNvSpPr>
            <a:spLocks noChangeArrowheads="1"/>
          </p:cNvSpPr>
          <p:nvPr/>
        </p:nvSpPr>
        <p:spPr bwMode="auto">
          <a:xfrm>
            <a:off x="7392144" y="3449563"/>
            <a:ext cx="901700" cy="581272"/>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8" name="Line 5">
            <a:extLst>
              <a:ext uri="{FF2B5EF4-FFF2-40B4-BE49-F238E27FC236}">
                <a16:creationId xmlns:a16="http://schemas.microsoft.com/office/drawing/2014/main" id="{CE831AFB-F4DA-4196-80B5-44CDA4123058}"/>
              </a:ext>
            </a:extLst>
          </p:cNvPr>
          <p:cNvSpPr>
            <a:spLocks noChangeShapeType="1"/>
          </p:cNvSpPr>
          <p:nvPr/>
        </p:nvSpPr>
        <p:spPr bwMode="auto">
          <a:xfrm>
            <a:off x="7842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9" name="Line 6">
            <a:extLst>
              <a:ext uri="{FF2B5EF4-FFF2-40B4-BE49-F238E27FC236}">
                <a16:creationId xmlns:a16="http://schemas.microsoft.com/office/drawing/2014/main" id="{6410D5C5-FF82-4E44-9060-3E5484CF994B}"/>
              </a:ext>
            </a:extLst>
          </p:cNvPr>
          <p:cNvSpPr>
            <a:spLocks noChangeShapeType="1"/>
          </p:cNvSpPr>
          <p:nvPr/>
        </p:nvSpPr>
        <p:spPr bwMode="auto">
          <a:xfrm>
            <a:off x="7842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0" name="Oval 7">
            <a:extLst>
              <a:ext uri="{FF2B5EF4-FFF2-40B4-BE49-F238E27FC236}">
                <a16:creationId xmlns:a16="http://schemas.microsoft.com/office/drawing/2014/main" id="{A2744F99-0D59-46FD-9592-E20C91A37B0C}"/>
              </a:ext>
            </a:extLst>
          </p:cNvPr>
          <p:cNvSpPr>
            <a:spLocks noChangeArrowheads="1"/>
          </p:cNvSpPr>
          <p:nvPr/>
        </p:nvSpPr>
        <p:spPr bwMode="auto">
          <a:xfrm>
            <a:off x="4801344" y="2438399"/>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1" name="Rectangle 8">
            <a:extLst>
              <a:ext uri="{FF2B5EF4-FFF2-40B4-BE49-F238E27FC236}">
                <a16:creationId xmlns:a16="http://schemas.microsoft.com/office/drawing/2014/main" id="{8194BBD0-29D9-4BF1-ACC7-44E198FB7BFA}"/>
              </a:ext>
            </a:extLst>
          </p:cNvPr>
          <p:cNvSpPr>
            <a:spLocks noChangeArrowheads="1"/>
          </p:cNvSpPr>
          <p:nvPr/>
        </p:nvSpPr>
        <p:spPr bwMode="auto">
          <a:xfrm>
            <a:off x="4725144" y="3449563"/>
            <a:ext cx="901700" cy="581271"/>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2" name="Line 9">
            <a:extLst>
              <a:ext uri="{FF2B5EF4-FFF2-40B4-BE49-F238E27FC236}">
                <a16:creationId xmlns:a16="http://schemas.microsoft.com/office/drawing/2014/main" id="{783495B1-383C-41DE-9A88-FB1CB17F1206}"/>
              </a:ext>
            </a:extLst>
          </p:cNvPr>
          <p:cNvSpPr>
            <a:spLocks noChangeShapeType="1"/>
          </p:cNvSpPr>
          <p:nvPr/>
        </p:nvSpPr>
        <p:spPr bwMode="auto">
          <a:xfrm>
            <a:off x="5175994" y="3215307"/>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3" name="Line 10">
            <a:extLst>
              <a:ext uri="{FF2B5EF4-FFF2-40B4-BE49-F238E27FC236}">
                <a16:creationId xmlns:a16="http://schemas.microsoft.com/office/drawing/2014/main" id="{F3DECF1D-6C8B-4841-94CB-F588DA3FC0E7}"/>
              </a:ext>
            </a:extLst>
          </p:cNvPr>
          <p:cNvSpPr>
            <a:spLocks noChangeShapeType="1"/>
          </p:cNvSpPr>
          <p:nvPr/>
        </p:nvSpPr>
        <p:spPr bwMode="auto">
          <a:xfrm>
            <a:off x="5175994" y="4043535"/>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4" name="Rectangle 11">
            <a:extLst>
              <a:ext uri="{FF2B5EF4-FFF2-40B4-BE49-F238E27FC236}">
                <a16:creationId xmlns:a16="http://schemas.microsoft.com/office/drawing/2014/main" id="{D879F804-9041-47FF-8B40-2EE81B758078}"/>
              </a:ext>
            </a:extLst>
          </p:cNvPr>
          <p:cNvSpPr>
            <a:spLocks noChangeArrowheads="1"/>
          </p:cNvSpPr>
          <p:nvPr/>
        </p:nvSpPr>
        <p:spPr bwMode="auto">
          <a:xfrm>
            <a:off x="4883894" y="5394001"/>
            <a:ext cx="3556000" cy="1131343"/>
          </a:xfrm>
          <a:prstGeom prst="rect">
            <a:avLst/>
          </a:prstGeom>
          <a:solidFill>
            <a:schemeClr val="bg1"/>
          </a:solidFill>
          <a:ln w="254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5" name="Rectangle 12">
            <a:extLst>
              <a:ext uri="{FF2B5EF4-FFF2-40B4-BE49-F238E27FC236}">
                <a16:creationId xmlns:a16="http://schemas.microsoft.com/office/drawing/2014/main" id="{BE185081-334D-4E14-9B18-71A087D74ABF}"/>
              </a:ext>
            </a:extLst>
          </p:cNvPr>
          <p:cNvSpPr>
            <a:spLocks noChangeArrowheads="1"/>
          </p:cNvSpPr>
          <p:nvPr/>
        </p:nvSpPr>
        <p:spPr bwMode="auto">
          <a:xfrm>
            <a:off x="5487144" y="5897238"/>
            <a:ext cx="901700" cy="6350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6" name="Rectangle 13">
            <a:extLst>
              <a:ext uri="{FF2B5EF4-FFF2-40B4-BE49-F238E27FC236}">
                <a16:creationId xmlns:a16="http://schemas.microsoft.com/office/drawing/2014/main" id="{6F76EF4F-96E8-44E8-B0A9-E7ECF7E1ACCC}"/>
              </a:ext>
            </a:extLst>
          </p:cNvPr>
          <p:cNvSpPr>
            <a:spLocks noChangeArrowheads="1"/>
          </p:cNvSpPr>
          <p:nvPr/>
        </p:nvSpPr>
        <p:spPr bwMode="auto">
          <a:xfrm>
            <a:off x="4933107" y="2627435"/>
            <a:ext cx="4603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P1</a:t>
            </a:r>
          </a:p>
        </p:txBody>
      </p:sp>
      <p:sp>
        <p:nvSpPr>
          <p:cNvPr id="17" name="Rectangle 14">
            <a:extLst>
              <a:ext uri="{FF2B5EF4-FFF2-40B4-BE49-F238E27FC236}">
                <a16:creationId xmlns:a16="http://schemas.microsoft.com/office/drawing/2014/main" id="{F276EAB5-9AA3-4072-93CA-9BA9BA312109}"/>
              </a:ext>
            </a:extLst>
          </p:cNvPr>
          <p:cNvSpPr>
            <a:spLocks noChangeArrowheads="1"/>
          </p:cNvSpPr>
          <p:nvPr/>
        </p:nvSpPr>
        <p:spPr bwMode="auto">
          <a:xfrm>
            <a:off x="7600107" y="2625848"/>
            <a:ext cx="4603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P2</a:t>
            </a:r>
          </a:p>
        </p:txBody>
      </p:sp>
      <p:sp>
        <p:nvSpPr>
          <p:cNvPr id="18" name="Rectangle 15">
            <a:extLst>
              <a:ext uri="{FF2B5EF4-FFF2-40B4-BE49-F238E27FC236}">
                <a16:creationId xmlns:a16="http://schemas.microsoft.com/office/drawing/2014/main" id="{53F3C779-21E0-4306-A753-F4168EC7DBC4}"/>
              </a:ext>
            </a:extLst>
          </p:cNvPr>
          <p:cNvSpPr>
            <a:spLocks noChangeArrowheads="1"/>
          </p:cNvSpPr>
          <p:nvPr/>
        </p:nvSpPr>
        <p:spPr bwMode="auto">
          <a:xfrm>
            <a:off x="5237907" y="5741663"/>
            <a:ext cx="2952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x</a:t>
            </a:r>
          </a:p>
        </p:txBody>
      </p:sp>
      <p:sp>
        <p:nvSpPr>
          <p:cNvPr id="19" name="AutoShape 16">
            <a:extLst>
              <a:ext uri="{FF2B5EF4-FFF2-40B4-BE49-F238E27FC236}">
                <a16:creationId xmlns:a16="http://schemas.microsoft.com/office/drawing/2014/main" id="{AC4E943B-9462-4B27-9CB5-54DF0B3299F0}"/>
              </a:ext>
            </a:extLst>
          </p:cNvPr>
          <p:cNvSpPr>
            <a:spLocks noChangeArrowheads="1"/>
          </p:cNvSpPr>
          <p:nvPr/>
        </p:nvSpPr>
        <p:spPr bwMode="auto">
          <a:xfrm>
            <a:off x="4572744" y="4397051"/>
            <a:ext cx="4025900" cy="596900"/>
          </a:xfrm>
          <a:prstGeom prst="roundRect">
            <a:avLst>
              <a:gd name="adj" fmla="val 12495"/>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0" name="Rectangle 17">
            <a:extLst>
              <a:ext uri="{FF2B5EF4-FFF2-40B4-BE49-F238E27FC236}">
                <a16:creationId xmlns:a16="http://schemas.microsoft.com/office/drawing/2014/main" id="{488C300B-138D-45D3-80DF-DDECC0742DDD}"/>
              </a:ext>
            </a:extLst>
          </p:cNvPr>
          <p:cNvSpPr>
            <a:spLocks noChangeArrowheads="1"/>
          </p:cNvSpPr>
          <p:nvPr/>
        </p:nvSpPr>
        <p:spPr bwMode="auto">
          <a:xfrm>
            <a:off x="5161707" y="4520876"/>
            <a:ext cx="26447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Interconnection Network</a:t>
            </a:r>
          </a:p>
        </p:txBody>
      </p:sp>
      <p:sp>
        <p:nvSpPr>
          <p:cNvPr id="21" name="Line 18">
            <a:extLst>
              <a:ext uri="{FF2B5EF4-FFF2-40B4-BE49-F238E27FC236}">
                <a16:creationId xmlns:a16="http://schemas.microsoft.com/office/drawing/2014/main" id="{F0CE9E3A-301B-4CF5-9054-51253998302F}"/>
              </a:ext>
            </a:extLst>
          </p:cNvPr>
          <p:cNvSpPr>
            <a:spLocks noChangeShapeType="1"/>
          </p:cNvSpPr>
          <p:nvPr/>
        </p:nvSpPr>
        <p:spPr bwMode="auto">
          <a:xfrm>
            <a:off x="6471394" y="5006651"/>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2" name="Rectangle 19">
            <a:extLst>
              <a:ext uri="{FF2B5EF4-FFF2-40B4-BE49-F238E27FC236}">
                <a16:creationId xmlns:a16="http://schemas.microsoft.com/office/drawing/2014/main" id="{68889213-2751-477C-9C2C-BEF280EC35F0}"/>
              </a:ext>
            </a:extLst>
          </p:cNvPr>
          <p:cNvSpPr>
            <a:spLocks noChangeArrowheads="1"/>
          </p:cNvSpPr>
          <p:nvPr/>
        </p:nvSpPr>
        <p:spPr bwMode="auto">
          <a:xfrm>
            <a:off x="5771307" y="6068019"/>
            <a:ext cx="15652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a:solidFill>
                  <a:srgbClr val="000000"/>
                </a:solidFill>
                <a:cs typeface="Arial" panose="020B0604020202020204" pitchFamily="34" charset="0"/>
              </a:rPr>
              <a:t>Main Memory</a:t>
            </a:r>
          </a:p>
        </p:txBody>
      </p:sp>
      <p:sp>
        <p:nvSpPr>
          <p:cNvPr id="23" name="TextBox 21">
            <a:extLst>
              <a:ext uri="{FF2B5EF4-FFF2-40B4-BE49-F238E27FC236}">
                <a16:creationId xmlns:a16="http://schemas.microsoft.com/office/drawing/2014/main" id="{7B46FEE1-8325-4984-98DC-242A6CCA4A88}"/>
              </a:ext>
            </a:extLst>
          </p:cNvPr>
          <p:cNvSpPr txBox="1">
            <a:spLocks noChangeArrowheads="1"/>
          </p:cNvSpPr>
          <p:nvPr/>
        </p:nvSpPr>
        <p:spPr bwMode="auto">
          <a:xfrm>
            <a:off x="5561757" y="5592438"/>
            <a:ext cx="6985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4" name="Rectangle 23">
            <a:extLst>
              <a:ext uri="{FF2B5EF4-FFF2-40B4-BE49-F238E27FC236}">
                <a16:creationId xmlns:a16="http://schemas.microsoft.com/office/drawing/2014/main" id="{857A8DB4-1D84-444D-B4BC-43ABDF2BC763}"/>
              </a:ext>
            </a:extLst>
          </p:cNvPr>
          <p:cNvSpPr>
            <a:spLocks noChangeArrowheads="1"/>
          </p:cNvSpPr>
          <p:nvPr/>
        </p:nvSpPr>
        <p:spPr bwMode="auto">
          <a:xfrm>
            <a:off x="7405737" y="3745333"/>
            <a:ext cx="866775" cy="5715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5" name="TextBox 24">
            <a:extLst>
              <a:ext uri="{FF2B5EF4-FFF2-40B4-BE49-F238E27FC236}">
                <a16:creationId xmlns:a16="http://schemas.microsoft.com/office/drawing/2014/main" id="{B4946FC4-ECE3-417B-A88A-8C86F791E87D}"/>
              </a:ext>
            </a:extLst>
          </p:cNvPr>
          <p:cNvSpPr txBox="1">
            <a:spLocks noChangeArrowheads="1"/>
          </p:cNvSpPr>
          <p:nvPr/>
        </p:nvSpPr>
        <p:spPr bwMode="auto">
          <a:xfrm>
            <a:off x="7462887" y="3434183"/>
            <a:ext cx="6969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6" name="Rectangle 22">
            <a:extLst>
              <a:ext uri="{FF2B5EF4-FFF2-40B4-BE49-F238E27FC236}">
                <a16:creationId xmlns:a16="http://schemas.microsoft.com/office/drawing/2014/main" id="{4BB291B0-AB78-4DDA-8357-3C83F456B5B1}"/>
              </a:ext>
            </a:extLst>
          </p:cNvPr>
          <p:cNvSpPr>
            <a:spLocks noChangeArrowheads="1"/>
          </p:cNvSpPr>
          <p:nvPr/>
        </p:nvSpPr>
        <p:spPr bwMode="auto">
          <a:xfrm>
            <a:off x="9120336" y="2625847"/>
            <a:ext cx="913713" cy="3667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err="1">
                <a:solidFill>
                  <a:srgbClr val="FF0000"/>
                </a:solidFill>
                <a:cs typeface="Arial" panose="020B0604020202020204" pitchFamily="34" charset="0"/>
              </a:rPr>
              <a:t>lw</a:t>
            </a:r>
            <a:r>
              <a:rPr lang="en-US" altLang="en-US" dirty="0">
                <a:solidFill>
                  <a:srgbClr val="FF0000"/>
                </a:solidFill>
                <a:cs typeface="Arial" panose="020B0604020202020204" pitchFamily="34" charset="0"/>
              </a:rPr>
              <a:t> r2, x</a:t>
            </a:r>
          </a:p>
        </p:txBody>
      </p:sp>
      <p:sp>
        <p:nvSpPr>
          <p:cNvPr id="27" name="Line 5">
            <a:extLst>
              <a:ext uri="{FF2B5EF4-FFF2-40B4-BE49-F238E27FC236}">
                <a16:creationId xmlns:a16="http://schemas.microsoft.com/office/drawing/2014/main" id="{C5FD6589-0DC7-40A0-BADF-C38224649FFD}"/>
              </a:ext>
            </a:extLst>
          </p:cNvPr>
          <p:cNvSpPr>
            <a:spLocks noChangeShapeType="1"/>
          </p:cNvSpPr>
          <p:nvPr/>
        </p:nvSpPr>
        <p:spPr bwMode="auto">
          <a:xfrm>
            <a:off x="5179863" y="3192592"/>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8" name="Rectangle 27">
            <a:extLst>
              <a:ext uri="{FF2B5EF4-FFF2-40B4-BE49-F238E27FC236}">
                <a16:creationId xmlns:a16="http://schemas.microsoft.com/office/drawing/2014/main" id="{AA7E24F4-907A-424A-8B69-80BB74E9CACB}"/>
              </a:ext>
            </a:extLst>
          </p:cNvPr>
          <p:cNvSpPr>
            <a:spLocks noChangeArrowheads="1"/>
          </p:cNvSpPr>
          <p:nvPr/>
        </p:nvSpPr>
        <p:spPr bwMode="auto">
          <a:xfrm>
            <a:off x="4742606" y="3722618"/>
            <a:ext cx="866775" cy="57150"/>
          </a:xfrm>
          <a:prstGeom prst="rect">
            <a:avLst/>
          </a:prstGeom>
          <a:solidFill>
            <a:srgbClr val="7030A0"/>
          </a:solidFill>
          <a:ln w="12700">
            <a:solidFill>
              <a:srgbClr val="7030A0"/>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9" name="TextBox 28">
            <a:extLst>
              <a:ext uri="{FF2B5EF4-FFF2-40B4-BE49-F238E27FC236}">
                <a16:creationId xmlns:a16="http://schemas.microsoft.com/office/drawing/2014/main" id="{ACECD1A0-9DF2-4338-A47A-5ECDB930C9ED}"/>
              </a:ext>
            </a:extLst>
          </p:cNvPr>
          <p:cNvSpPr txBox="1">
            <a:spLocks noChangeArrowheads="1"/>
          </p:cNvSpPr>
          <p:nvPr/>
        </p:nvSpPr>
        <p:spPr bwMode="auto">
          <a:xfrm>
            <a:off x="4799756" y="3411468"/>
            <a:ext cx="6969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a:solidFill>
                  <a:srgbClr val="000000"/>
                </a:solidFill>
                <a:cs typeface="Arial" panose="020B0604020202020204" pitchFamily="34" charset="0"/>
              </a:rPr>
              <a:t>2000</a:t>
            </a:r>
          </a:p>
        </p:txBody>
      </p:sp>
      <p:sp>
        <p:nvSpPr>
          <p:cNvPr id="30" name="Rectangle 22">
            <a:extLst>
              <a:ext uri="{FF2B5EF4-FFF2-40B4-BE49-F238E27FC236}">
                <a16:creationId xmlns:a16="http://schemas.microsoft.com/office/drawing/2014/main" id="{7225AE73-16D3-4030-AA46-3AB7F247E7FC}"/>
              </a:ext>
            </a:extLst>
          </p:cNvPr>
          <p:cNvSpPr>
            <a:spLocks noChangeArrowheads="1"/>
          </p:cNvSpPr>
          <p:nvPr/>
        </p:nvSpPr>
        <p:spPr bwMode="auto">
          <a:xfrm>
            <a:off x="2450256" y="2625847"/>
            <a:ext cx="1503618" cy="9207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err="1">
                <a:solidFill>
                  <a:srgbClr val="FF0000"/>
                </a:solidFill>
                <a:cs typeface="Arial" panose="020B0604020202020204" pitchFamily="34" charset="0"/>
              </a:rPr>
              <a:t>lw</a:t>
            </a:r>
            <a:r>
              <a:rPr lang="en-US" altLang="en-US" dirty="0">
                <a:solidFill>
                  <a:srgbClr val="FF0000"/>
                </a:solidFill>
                <a:cs typeface="Arial" panose="020B0604020202020204" pitchFamily="34" charset="0"/>
              </a:rPr>
              <a:t> r2, x</a:t>
            </a:r>
          </a:p>
          <a:p>
            <a:pPr eaLnBrk="1" hangingPunct="1"/>
            <a:r>
              <a:rPr lang="en-US" altLang="en-US" dirty="0">
                <a:solidFill>
                  <a:srgbClr val="FF0000"/>
                </a:solidFill>
              </a:rPr>
              <a:t>add r1, r2, r4</a:t>
            </a:r>
          </a:p>
          <a:p>
            <a:pPr eaLnBrk="1" hangingPunct="1"/>
            <a:r>
              <a:rPr lang="en-US" altLang="en-US" dirty="0" err="1">
                <a:solidFill>
                  <a:srgbClr val="FF0000"/>
                </a:solidFill>
                <a:cs typeface="Arial" panose="020B0604020202020204" pitchFamily="34" charset="0"/>
              </a:rPr>
              <a:t>sw</a:t>
            </a:r>
            <a:r>
              <a:rPr lang="en-US" altLang="en-US" dirty="0">
                <a:solidFill>
                  <a:srgbClr val="FF0000"/>
                </a:solidFill>
                <a:cs typeface="Arial" panose="020B0604020202020204" pitchFamily="34" charset="0"/>
              </a:rPr>
              <a:t> r1, x</a:t>
            </a:r>
          </a:p>
        </p:txBody>
      </p:sp>
      <p:sp>
        <p:nvSpPr>
          <p:cNvPr id="31" name="TextBox 30">
            <a:extLst>
              <a:ext uri="{FF2B5EF4-FFF2-40B4-BE49-F238E27FC236}">
                <a16:creationId xmlns:a16="http://schemas.microsoft.com/office/drawing/2014/main" id="{08E20823-6F91-408B-A025-30928938567E}"/>
              </a:ext>
            </a:extLst>
          </p:cNvPr>
          <p:cNvSpPr txBox="1">
            <a:spLocks noChangeArrowheads="1"/>
          </p:cNvSpPr>
          <p:nvPr/>
        </p:nvSpPr>
        <p:spPr bwMode="auto">
          <a:xfrm>
            <a:off x="10312612" y="2813423"/>
            <a:ext cx="1622425" cy="646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b="1" dirty="0">
                <a:solidFill>
                  <a:srgbClr val="0064FE"/>
                </a:solidFill>
                <a:cs typeface="Arial" panose="020B0604020202020204" pitchFamily="34" charset="0"/>
              </a:rPr>
              <a:t>Should NOT load 1000</a:t>
            </a:r>
          </a:p>
        </p:txBody>
      </p:sp>
      <p:sp>
        <p:nvSpPr>
          <p:cNvPr id="32" name="TextBox 28">
            <a:extLst>
              <a:ext uri="{FF2B5EF4-FFF2-40B4-BE49-F238E27FC236}">
                <a16:creationId xmlns:a16="http://schemas.microsoft.com/office/drawing/2014/main" id="{FBB6A746-FC9C-432B-A072-D79E84FB44FE}"/>
              </a:ext>
            </a:extLst>
          </p:cNvPr>
          <p:cNvSpPr txBox="1">
            <a:spLocks noChangeArrowheads="1"/>
          </p:cNvSpPr>
          <p:nvPr/>
        </p:nvSpPr>
        <p:spPr bwMode="auto">
          <a:xfrm>
            <a:off x="9120336" y="2953370"/>
            <a:ext cx="96693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b="1" dirty="0" err="1">
                <a:solidFill>
                  <a:srgbClr val="0064FE"/>
                </a:solidFill>
                <a:cs typeface="Arial" panose="020B0604020202020204" pitchFamily="34" charset="0"/>
              </a:rPr>
              <a:t>lw</a:t>
            </a:r>
            <a:r>
              <a:rPr lang="en-US" altLang="en-US" b="1" dirty="0">
                <a:solidFill>
                  <a:srgbClr val="0064FE"/>
                </a:solidFill>
                <a:cs typeface="Arial" panose="020B0604020202020204" pitchFamily="34" charset="0"/>
              </a:rPr>
              <a:t> r5, x</a:t>
            </a:r>
          </a:p>
        </p:txBody>
      </p:sp>
    </p:spTree>
    <p:extLst>
      <p:ext uri="{BB962C8B-B14F-4D97-AF65-F5344CB8AC3E}">
        <p14:creationId xmlns:p14="http://schemas.microsoft.com/office/powerpoint/2010/main" val="112194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6D29FC-542F-40BA-B0F9-349FC6E033EE}"/>
              </a:ext>
            </a:extLst>
          </p:cNvPr>
          <p:cNvSpPr>
            <a:spLocks noGrp="1"/>
          </p:cNvSpPr>
          <p:nvPr>
            <p:ph type="title"/>
          </p:nvPr>
        </p:nvSpPr>
        <p:spPr/>
        <p:txBody>
          <a:bodyPr/>
          <a:lstStyle/>
          <a:p>
            <a:r>
              <a:rPr lang="fr-FR" dirty="0" err="1"/>
              <a:t>Multicore</a:t>
            </a:r>
            <a:r>
              <a:rPr lang="fr-FR" dirty="0"/>
              <a:t> Processors</a:t>
            </a:r>
          </a:p>
        </p:txBody>
      </p:sp>
      <p:sp>
        <p:nvSpPr>
          <p:cNvPr id="3" name="Content Placeholder 2">
            <a:extLst>
              <a:ext uri="{FF2B5EF4-FFF2-40B4-BE49-F238E27FC236}">
                <a16:creationId xmlns:a16="http://schemas.microsoft.com/office/drawing/2014/main" id="{BA22F9DD-3856-4976-95C3-3D3D116DADE9}"/>
              </a:ext>
            </a:extLst>
          </p:cNvPr>
          <p:cNvSpPr>
            <a:spLocks noGrp="1"/>
          </p:cNvSpPr>
          <p:nvPr>
            <p:ph idx="1"/>
          </p:nvPr>
        </p:nvSpPr>
        <p:spPr>
          <a:xfrm>
            <a:off x="609600" y="1340769"/>
            <a:ext cx="11476856" cy="5040560"/>
          </a:xfrm>
        </p:spPr>
        <p:txBody>
          <a:bodyPr/>
          <a:lstStyle/>
          <a:p>
            <a:r>
              <a:rPr lang="en-US" dirty="0"/>
              <a:t>A single chip with two or more separate processing units (cores) </a:t>
            </a:r>
          </a:p>
          <a:p>
            <a:r>
              <a:rPr lang="en-US" dirty="0"/>
              <a:t>Each of which reads and executes program instructions</a:t>
            </a:r>
          </a:p>
          <a:p>
            <a:r>
              <a:rPr lang="en-US" dirty="0"/>
              <a:t>Increasing overall speed for programs that support multithreading or other parallel computing techniques</a:t>
            </a:r>
            <a:endParaRPr lang="fr-FR" dirty="0"/>
          </a:p>
        </p:txBody>
      </p:sp>
      <p:sp>
        <p:nvSpPr>
          <p:cNvPr id="4" name="Slide Number Placeholder 3">
            <a:extLst>
              <a:ext uri="{FF2B5EF4-FFF2-40B4-BE49-F238E27FC236}">
                <a16:creationId xmlns:a16="http://schemas.microsoft.com/office/drawing/2014/main" id="{3BC6EFAF-9B6F-4C97-ADD0-D44E3F8E048D}"/>
              </a:ext>
            </a:extLst>
          </p:cNvPr>
          <p:cNvSpPr>
            <a:spLocks noGrp="1"/>
          </p:cNvSpPr>
          <p:nvPr>
            <p:ph type="sldNum" sz="quarter" idx="12"/>
          </p:nvPr>
        </p:nvSpPr>
        <p:spPr/>
        <p:txBody>
          <a:bodyPr/>
          <a:lstStyle/>
          <a:p>
            <a:fld id="{C22DC6D3-9347-42BE-948A-F7EB414DF657}" type="slidenum">
              <a:rPr lang="en-US" altLang="en-US" smtClean="0"/>
              <a:pPr/>
              <a:t>4</a:t>
            </a:fld>
            <a:endParaRPr lang="en-US" altLang="en-US" dirty="0"/>
          </a:p>
        </p:txBody>
      </p:sp>
      <p:pic>
        <p:nvPicPr>
          <p:cNvPr id="4098" name="Picture 2" descr="Overview of Performance Measurement and Analytical Modeling Techniques for  Multi-core Processors">
            <a:extLst>
              <a:ext uri="{FF2B5EF4-FFF2-40B4-BE49-F238E27FC236}">
                <a16:creationId xmlns:a16="http://schemas.microsoft.com/office/drawing/2014/main" id="{86171727-959E-4805-BB1A-6ECE76528C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9736" y="3605421"/>
            <a:ext cx="3873359" cy="2775908"/>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C10494FA-4506-4D10-8D3D-92C92B360E6C}"/>
              </a:ext>
            </a:extLst>
          </p:cNvPr>
          <p:cNvSpPr/>
          <p:nvPr/>
        </p:nvSpPr>
        <p:spPr>
          <a:xfrm>
            <a:off x="8131651" y="4437112"/>
            <a:ext cx="3384132" cy="707886"/>
          </a:xfrm>
          <a:prstGeom prst="rect">
            <a:avLst/>
          </a:prstGeom>
        </p:spPr>
        <p:txBody>
          <a:bodyPr wrap="none">
            <a:spAutoFit/>
          </a:bodyPr>
          <a:lstStyle/>
          <a:p>
            <a:r>
              <a:rPr lang="en-US" sz="2400" dirty="0"/>
              <a:t>Which processing model?</a:t>
            </a:r>
          </a:p>
          <a:p>
            <a:r>
              <a:rPr lang="en-US" sz="1600" dirty="0"/>
              <a:t>(among the four in the previous page)</a:t>
            </a:r>
          </a:p>
        </p:txBody>
      </p:sp>
    </p:spTree>
    <p:extLst>
      <p:ext uri="{BB962C8B-B14F-4D97-AF65-F5344CB8AC3E}">
        <p14:creationId xmlns:p14="http://schemas.microsoft.com/office/powerpoint/2010/main" val="2188122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9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21F87C-8756-4FAF-AB93-15AEF9E08795}"/>
              </a:ext>
            </a:extLst>
          </p:cNvPr>
          <p:cNvSpPr>
            <a:spLocks noGrp="1"/>
          </p:cNvSpPr>
          <p:nvPr>
            <p:ph type="title"/>
          </p:nvPr>
        </p:nvSpPr>
        <p:spPr/>
        <p:txBody>
          <a:bodyPr/>
          <a:lstStyle/>
          <a:p>
            <a:r>
              <a:rPr lang="en-US" altLang="en-US" dirty="0">
                <a:ea typeface="ＭＳ Ｐゴシック" panose="020B0600070205080204" pitchFamily="34" charset="-128"/>
              </a:rPr>
              <a:t>Cache Coherence</a:t>
            </a:r>
            <a:endParaRPr lang="en-US" dirty="0"/>
          </a:p>
        </p:txBody>
      </p:sp>
      <p:sp>
        <p:nvSpPr>
          <p:cNvPr id="3" name="Content Placeholder 2">
            <a:extLst>
              <a:ext uri="{FF2B5EF4-FFF2-40B4-BE49-F238E27FC236}">
                <a16:creationId xmlns:a16="http://schemas.microsoft.com/office/drawing/2014/main" id="{89621964-DF2C-441F-BA02-4A1FED17E24E}"/>
              </a:ext>
            </a:extLst>
          </p:cNvPr>
          <p:cNvSpPr>
            <a:spLocks noGrp="1"/>
          </p:cNvSpPr>
          <p:nvPr>
            <p:ph idx="1"/>
          </p:nvPr>
        </p:nvSpPr>
        <p:spPr>
          <a:xfrm>
            <a:off x="609600" y="1340769"/>
            <a:ext cx="5650656" cy="5040560"/>
          </a:xfrm>
        </p:spPr>
        <p:txBody>
          <a:bodyPr/>
          <a:lstStyle/>
          <a:p>
            <a:r>
              <a:rPr lang="en-US" altLang="en-US" dirty="0">
                <a:ea typeface="ＭＳ Ｐゴシック" panose="020B0600070205080204" pitchFamily="34" charset="-128"/>
              </a:rPr>
              <a:t>Basic idea:</a:t>
            </a:r>
          </a:p>
          <a:p>
            <a:pPr lvl="1"/>
            <a:r>
              <a:rPr lang="en-US" altLang="en-US" dirty="0">
                <a:ea typeface="ＭＳ Ｐゴシック" panose="020B0600070205080204" pitchFamily="34" charset="-128"/>
              </a:rPr>
              <a:t>A processor/cache broadcasts its write/update to a memory location to all other processors</a:t>
            </a:r>
          </a:p>
          <a:p>
            <a:pPr lvl="1"/>
            <a:r>
              <a:rPr lang="en-US" altLang="en-US" dirty="0">
                <a:ea typeface="ＭＳ Ｐゴシック" panose="020B0600070205080204" pitchFamily="34" charset="-128"/>
              </a:rPr>
              <a:t>Another cache that has the location either updates or invalidates its local copy</a:t>
            </a:r>
          </a:p>
        </p:txBody>
      </p:sp>
      <p:sp>
        <p:nvSpPr>
          <p:cNvPr id="4" name="Slide Number Placeholder 3">
            <a:extLst>
              <a:ext uri="{FF2B5EF4-FFF2-40B4-BE49-F238E27FC236}">
                <a16:creationId xmlns:a16="http://schemas.microsoft.com/office/drawing/2014/main" id="{97ABD61B-2EBB-45DB-B3BA-6775C7A10DC4}"/>
              </a:ext>
            </a:extLst>
          </p:cNvPr>
          <p:cNvSpPr>
            <a:spLocks noGrp="1"/>
          </p:cNvSpPr>
          <p:nvPr>
            <p:ph type="sldNum" sz="quarter" idx="12"/>
          </p:nvPr>
        </p:nvSpPr>
        <p:spPr/>
        <p:txBody>
          <a:bodyPr/>
          <a:lstStyle/>
          <a:p>
            <a:fld id="{C22DC6D3-9347-42BE-948A-F7EB414DF657}" type="slidenum">
              <a:rPr lang="en-US" altLang="en-US" smtClean="0"/>
              <a:pPr/>
              <a:t>40</a:t>
            </a:fld>
            <a:endParaRPr lang="en-US" altLang="en-US" dirty="0"/>
          </a:p>
        </p:txBody>
      </p:sp>
      <p:sp>
        <p:nvSpPr>
          <p:cNvPr id="5" name="Oval 3">
            <a:extLst>
              <a:ext uri="{FF2B5EF4-FFF2-40B4-BE49-F238E27FC236}">
                <a16:creationId xmlns:a16="http://schemas.microsoft.com/office/drawing/2014/main" id="{77C2596A-7441-4363-ACFD-4641F740817D}"/>
              </a:ext>
            </a:extLst>
          </p:cNvPr>
          <p:cNvSpPr>
            <a:spLocks noChangeArrowheads="1"/>
          </p:cNvSpPr>
          <p:nvPr/>
        </p:nvSpPr>
        <p:spPr bwMode="auto">
          <a:xfrm>
            <a:off x="9688562" y="1553518"/>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6" name="Rectangle 4">
            <a:extLst>
              <a:ext uri="{FF2B5EF4-FFF2-40B4-BE49-F238E27FC236}">
                <a16:creationId xmlns:a16="http://schemas.microsoft.com/office/drawing/2014/main" id="{0CBB4D6C-CE62-413C-B432-28DC93880BE1}"/>
              </a:ext>
            </a:extLst>
          </p:cNvPr>
          <p:cNvSpPr>
            <a:spLocks noChangeArrowheads="1"/>
          </p:cNvSpPr>
          <p:nvPr/>
        </p:nvSpPr>
        <p:spPr bwMode="auto">
          <a:xfrm>
            <a:off x="9612362" y="2564682"/>
            <a:ext cx="901700" cy="581272"/>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7" name="Line 5">
            <a:extLst>
              <a:ext uri="{FF2B5EF4-FFF2-40B4-BE49-F238E27FC236}">
                <a16:creationId xmlns:a16="http://schemas.microsoft.com/office/drawing/2014/main" id="{B5B5D824-1774-45E2-A3C5-EFE518A4168A}"/>
              </a:ext>
            </a:extLst>
          </p:cNvPr>
          <p:cNvSpPr>
            <a:spLocks noChangeShapeType="1"/>
          </p:cNvSpPr>
          <p:nvPr/>
        </p:nvSpPr>
        <p:spPr bwMode="auto">
          <a:xfrm>
            <a:off x="10063212" y="2330426"/>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8" name="Line 6">
            <a:extLst>
              <a:ext uri="{FF2B5EF4-FFF2-40B4-BE49-F238E27FC236}">
                <a16:creationId xmlns:a16="http://schemas.microsoft.com/office/drawing/2014/main" id="{F41B746A-0068-4EAC-8516-B7C62ABF96F3}"/>
              </a:ext>
            </a:extLst>
          </p:cNvPr>
          <p:cNvSpPr>
            <a:spLocks noChangeShapeType="1"/>
          </p:cNvSpPr>
          <p:nvPr/>
        </p:nvSpPr>
        <p:spPr bwMode="auto">
          <a:xfrm>
            <a:off x="10063212" y="3158654"/>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9" name="Oval 7">
            <a:extLst>
              <a:ext uri="{FF2B5EF4-FFF2-40B4-BE49-F238E27FC236}">
                <a16:creationId xmlns:a16="http://schemas.microsoft.com/office/drawing/2014/main" id="{CB40BB6A-7634-4A55-85D2-BBDD756D9691}"/>
              </a:ext>
            </a:extLst>
          </p:cNvPr>
          <p:cNvSpPr>
            <a:spLocks noChangeArrowheads="1"/>
          </p:cNvSpPr>
          <p:nvPr/>
        </p:nvSpPr>
        <p:spPr bwMode="auto">
          <a:xfrm>
            <a:off x="7021562" y="1553518"/>
            <a:ext cx="749300" cy="749300"/>
          </a:xfrm>
          <a:prstGeom prst="ellipse">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0" name="Rectangle 8">
            <a:extLst>
              <a:ext uri="{FF2B5EF4-FFF2-40B4-BE49-F238E27FC236}">
                <a16:creationId xmlns:a16="http://schemas.microsoft.com/office/drawing/2014/main" id="{72AFD0E8-E24C-4F68-B286-4117589E2657}"/>
              </a:ext>
            </a:extLst>
          </p:cNvPr>
          <p:cNvSpPr>
            <a:spLocks noChangeArrowheads="1"/>
          </p:cNvSpPr>
          <p:nvPr/>
        </p:nvSpPr>
        <p:spPr bwMode="auto">
          <a:xfrm>
            <a:off x="6945362" y="2564682"/>
            <a:ext cx="901700" cy="581271"/>
          </a:xfrm>
          <a:prstGeom prst="rect">
            <a:avLst/>
          </a:prstGeom>
          <a:solidFill>
            <a:schemeClr val="bg1"/>
          </a:solidFill>
          <a:ln w="127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1" name="Line 9">
            <a:extLst>
              <a:ext uri="{FF2B5EF4-FFF2-40B4-BE49-F238E27FC236}">
                <a16:creationId xmlns:a16="http://schemas.microsoft.com/office/drawing/2014/main" id="{255595FE-0A5F-45E9-B6DE-2AB0F58380D8}"/>
              </a:ext>
            </a:extLst>
          </p:cNvPr>
          <p:cNvSpPr>
            <a:spLocks noChangeShapeType="1"/>
          </p:cNvSpPr>
          <p:nvPr/>
        </p:nvSpPr>
        <p:spPr bwMode="auto">
          <a:xfrm>
            <a:off x="7396212" y="2330426"/>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2" name="Line 10">
            <a:extLst>
              <a:ext uri="{FF2B5EF4-FFF2-40B4-BE49-F238E27FC236}">
                <a16:creationId xmlns:a16="http://schemas.microsoft.com/office/drawing/2014/main" id="{0E834F9F-28F8-4195-905B-6FBF335615F8}"/>
              </a:ext>
            </a:extLst>
          </p:cNvPr>
          <p:cNvSpPr>
            <a:spLocks noChangeShapeType="1"/>
          </p:cNvSpPr>
          <p:nvPr/>
        </p:nvSpPr>
        <p:spPr bwMode="auto">
          <a:xfrm>
            <a:off x="7396212" y="3158654"/>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13" name="Rectangle 11">
            <a:extLst>
              <a:ext uri="{FF2B5EF4-FFF2-40B4-BE49-F238E27FC236}">
                <a16:creationId xmlns:a16="http://schemas.microsoft.com/office/drawing/2014/main" id="{692A31EC-FF99-4C6E-AA0F-7DCFEAE7DF07}"/>
              </a:ext>
            </a:extLst>
          </p:cNvPr>
          <p:cNvSpPr>
            <a:spLocks noChangeArrowheads="1"/>
          </p:cNvSpPr>
          <p:nvPr/>
        </p:nvSpPr>
        <p:spPr bwMode="auto">
          <a:xfrm>
            <a:off x="7104112" y="4509120"/>
            <a:ext cx="3556000" cy="1131343"/>
          </a:xfrm>
          <a:prstGeom prst="rect">
            <a:avLst/>
          </a:prstGeom>
          <a:solidFill>
            <a:schemeClr val="bg1"/>
          </a:solidFill>
          <a:ln w="25400">
            <a:solidFill>
              <a:schemeClr val="tx1"/>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4" name="Rectangle 12">
            <a:extLst>
              <a:ext uri="{FF2B5EF4-FFF2-40B4-BE49-F238E27FC236}">
                <a16:creationId xmlns:a16="http://schemas.microsoft.com/office/drawing/2014/main" id="{6783B2D8-9AD5-4A4B-977E-B944AE35D7DF}"/>
              </a:ext>
            </a:extLst>
          </p:cNvPr>
          <p:cNvSpPr>
            <a:spLocks noChangeArrowheads="1"/>
          </p:cNvSpPr>
          <p:nvPr/>
        </p:nvSpPr>
        <p:spPr bwMode="auto">
          <a:xfrm>
            <a:off x="7707362" y="5012357"/>
            <a:ext cx="901700" cy="6350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5" name="Rectangle 13">
            <a:extLst>
              <a:ext uri="{FF2B5EF4-FFF2-40B4-BE49-F238E27FC236}">
                <a16:creationId xmlns:a16="http://schemas.microsoft.com/office/drawing/2014/main" id="{2377E6A1-22C1-4CAC-98B4-C73B7A625862}"/>
              </a:ext>
            </a:extLst>
          </p:cNvPr>
          <p:cNvSpPr>
            <a:spLocks noChangeArrowheads="1"/>
          </p:cNvSpPr>
          <p:nvPr/>
        </p:nvSpPr>
        <p:spPr bwMode="auto">
          <a:xfrm>
            <a:off x="7153325" y="1742554"/>
            <a:ext cx="4603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P1</a:t>
            </a:r>
          </a:p>
        </p:txBody>
      </p:sp>
      <p:sp>
        <p:nvSpPr>
          <p:cNvPr id="16" name="Rectangle 14">
            <a:extLst>
              <a:ext uri="{FF2B5EF4-FFF2-40B4-BE49-F238E27FC236}">
                <a16:creationId xmlns:a16="http://schemas.microsoft.com/office/drawing/2014/main" id="{8AAC7534-4221-4024-BF1D-7887010968FF}"/>
              </a:ext>
            </a:extLst>
          </p:cNvPr>
          <p:cNvSpPr>
            <a:spLocks noChangeArrowheads="1"/>
          </p:cNvSpPr>
          <p:nvPr/>
        </p:nvSpPr>
        <p:spPr bwMode="auto">
          <a:xfrm>
            <a:off x="9820325" y="1740967"/>
            <a:ext cx="4603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P2</a:t>
            </a:r>
          </a:p>
        </p:txBody>
      </p:sp>
      <p:sp>
        <p:nvSpPr>
          <p:cNvPr id="17" name="Rectangle 15">
            <a:extLst>
              <a:ext uri="{FF2B5EF4-FFF2-40B4-BE49-F238E27FC236}">
                <a16:creationId xmlns:a16="http://schemas.microsoft.com/office/drawing/2014/main" id="{51A4BD23-5824-4E21-B3AF-7A6354BF2254}"/>
              </a:ext>
            </a:extLst>
          </p:cNvPr>
          <p:cNvSpPr>
            <a:spLocks noChangeArrowheads="1"/>
          </p:cNvSpPr>
          <p:nvPr/>
        </p:nvSpPr>
        <p:spPr bwMode="auto">
          <a:xfrm>
            <a:off x="7458125" y="4856782"/>
            <a:ext cx="295275" cy="363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x</a:t>
            </a:r>
          </a:p>
        </p:txBody>
      </p:sp>
      <p:sp>
        <p:nvSpPr>
          <p:cNvPr id="18" name="AutoShape 16">
            <a:extLst>
              <a:ext uri="{FF2B5EF4-FFF2-40B4-BE49-F238E27FC236}">
                <a16:creationId xmlns:a16="http://schemas.microsoft.com/office/drawing/2014/main" id="{63852481-E685-49D8-B966-D3880ED6A5C3}"/>
              </a:ext>
            </a:extLst>
          </p:cNvPr>
          <p:cNvSpPr>
            <a:spLocks noChangeArrowheads="1"/>
          </p:cNvSpPr>
          <p:nvPr/>
        </p:nvSpPr>
        <p:spPr bwMode="auto">
          <a:xfrm>
            <a:off x="6792962" y="3512170"/>
            <a:ext cx="4025900" cy="596900"/>
          </a:xfrm>
          <a:prstGeom prst="roundRect">
            <a:avLst>
              <a:gd name="adj" fmla="val 12495"/>
            </a:avLst>
          </a:prstGeom>
          <a:solidFill>
            <a:schemeClr val="bg1"/>
          </a:solidFill>
          <a:ln w="12700">
            <a:solidFill>
              <a:schemeClr val="tx1"/>
            </a:solidFill>
            <a:round/>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19" name="Rectangle 17">
            <a:extLst>
              <a:ext uri="{FF2B5EF4-FFF2-40B4-BE49-F238E27FC236}">
                <a16:creationId xmlns:a16="http://schemas.microsoft.com/office/drawing/2014/main" id="{0B7F4F93-CE5B-45BC-BC0A-C2F4AE70D8EC}"/>
              </a:ext>
            </a:extLst>
          </p:cNvPr>
          <p:cNvSpPr>
            <a:spLocks noChangeArrowheads="1"/>
          </p:cNvSpPr>
          <p:nvPr/>
        </p:nvSpPr>
        <p:spPr bwMode="auto">
          <a:xfrm>
            <a:off x="7381925" y="3635995"/>
            <a:ext cx="26447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Interconnection Network</a:t>
            </a:r>
          </a:p>
        </p:txBody>
      </p:sp>
      <p:sp>
        <p:nvSpPr>
          <p:cNvPr id="20" name="Line 18">
            <a:extLst>
              <a:ext uri="{FF2B5EF4-FFF2-40B4-BE49-F238E27FC236}">
                <a16:creationId xmlns:a16="http://schemas.microsoft.com/office/drawing/2014/main" id="{C6A27FFC-4A7A-4FD0-B12C-87A8B266AFF9}"/>
              </a:ext>
            </a:extLst>
          </p:cNvPr>
          <p:cNvSpPr>
            <a:spLocks noChangeShapeType="1"/>
          </p:cNvSpPr>
          <p:nvPr/>
        </p:nvSpPr>
        <p:spPr bwMode="auto">
          <a:xfrm>
            <a:off x="8691612" y="4121770"/>
            <a:ext cx="0" cy="3683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1" name="Rectangle 19">
            <a:extLst>
              <a:ext uri="{FF2B5EF4-FFF2-40B4-BE49-F238E27FC236}">
                <a16:creationId xmlns:a16="http://schemas.microsoft.com/office/drawing/2014/main" id="{56263A12-FBC4-498A-A220-FFC9585C49A4}"/>
              </a:ext>
            </a:extLst>
          </p:cNvPr>
          <p:cNvSpPr>
            <a:spLocks noChangeArrowheads="1"/>
          </p:cNvSpPr>
          <p:nvPr/>
        </p:nvSpPr>
        <p:spPr bwMode="auto">
          <a:xfrm>
            <a:off x="7991525" y="5183138"/>
            <a:ext cx="1565275" cy="363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none" lIns="90488" tIns="44450" rIns="90488" bIns="44450">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a:solidFill>
                  <a:srgbClr val="000000"/>
                </a:solidFill>
                <a:cs typeface="Arial" panose="020B0604020202020204" pitchFamily="34" charset="0"/>
              </a:rPr>
              <a:t>Main Memory</a:t>
            </a:r>
          </a:p>
        </p:txBody>
      </p:sp>
      <p:sp>
        <p:nvSpPr>
          <p:cNvPr id="22" name="TextBox 21">
            <a:extLst>
              <a:ext uri="{FF2B5EF4-FFF2-40B4-BE49-F238E27FC236}">
                <a16:creationId xmlns:a16="http://schemas.microsoft.com/office/drawing/2014/main" id="{178B166E-90F8-437F-9C63-D95C2936D97B}"/>
              </a:ext>
            </a:extLst>
          </p:cNvPr>
          <p:cNvSpPr txBox="1">
            <a:spLocks noChangeArrowheads="1"/>
          </p:cNvSpPr>
          <p:nvPr/>
        </p:nvSpPr>
        <p:spPr bwMode="auto">
          <a:xfrm>
            <a:off x="7781975" y="4707557"/>
            <a:ext cx="6985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3" name="Rectangle 22">
            <a:extLst>
              <a:ext uri="{FF2B5EF4-FFF2-40B4-BE49-F238E27FC236}">
                <a16:creationId xmlns:a16="http://schemas.microsoft.com/office/drawing/2014/main" id="{F043EA09-B4DD-4BA6-8EE5-34553FC02793}"/>
              </a:ext>
            </a:extLst>
          </p:cNvPr>
          <p:cNvSpPr>
            <a:spLocks noChangeArrowheads="1"/>
          </p:cNvSpPr>
          <p:nvPr/>
        </p:nvSpPr>
        <p:spPr bwMode="auto">
          <a:xfrm>
            <a:off x="9625955" y="2860452"/>
            <a:ext cx="866775" cy="57150"/>
          </a:xfrm>
          <a:prstGeom prst="rect">
            <a:avLst/>
          </a:prstGeom>
          <a:solidFill>
            <a:schemeClr val="accent2"/>
          </a:solidFill>
          <a:ln w="12700">
            <a:solidFill>
              <a:schemeClr val="accent2"/>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4" name="TextBox 23">
            <a:extLst>
              <a:ext uri="{FF2B5EF4-FFF2-40B4-BE49-F238E27FC236}">
                <a16:creationId xmlns:a16="http://schemas.microsoft.com/office/drawing/2014/main" id="{CB7C608C-A1B3-4CB0-BF7B-34D8B2568AEA}"/>
              </a:ext>
            </a:extLst>
          </p:cNvPr>
          <p:cNvSpPr txBox="1">
            <a:spLocks noChangeArrowheads="1"/>
          </p:cNvSpPr>
          <p:nvPr/>
        </p:nvSpPr>
        <p:spPr bwMode="auto">
          <a:xfrm>
            <a:off x="9683105" y="2549302"/>
            <a:ext cx="6969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a:solidFill>
                  <a:srgbClr val="000000"/>
                </a:solidFill>
                <a:cs typeface="Arial" panose="020B0604020202020204" pitchFamily="34" charset="0"/>
              </a:rPr>
              <a:t>1000</a:t>
            </a:r>
          </a:p>
        </p:txBody>
      </p:sp>
      <p:sp>
        <p:nvSpPr>
          <p:cNvPr id="26" name="Line 5">
            <a:extLst>
              <a:ext uri="{FF2B5EF4-FFF2-40B4-BE49-F238E27FC236}">
                <a16:creationId xmlns:a16="http://schemas.microsoft.com/office/drawing/2014/main" id="{8B78B315-939E-40A0-9F4C-C4604753CA9D}"/>
              </a:ext>
            </a:extLst>
          </p:cNvPr>
          <p:cNvSpPr>
            <a:spLocks noChangeShapeType="1"/>
          </p:cNvSpPr>
          <p:nvPr/>
        </p:nvSpPr>
        <p:spPr bwMode="auto">
          <a:xfrm>
            <a:off x="7400081" y="2307711"/>
            <a:ext cx="0" cy="215900"/>
          </a:xfrm>
          <a:prstGeom prst="line">
            <a:avLst/>
          </a:prstGeom>
          <a:noFill/>
          <a:ln w="12700">
            <a:solidFill>
              <a:schemeClr val="tx1"/>
            </a:solidFill>
            <a:round/>
            <a:headEnd/>
            <a:tailEnd/>
          </a:ln>
          <a:extLst>
            <a:ext uri="{909E8E84-426E-40DD-AFC4-6F175D3DCCD1}">
              <a14:hiddenFill xmlns:a14="http://schemas.microsoft.com/office/drawing/2010/main">
                <a:noFill/>
              </a14:hiddenFill>
            </a:ext>
          </a:extLst>
        </p:spPr>
        <p:txBody>
          <a:bodyPr wrap="none" anchor="ctr"/>
          <a:lstStyle/>
          <a:p>
            <a:endParaRPr lang="en-US"/>
          </a:p>
        </p:txBody>
      </p:sp>
      <p:sp>
        <p:nvSpPr>
          <p:cNvPr id="27" name="Rectangle 26">
            <a:extLst>
              <a:ext uri="{FF2B5EF4-FFF2-40B4-BE49-F238E27FC236}">
                <a16:creationId xmlns:a16="http://schemas.microsoft.com/office/drawing/2014/main" id="{33BBD0B7-F47B-4A3F-A298-350DA0270C23}"/>
              </a:ext>
            </a:extLst>
          </p:cNvPr>
          <p:cNvSpPr>
            <a:spLocks noChangeArrowheads="1"/>
          </p:cNvSpPr>
          <p:nvPr/>
        </p:nvSpPr>
        <p:spPr bwMode="auto">
          <a:xfrm>
            <a:off x="6962824" y="2837737"/>
            <a:ext cx="866775" cy="57150"/>
          </a:xfrm>
          <a:prstGeom prst="rect">
            <a:avLst/>
          </a:prstGeom>
          <a:solidFill>
            <a:srgbClr val="7030A0"/>
          </a:solidFill>
          <a:ln w="12700">
            <a:solidFill>
              <a:srgbClr val="7030A0"/>
            </a:solidFill>
            <a:miter lim="800000"/>
            <a:headEnd/>
            <a:tailEnd/>
          </a:ln>
        </p:spPr>
        <p:txBody>
          <a:bodyPr wrap="none" anchor="ct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endParaRPr lang="en-US" altLang="en-US">
              <a:solidFill>
                <a:srgbClr val="000000"/>
              </a:solidFill>
              <a:cs typeface="Arial" panose="020B0604020202020204" pitchFamily="34" charset="0"/>
            </a:endParaRPr>
          </a:p>
        </p:txBody>
      </p:sp>
      <p:sp>
        <p:nvSpPr>
          <p:cNvPr id="28" name="TextBox 27">
            <a:extLst>
              <a:ext uri="{FF2B5EF4-FFF2-40B4-BE49-F238E27FC236}">
                <a16:creationId xmlns:a16="http://schemas.microsoft.com/office/drawing/2014/main" id="{2667D8E5-0E9C-42E1-A550-8D79EDAC78DC}"/>
              </a:ext>
            </a:extLst>
          </p:cNvPr>
          <p:cNvSpPr txBox="1">
            <a:spLocks noChangeArrowheads="1"/>
          </p:cNvSpPr>
          <p:nvPr/>
        </p:nvSpPr>
        <p:spPr bwMode="auto">
          <a:xfrm>
            <a:off x="7019974" y="2526587"/>
            <a:ext cx="69691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ＭＳ Ｐゴシック" panose="020B0600070205080204" pitchFamily="34" charset="-128"/>
              </a:defRPr>
            </a:lvl1pPr>
            <a:lvl2pPr marL="742950" indent="-285750" eaLnBrk="0" hangingPunct="0">
              <a:defRPr>
                <a:solidFill>
                  <a:schemeClr val="tx1"/>
                </a:solidFill>
                <a:latin typeface="Arial" panose="020B0604020202020204" pitchFamily="34" charset="0"/>
                <a:ea typeface="ＭＳ Ｐゴシック" panose="020B0600070205080204" pitchFamily="34" charset="-128"/>
              </a:defRPr>
            </a:lvl2pPr>
            <a:lvl3pPr marL="1143000" indent="-228600" eaLnBrk="0" hangingPunct="0">
              <a:defRPr>
                <a:solidFill>
                  <a:schemeClr val="tx1"/>
                </a:solidFill>
                <a:latin typeface="Arial" panose="020B0604020202020204" pitchFamily="34" charset="0"/>
                <a:ea typeface="ＭＳ Ｐゴシック" panose="020B0600070205080204" pitchFamily="34" charset="-128"/>
              </a:defRPr>
            </a:lvl3pPr>
            <a:lvl4pPr marL="1600200" indent="-228600" eaLnBrk="0" hangingPunct="0">
              <a:defRPr>
                <a:solidFill>
                  <a:schemeClr val="tx1"/>
                </a:solidFill>
                <a:latin typeface="Arial" panose="020B0604020202020204" pitchFamily="34" charset="0"/>
                <a:ea typeface="ＭＳ Ｐゴシック" panose="020B0600070205080204" pitchFamily="34" charset="-128"/>
              </a:defRPr>
            </a:lvl4pPr>
            <a:lvl5pPr marL="2057400" indent="-228600" eaLnBrk="0" hangingPunct="0">
              <a:defRPr>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anose="020B0600070205080204" pitchFamily="34" charset="-128"/>
              </a:defRPr>
            </a:lvl9pPr>
          </a:lstStyle>
          <a:p>
            <a:pPr eaLnBrk="1" hangingPunct="1"/>
            <a:r>
              <a:rPr lang="en-US" altLang="en-US" dirty="0">
                <a:solidFill>
                  <a:srgbClr val="000000"/>
                </a:solidFill>
                <a:cs typeface="Arial" panose="020B0604020202020204" pitchFamily="34" charset="0"/>
              </a:rPr>
              <a:t>2000</a:t>
            </a:r>
          </a:p>
        </p:txBody>
      </p:sp>
      <p:sp>
        <p:nvSpPr>
          <p:cNvPr id="31" name="Multiplication Sign 30">
            <a:extLst>
              <a:ext uri="{FF2B5EF4-FFF2-40B4-BE49-F238E27FC236}">
                <a16:creationId xmlns:a16="http://schemas.microsoft.com/office/drawing/2014/main" id="{17EA71F9-4C18-4208-9E77-BC0634E38BD3}"/>
              </a:ext>
            </a:extLst>
          </p:cNvPr>
          <p:cNvSpPr/>
          <p:nvPr/>
        </p:nvSpPr>
        <p:spPr>
          <a:xfrm>
            <a:off x="9179049" y="2656334"/>
            <a:ext cx="712019" cy="401476"/>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Up 31">
            <a:extLst>
              <a:ext uri="{FF2B5EF4-FFF2-40B4-BE49-F238E27FC236}">
                <a16:creationId xmlns:a16="http://schemas.microsoft.com/office/drawing/2014/main" id="{5D1DD3B8-EE1E-4792-9C36-6B234855D5AF}"/>
              </a:ext>
            </a:extLst>
          </p:cNvPr>
          <p:cNvSpPr/>
          <p:nvPr/>
        </p:nvSpPr>
        <p:spPr>
          <a:xfrm>
            <a:off x="10376111" y="2657287"/>
            <a:ext cx="260424" cy="344885"/>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55025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32"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02F95-24F6-4753-97CE-C4730DA75744}"/>
              </a:ext>
            </a:extLst>
          </p:cNvPr>
          <p:cNvSpPr>
            <a:spLocks noGrp="1"/>
          </p:cNvSpPr>
          <p:nvPr>
            <p:ph type="title"/>
          </p:nvPr>
        </p:nvSpPr>
        <p:spPr/>
        <p:txBody>
          <a:bodyPr/>
          <a:lstStyle/>
          <a:p>
            <a:r>
              <a:rPr lang="en-US" altLang="en-US" dirty="0">
                <a:ea typeface="ＭＳ Ｐゴシック" panose="020B0600070205080204" pitchFamily="34" charset="-128"/>
              </a:rPr>
              <a:t>Snoopy Coherence Scheme </a:t>
            </a:r>
            <a:endParaRPr lang="en-US" dirty="0"/>
          </a:p>
        </p:txBody>
      </p:sp>
      <p:sp>
        <p:nvSpPr>
          <p:cNvPr id="3" name="Content Placeholder 2">
            <a:extLst>
              <a:ext uri="{FF2B5EF4-FFF2-40B4-BE49-F238E27FC236}">
                <a16:creationId xmlns:a16="http://schemas.microsoft.com/office/drawing/2014/main" id="{A105379D-3F68-433E-953E-8B2EA4FC82F8}"/>
              </a:ext>
            </a:extLst>
          </p:cNvPr>
          <p:cNvSpPr>
            <a:spLocks noGrp="1"/>
          </p:cNvSpPr>
          <p:nvPr>
            <p:ph idx="1"/>
          </p:nvPr>
        </p:nvSpPr>
        <p:spPr/>
        <p:txBody>
          <a:bodyPr/>
          <a:lstStyle/>
          <a:p>
            <a:r>
              <a:rPr lang="en-US" altLang="en-US" dirty="0">
                <a:ea typeface="ＭＳ Ｐゴシック" panose="020B0600070205080204" pitchFamily="34" charset="-128"/>
              </a:rPr>
              <a:t>All caches “snoop” all other caches’ read/write requests and keep the cache line coherent; invalid the cache line if other caches change the value</a:t>
            </a:r>
          </a:p>
          <a:p>
            <a:pPr lvl="1"/>
            <a:endParaRPr lang="en-US" altLang="en-US" dirty="0">
              <a:ea typeface="ＭＳ Ｐゴシック" panose="020B0600070205080204" pitchFamily="34" charset="-128"/>
            </a:endParaRPr>
          </a:p>
          <a:p>
            <a:pPr lvl="1"/>
            <a:endParaRPr lang="en-US" altLang="en-US" dirty="0">
              <a:ea typeface="ＭＳ Ｐゴシック" panose="020B0600070205080204" pitchFamily="34" charset="-128"/>
            </a:endParaRPr>
          </a:p>
          <a:p>
            <a:pPr lvl="1"/>
            <a:r>
              <a:rPr lang="en-US" altLang="en-US" dirty="0">
                <a:ea typeface="ＭＳ Ｐゴシック" panose="020B0600070205080204" pitchFamily="34" charset="-128"/>
              </a:rPr>
              <a:t>Easy to implement if all caches share a common bus</a:t>
            </a:r>
          </a:p>
          <a:p>
            <a:pPr lvl="2"/>
            <a:r>
              <a:rPr lang="en-US" altLang="en-US" dirty="0">
                <a:ea typeface="ＭＳ Ｐゴシック" panose="020B0600070205080204" pitchFamily="34" charset="-128"/>
              </a:rPr>
              <a:t>Each cache broadcasts its read/write operations on the bus</a:t>
            </a:r>
          </a:p>
          <a:p>
            <a:pPr lvl="1"/>
            <a:r>
              <a:rPr lang="en-US" altLang="en-US" dirty="0">
                <a:ea typeface="ＭＳ Ｐゴシック" panose="020B0600070205080204" pitchFamily="34" charset="-128"/>
              </a:rPr>
              <a:t>Good for small-scale multiprocessors</a:t>
            </a:r>
          </a:p>
          <a:p>
            <a:pPr lvl="1" eaLnBrk="1" hangingPunct="1"/>
            <a:r>
              <a:rPr lang="en-CA" altLang="en-US" dirty="0"/>
              <a:t>Full broadcast of all requests is not efficient for large-scale shared-memory multiprocessors</a:t>
            </a:r>
          </a:p>
          <a:p>
            <a:pPr lvl="1"/>
            <a:endParaRPr lang="en-US" altLang="en-US" dirty="0">
              <a:ea typeface="ＭＳ Ｐゴシック" panose="020B0600070205080204" pitchFamily="34" charset="-128"/>
            </a:endParaRPr>
          </a:p>
          <a:p>
            <a:endParaRPr lang="en-US" altLang="en-US" dirty="0">
              <a:ea typeface="ＭＳ Ｐゴシック" panose="020B0600070205080204" pitchFamily="34" charset="-128"/>
            </a:endParaRPr>
          </a:p>
          <a:p>
            <a:endParaRPr lang="en-US" dirty="0"/>
          </a:p>
        </p:txBody>
      </p:sp>
      <p:sp>
        <p:nvSpPr>
          <p:cNvPr id="4" name="Slide Number Placeholder 3">
            <a:extLst>
              <a:ext uri="{FF2B5EF4-FFF2-40B4-BE49-F238E27FC236}">
                <a16:creationId xmlns:a16="http://schemas.microsoft.com/office/drawing/2014/main" id="{85F9AF0F-29AB-4953-8932-5C2C4314D182}"/>
              </a:ext>
            </a:extLst>
          </p:cNvPr>
          <p:cNvSpPr>
            <a:spLocks noGrp="1"/>
          </p:cNvSpPr>
          <p:nvPr>
            <p:ph type="sldNum" sz="quarter" idx="12"/>
          </p:nvPr>
        </p:nvSpPr>
        <p:spPr/>
        <p:txBody>
          <a:bodyPr/>
          <a:lstStyle/>
          <a:p>
            <a:fld id="{C22DC6D3-9347-42BE-948A-F7EB414DF657}" type="slidenum">
              <a:rPr lang="en-US" altLang="en-US" smtClean="0"/>
              <a:pPr/>
              <a:t>41</a:t>
            </a:fld>
            <a:endParaRPr lang="en-US" altLang="en-US" dirty="0"/>
          </a:p>
        </p:txBody>
      </p:sp>
      <p:pic>
        <p:nvPicPr>
          <p:cNvPr id="6" name="Picture 5">
            <a:extLst>
              <a:ext uri="{FF2B5EF4-FFF2-40B4-BE49-F238E27FC236}">
                <a16:creationId xmlns:a16="http://schemas.microsoft.com/office/drawing/2014/main" id="{C604FBE7-5721-4272-99F3-66D14C5B219D}"/>
              </a:ext>
            </a:extLst>
          </p:cNvPr>
          <p:cNvPicPr>
            <a:picLocks noChangeAspect="1"/>
          </p:cNvPicPr>
          <p:nvPr/>
        </p:nvPicPr>
        <p:blipFill>
          <a:blip r:embed="rId2"/>
          <a:stretch>
            <a:fillRect/>
          </a:stretch>
        </p:blipFill>
        <p:spPr>
          <a:xfrm>
            <a:off x="5794176" y="2417799"/>
            <a:ext cx="3278904" cy="1659273"/>
          </a:xfrm>
          <a:prstGeom prst="rect">
            <a:avLst/>
          </a:prstGeom>
        </p:spPr>
      </p:pic>
    </p:spTree>
    <p:extLst>
      <p:ext uri="{BB962C8B-B14F-4D97-AF65-F5344CB8AC3E}">
        <p14:creationId xmlns:p14="http://schemas.microsoft.com/office/powerpoint/2010/main" val="13496774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4F8664-7367-45C9-9AC5-35CE69B858F6}"/>
              </a:ext>
            </a:extLst>
          </p:cNvPr>
          <p:cNvSpPr>
            <a:spLocks noGrp="1"/>
          </p:cNvSpPr>
          <p:nvPr>
            <p:ph type="title"/>
          </p:nvPr>
        </p:nvSpPr>
        <p:spPr/>
        <p:txBody>
          <a:bodyPr/>
          <a:lstStyle/>
          <a:p>
            <a:r>
              <a:rPr lang="en-US" altLang="en-US" dirty="0">
                <a:ea typeface="ＭＳ Ｐゴシック" panose="020B0600070205080204" pitchFamily="34" charset="-128"/>
              </a:rPr>
              <a:t>Directory-based Cache Coherence Scheme</a:t>
            </a:r>
            <a:endParaRPr lang="en-US" dirty="0"/>
          </a:p>
        </p:txBody>
      </p:sp>
      <p:sp>
        <p:nvSpPr>
          <p:cNvPr id="3" name="Content Placeholder 2">
            <a:extLst>
              <a:ext uri="{FF2B5EF4-FFF2-40B4-BE49-F238E27FC236}">
                <a16:creationId xmlns:a16="http://schemas.microsoft.com/office/drawing/2014/main" id="{133B3BE2-A8CA-46F8-8E95-C7BBF286F13C}"/>
              </a:ext>
            </a:extLst>
          </p:cNvPr>
          <p:cNvSpPr>
            <a:spLocks noGrp="1"/>
          </p:cNvSpPr>
          <p:nvPr>
            <p:ph idx="1"/>
          </p:nvPr>
        </p:nvSpPr>
        <p:spPr>
          <a:xfrm>
            <a:off x="609600" y="1340769"/>
            <a:ext cx="11582400" cy="5040560"/>
          </a:xfrm>
        </p:spPr>
        <p:txBody>
          <a:bodyPr/>
          <a:lstStyle/>
          <a:p>
            <a:r>
              <a:rPr lang="en-US" altLang="en-US" dirty="0">
                <a:ea typeface="ＭＳ Ｐゴシック" panose="020B0600070205080204" pitchFamily="34" charset="-128"/>
              </a:rPr>
              <a:t>Idea: A (logically) central directory keeps track of where the copies of each cache block reside; caches check directory to ensure coherence.</a:t>
            </a:r>
          </a:p>
          <a:p>
            <a:pPr lvl="1" eaLnBrk="1" hangingPunct="1"/>
            <a:r>
              <a:rPr lang="en-CA" altLang="en-US" dirty="0"/>
              <a:t>For each memory block, identify which nodes have copies, </a:t>
            </a:r>
          </a:p>
          <a:p>
            <a:pPr lvl="1" eaLnBrk="1" hangingPunct="1"/>
            <a:r>
              <a:rPr lang="en-CA" altLang="en-US" dirty="0"/>
              <a:t>If it is modified, request sent to module containing the block for limited broadcast, or to forward to owner</a:t>
            </a:r>
          </a:p>
          <a:p>
            <a:endParaRPr lang="en-US" dirty="0"/>
          </a:p>
        </p:txBody>
      </p:sp>
      <p:sp>
        <p:nvSpPr>
          <p:cNvPr id="4" name="Slide Number Placeholder 3">
            <a:extLst>
              <a:ext uri="{FF2B5EF4-FFF2-40B4-BE49-F238E27FC236}">
                <a16:creationId xmlns:a16="http://schemas.microsoft.com/office/drawing/2014/main" id="{E0282136-7DA4-4C7D-8428-70DC0636E711}"/>
              </a:ext>
            </a:extLst>
          </p:cNvPr>
          <p:cNvSpPr>
            <a:spLocks noGrp="1"/>
          </p:cNvSpPr>
          <p:nvPr>
            <p:ph type="sldNum" sz="quarter" idx="12"/>
          </p:nvPr>
        </p:nvSpPr>
        <p:spPr/>
        <p:txBody>
          <a:bodyPr/>
          <a:lstStyle/>
          <a:p>
            <a:fld id="{C22DC6D3-9347-42BE-948A-F7EB414DF657}" type="slidenum">
              <a:rPr lang="en-US" altLang="en-US" smtClean="0"/>
              <a:pPr/>
              <a:t>42</a:t>
            </a:fld>
            <a:endParaRPr lang="en-US" altLang="en-US" dirty="0"/>
          </a:p>
        </p:txBody>
      </p:sp>
    </p:spTree>
    <p:extLst>
      <p:ext uri="{BB962C8B-B14F-4D97-AF65-F5344CB8AC3E}">
        <p14:creationId xmlns:p14="http://schemas.microsoft.com/office/powerpoint/2010/main" val="35555979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1256C-37FF-45FF-9CD5-6F39DA435B1A}"/>
              </a:ext>
            </a:extLst>
          </p:cNvPr>
          <p:cNvSpPr>
            <a:spLocks noGrp="1"/>
          </p:cNvSpPr>
          <p:nvPr>
            <p:ph type="title"/>
          </p:nvPr>
        </p:nvSpPr>
        <p:spPr/>
        <p:txBody>
          <a:bodyPr/>
          <a:lstStyle/>
          <a:p>
            <a:r>
              <a:rPr lang="en-US" altLang="en-US" dirty="0">
                <a:ea typeface="ＭＳ Ｐゴシック" panose="020B0600070205080204" pitchFamily="34" charset="-128"/>
              </a:rPr>
              <a:t>Directory-based Cache Coherence Scheme</a:t>
            </a:r>
            <a:endParaRPr lang="en-US" dirty="0"/>
          </a:p>
        </p:txBody>
      </p:sp>
      <p:sp>
        <p:nvSpPr>
          <p:cNvPr id="3" name="Content Placeholder 2">
            <a:extLst>
              <a:ext uri="{FF2B5EF4-FFF2-40B4-BE49-F238E27FC236}">
                <a16:creationId xmlns:a16="http://schemas.microsoft.com/office/drawing/2014/main" id="{99F0F43F-614D-4DC4-9F74-4670862C8CAF}"/>
              </a:ext>
            </a:extLst>
          </p:cNvPr>
          <p:cNvSpPr>
            <a:spLocks noGrp="1"/>
          </p:cNvSpPr>
          <p:nvPr>
            <p:ph idx="1"/>
          </p:nvPr>
        </p:nvSpPr>
        <p:spPr>
          <a:xfrm>
            <a:off x="609600" y="1340769"/>
            <a:ext cx="11476856" cy="5040560"/>
          </a:xfrm>
        </p:spPr>
        <p:txBody>
          <a:bodyPr/>
          <a:lstStyle/>
          <a:p>
            <a:r>
              <a:rPr lang="en-US" sz="2400" b="1" dirty="0"/>
              <a:t>Requestor</a:t>
            </a:r>
            <a:r>
              <a:rPr lang="en-US" sz="2400" dirty="0"/>
              <a:t>: the processor who requesting for a read/write of a memory block.</a:t>
            </a:r>
          </a:p>
          <a:p>
            <a:r>
              <a:rPr lang="en-US" sz="2400" b="1" dirty="0"/>
              <a:t>Owner:</a:t>
            </a:r>
            <a:r>
              <a:rPr lang="en-US" sz="2400" dirty="0"/>
              <a:t> An owner node owns the most recent state of the cache block, note that directory might not be always up to date with latest data.</a:t>
            </a:r>
          </a:p>
          <a:p>
            <a:r>
              <a:rPr lang="en-US" sz="2400" b="1" dirty="0"/>
              <a:t>Sharer</a:t>
            </a:r>
            <a:r>
              <a:rPr lang="en-US" sz="2400" dirty="0"/>
              <a:t>: One or many node which are sharing a copy of the cache block.</a:t>
            </a:r>
          </a:p>
          <a:p>
            <a:endParaRPr lang="en-US" sz="2400" dirty="0"/>
          </a:p>
        </p:txBody>
      </p:sp>
      <p:sp>
        <p:nvSpPr>
          <p:cNvPr id="4" name="Slide Number Placeholder 3">
            <a:extLst>
              <a:ext uri="{FF2B5EF4-FFF2-40B4-BE49-F238E27FC236}">
                <a16:creationId xmlns:a16="http://schemas.microsoft.com/office/drawing/2014/main" id="{78B74426-1C43-43E7-AC2D-BC8AD782F6A0}"/>
              </a:ext>
            </a:extLst>
          </p:cNvPr>
          <p:cNvSpPr>
            <a:spLocks noGrp="1"/>
          </p:cNvSpPr>
          <p:nvPr>
            <p:ph type="sldNum" sz="quarter" idx="12"/>
          </p:nvPr>
        </p:nvSpPr>
        <p:spPr/>
        <p:txBody>
          <a:bodyPr/>
          <a:lstStyle/>
          <a:p>
            <a:fld id="{C22DC6D3-9347-42BE-948A-F7EB414DF657}" type="slidenum">
              <a:rPr lang="en-US" altLang="en-US" smtClean="0"/>
              <a:pPr/>
              <a:t>43</a:t>
            </a:fld>
            <a:endParaRPr lang="en-US" altLang="en-US" dirty="0"/>
          </a:p>
        </p:txBody>
      </p:sp>
      <p:pic>
        <p:nvPicPr>
          <p:cNvPr id="43010" name="Picture 2" descr="https://upload.wikimedia.org/wikipedia/commons/thumb/0/0f/Directory_Scheme.png/538px-Directory_Scheme.png">
            <a:extLst>
              <a:ext uri="{FF2B5EF4-FFF2-40B4-BE49-F238E27FC236}">
                <a16:creationId xmlns:a16="http://schemas.microsoft.com/office/drawing/2014/main" id="{C0A635DE-9369-4303-A10B-B8A226568D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1584" y="3212976"/>
            <a:ext cx="7104915" cy="2944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4074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1F35-31E0-4A23-85B7-845348271FC9}"/>
              </a:ext>
            </a:extLst>
          </p:cNvPr>
          <p:cNvSpPr>
            <a:spLocks noGrp="1"/>
          </p:cNvSpPr>
          <p:nvPr>
            <p:ph type="title"/>
          </p:nvPr>
        </p:nvSpPr>
        <p:spPr/>
        <p:txBody>
          <a:bodyPr/>
          <a:lstStyle/>
          <a:p>
            <a:r>
              <a:rPr lang="en-US" altLang="en-US" dirty="0">
                <a:ea typeface="ＭＳ Ｐゴシック" panose="020B0600070205080204" pitchFamily="34" charset="-128"/>
              </a:rPr>
              <a:t>Snoopy vs Directory-Based</a:t>
            </a:r>
            <a:endParaRPr lang="en-US" dirty="0"/>
          </a:p>
        </p:txBody>
      </p:sp>
      <p:sp>
        <p:nvSpPr>
          <p:cNvPr id="3" name="Content Placeholder 2">
            <a:extLst>
              <a:ext uri="{FF2B5EF4-FFF2-40B4-BE49-F238E27FC236}">
                <a16:creationId xmlns:a16="http://schemas.microsoft.com/office/drawing/2014/main" id="{93687592-742A-44D3-B9EA-33BFD2B54460}"/>
              </a:ext>
            </a:extLst>
          </p:cNvPr>
          <p:cNvSpPr>
            <a:spLocks noGrp="1"/>
          </p:cNvSpPr>
          <p:nvPr>
            <p:ph idx="1"/>
          </p:nvPr>
        </p:nvSpPr>
        <p:spPr/>
        <p:txBody>
          <a:bodyPr/>
          <a:lstStyle/>
          <a:p>
            <a:endParaRPr lang="en-US" dirty="0"/>
          </a:p>
        </p:txBody>
      </p:sp>
      <p:sp>
        <p:nvSpPr>
          <p:cNvPr id="4" name="Slide Number Placeholder 3">
            <a:extLst>
              <a:ext uri="{FF2B5EF4-FFF2-40B4-BE49-F238E27FC236}">
                <a16:creationId xmlns:a16="http://schemas.microsoft.com/office/drawing/2014/main" id="{BEF72FE9-80C4-403C-9632-C359795985C2}"/>
              </a:ext>
            </a:extLst>
          </p:cNvPr>
          <p:cNvSpPr>
            <a:spLocks noGrp="1"/>
          </p:cNvSpPr>
          <p:nvPr>
            <p:ph type="sldNum" sz="quarter" idx="12"/>
          </p:nvPr>
        </p:nvSpPr>
        <p:spPr/>
        <p:txBody>
          <a:bodyPr/>
          <a:lstStyle/>
          <a:p>
            <a:fld id="{C22DC6D3-9347-42BE-948A-F7EB414DF657}" type="slidenum">
              <a:rPr lang="en-US" altLang="en-US" smtClean="0"/>
              <a:pPr/>
              <a:t>44</a:t>
            </a:fld>
            <a:endParaRPr lang="en-US" altLang="en-US" dirty="0"/>
          </a:p>
        </p:txBody>
      </p:sp>
      <p:graphicFrame>
        <p:nvGraphicFramePr>
          <p:cNvPr id="7" name="Content Placeholder 4">
            <a:extLst>
              <a:ext uri="{FF2B5EF4-FFF2-40B4-BE49-F238E27FC236}">
                <a16:creationId xmlns:a16="http://schemas.microsoft.com/office/drawing/2014/main" id="{6AE57377-0010-4FA1-95B9-4953CEA4DADC}"/>
              </a:ext>
            </a:extLst>
          </p:cNvPr>
          <p:cNvGraphicFramePr>
            <a:graphicFrameLocks/>
          </p:cNvGraphicFramePr>
          <p:nvPr>
            <p:extLst>
              <p:ext uri="{D42A27DB-BD31-4B8C-83A1-F6EECF244321}">
                <p14:modId xmlns:p14="http://schemas.microsoft.com/office/powerpoint/2010/main" val="1503985842"/>
              </p:ext>
            </p:extLst>
          </p:nvPr>
        </p:nvGraphicFramePr>
        <p:xfrm>
          <a:off x="2027548" y="1860475"/>
          <a:ext cx="8136904" cy="3137049"/>
        </p:xfrm>
        <a:graphic>
          <a:graphicData uri="http://schemas.openxmlformats.org/drawingml/2006/table">
            <a:tbl>
              <a:tblPr firstRow="1" bandRow="1">
                <a:tableStyleId>{5C22544A-7EE6-4342-B048-85BDC9FD1C3A}</a:tableStyleId>
              </a:tblPr>
              <a:tblGrid>
                <a:gridCol w="4068452">
                  <a:extLst>
                    <a:ext uri="{9D8B030D-6E8A-4147-A177-3AD203B41FA5}">
                      <a16:colId xmlns:a16="http://schemas.microsoft.com/office/drawing/2014/main" val="1579510562"/>
                    </a:ext>
                  </a:extLst>
                </a:gridCol>
                <a:gridCol w="4068452">
                  <a:extLst>
                    <a:ext uri="{9D8B030D-6E8A-4147-A177-3AD203B41FA5}">
                      <a16:colId xmlns:a16="http://schemas.microsoft.com/office/drawing/2014/main" val="1373224107"/>
                    </a:ext>
                  </a:extLst>
                </a:gridCol>
              </a:tblGrid>
              <a:tr h="359370">
                <a:tc>
                  <a:txBody>
                    <a:bodyPr/>
                    <a:lstStyle/>
                    <a:p>
                      <a:pPr algn="ctr"/>
                      <a:r>
                        <a:rPr lang="en-HK" sz="2000" b="0" i="0" kern="1200" dirty="0">
                          <a:solidFill>
                            <a:schemeClr val="lt1"/>
                          </a:solidFill>
                          <a:effectLst/>
                          <a:latin typeface="+mn-lt"/>
                          <a:ea typeface="+mn-ea"/>
                          <a:cs typeface="+mn-cs"/>
                        </a:rPr>
                        <a:t>Snoopy</a:t>
                      </a:r>
                      <a:endParaRPr lang="en-US" sz="2000" dirty="0"/>
                    </a:p>
                  </a:txBody>
                  <a:tcPr/>
                </a:tc>
                <a:tc>
                  <a:txBody>
                    <a:bodyPr/>
                    <a:lstStyle/>
                    <a:p>
                      <a:pPr algn="ctr"/>
                      <a:r>
                        <a:rPr lang="en-US" sz="2000" b="0" i="0" kern="1200" dirty="0">
                          <a:solidFill>
                            <a:schemeClr val="dk1"/>
                          </a:solidFill>
                          <a:effectLst/>
                          <a:latin typeface="+mn-lt"/>
                          <a:ea typeface="+mn-ea"/>
                          <a:cs typeface="+mn-cs"/>
                        </a:rPr>
                        <a:t> </a:t>
                      </a:r>
                      <a:r>
                        <a:rPr lang="en-US" sz="2000" b="0" dirty="0"/>
                        <a:t>Directory-based</a:t>
                      </a:r>
                      <a:r>
                        <a:rPr lang="en-US" sz="2000" dirty="0"/>
                        <a:t> </a:t>
                      </a:r>
                    </a:p>
                  </a:txBody>
                  <a:tcPr/>
                </a:tc>
                <a:extLst>
                  <a:ext uri="{0D108BD9-81ED-4DB2-BD59-A6C34878D82A}">
                    <a16:rowId xmlns:a16="http://schemas.microsoft.com/office/drawing/2014/main" val="1724857267"/>
                  </a:ext>
                </a:extLst>
              </a:tr>
              <a:tr h="320040">
                <a:tc>
                  <a:txBody>
                    <a:bodyPr/>
                    <a:lstStyle/>
                    <a:p>
                      <a:pPr algn="ctr"/>
                      <a:r>
                        <a:rPr lang="en-US" sz="2000" b="0" i="0" kern="1200" dirty="0">
                          <a:solidFill>
                            <a:schemeClr val="dk1"/>
                          </a:solidFill>
                          <a:effectLst/>
                          <a:latin typeface="+mn-lt"/>
                          <a:ea typeface="+mn-ea"/>
                          <a:cs typeface="+mn-cs"/>
                        </a:rPr>
                        <a:t>Full broadcast communication</a:t>
                      </a:r>
                      <a:endParaRPr lang="en-US" sz="2000" dirty="0"/>
                    </a:p>
                  </a:txBody>
                  <a:tcPr/>
                </a:tc>
                <a:tc>
                  <a:txBody>
                    <a:bodyPr/>
                    <a:lstStyle/>
                    <a:p>
                      <a:pPr algn="ctr"/>
                      <a:r>
                        <a:rPr lang="en-US" sz="2000" b="0" i="0" kern="1200" dirty="0">
                          <a:solidFill>
                            <a:schemeClr val="dk1"/>
                          </a:solidFill>
                          <a:effectLst/>
                          <a:latin typeface="+mn-lt"/>
                          <a:ea typeface="+mn-ea"/>
                          <a:cs typeface="+mn-cs"/>
                        </a:rPr>
                        <a:t>Limited broadcast or point-to-point communication</a:t>
                      </a:r>
                      <a:endParaRPr lang="en-US" sz="2000" dirty="0"/>
                    </a:p>
                  </a:txBody>
                  <a:tcPr/>
                </a:tc>
                <a:extLst>
                  <a:ext uri="{0D108BD9-81ED-4DB2-BD59-A6C34878D82A}">
                    <a16:rowId xmlns:a16="http://schemas.microsoft.com/office/drawing/2014/main" val="3042674994"/>
                  </a:ext>
                </a:extLst>
              </a:tr>
              <a:tr h="320040">
                <a:tc>
                  <a:txBody>
                    <a:bodyPr/>
                    <a:lstStyle/>
                    <a:p>
                      <a:pPr algn="ctr"/>
                      <a:r>
                        <a:rPr lang="en-US" sz="2000" b="0" i="0" kern="1200" dirty="0">
                          <a:solidFill>
                            <a:schemeClr val="dk1"/>
                          </a:solidFill>
                          <a:effectLst/>
                          <a:latin typeface="+mn-lt"/>
                          <a:ea typeface="+mn-ea"/>
                          <a:cs typeface="+mn-cs"/>
                        </a:rPr>
                        <a:t>Simple control logic</a:t>
                      </a:r>
                      <a:endParaRPr lang="en-US" sz="2000" dirty="0"/>
                    </a:p>
                  </a:txBody>
                  <a:tcPr/>
                </a:tc>
                <a:tc>
                  <a:txBody>
                    <a:bodyPr/>
                    <a:lstStyle/>
                    <a:p>
                      <a:pPr algn="ctr"/>
                      <a:r>
                        <a:rPr lang="en-US" sz="2000" b="0" i="0" kern="1200" dirty="0">
                          <a:solidFill>
                            <a:schemeClr val="dk1"/>
                          </a:solidFill>
                          <a:effectLst/>
                          <a:latin typeface="+mn-lt"/>
                          <a:ea typeface="+mn-ea"/>
                          <a:cs typeface="+mn-cs"/>
                        </a:rPr>
                        <a:t>More complex control logic</a:t>
                      </a:r>
                    </a:p>
                    <a:p>
                      <a:pPr algn="ctr"/>
                      <a:r>
                        <a:rPr lang="en-US" sz="2000" b="0" i="0" kern="1200" dirty="0">
                          <a:solidFill>
                            <a:schemeClr val="dk1"/>
                          </a:solidFill>
                          <a:effectLst/>
                          <a:latin typeface="+mn-lt"/>
                          <a:ea typeface="+mn-ea"/>
                          <a:cs typeface="+mn-cs"/>
                        </a:rPr>
                        <a:t>(need to maintain directory states)</a:t>
                      </a:r>
                      <a:endParaRPr lang="en-US" sz="2000" dirty="0"/>
                    </a:p>
                  </a:txBody>
                  <a:tcPr/>
                </a:tc>
                <a:extLst>
                  <a:ext uri="{0D108BD9-81ED-4DB2-BD59-A6C34878D82A}">
                    <a16:rowId xmlns:a16="http://schemas.microsoft.com/office/drawing/2014/main" val="4180476770"/>
                  </a:ext>
                </a:extLst>
              </a:tr>
              <a:tr h="493548">
                <a:tc>
                  <a:txBody>
                    <a:bodyPr/>
                    <a:lstStyle/>
                    <a:p>
                      <a:pPr algn="ctr"/>
                      <a:r>
                        <a:rPr lang="en-US" sz="2000" dirty="0"/>
                        <a:t>Low latency</a:t>
                      </a:r>
                    </a:p>
                  </a:txBody>
                  <a:tcPr/>
                </a:tc>
                <a:tc>
                  <a:txBody>
                    <a:bodyPr/>
                    <a:lstStyle/>
                    <a:p>
                      <a:pPr algn="ctr"/>
                      <a:r>
                        <a:rPr lang="en-US" sz="2000" dirty="0"/>
                        <a:t>Higher latency</a:t>
                      </a:r>
                    </a:p>
                    <a:p>
                      <a:pPr algn="ctr"/>
                      <a:r>
                        <a:rPr lang="en-US" sz="2000" dirty="0"/>
                        <a:t>(need to access the directory)</a:t>
                      </a:r>
                    </a:p>
                  </a:txBody>
                  <a:tcPr/>
                </a:tc>
                <a:extLst>
                  <a:ext uri="{0D108BD9-81ED-4DB2-BD59-A6C34878D82A}">
                    <a16:rowId xmlns:a16="http://schemas.microsoft.com/office/drawing/2014/main" val="2062902354"/>
                  </a:ext>
                </a:extLst>
              </a:tr>
              <a:tr h="637689">
                <a:tc>
                  <a:txBody>
                    <a:bodyPr/>
                    <a:lstStyle/>
                    <a:p>
                      <a:pPr algn="ctr"/>
                      <a:r>
                        <a:rPr lang="en-US" sz="2000" b="0" i="0" kern="1200" dirty="0">
                          <a:solidFill>
                            <a:schemeClr val="dk1"/>
                          </a:solidFill>
                          <a:effectLst/>
                          <a:latin typeface="+mn-lt"/>
                          <a:ea typeface="+mn-ea"/>
                          <a:cs typeface="+mn-cs"/>
                        </a:rPr>
                        <a:t>Limited scalability</a:t>
                      </a:r>
                      <a:endParaRPr lang="en-US" sz="2000" dirty="0"/>
                    </a:p>
                  </a:txBody>
                  <a:tcPr/>
                </a:tc>
                <a:tc>
                  <a:txBody>
                    <a:bodyPr/>
                    <a:lstStyle/>
                    <a:p>
                      <a:pPr algn="ctr"/>
                      <a:r>
                        <a:rPr lang="en-US" sz="2000" b="0" i="0" kern="1200" dirty="0">
                          <a:solidFill>
                            <a:schemeClr val="dk1"/>
                          </a:solidFill>
                          <a:effectLst/>
                          <a:latin typeface="+mn-lt"/>
                          <a:ea typeface="+mn-ea"/>
                          <a:cs typeface="+mn-cs"/>
                        </a:rPr>
                        <a:t>Good scalability</a:t>
                      </a:r>
                      <a:endParaRPr lang="en-US" sz="2000" dirty="0"/>
                    </a:p>
                  </a:txBody>
                  <a:tcPr/>
                </a:tc>
                <a:extLst>
                  <a:ext uri="{0D108BD9-81ED-4DB2-BD59-A6C34878D82A}">
                    <a16:rowId xmlns:a16="http://schemas.microsoft.com/office/drawing/2014/main" val="1386915958"/>
                  </a:ext>
                </a:extLst>
              </a:tr>
            </a:tbl>
          </a:graphicData>
        </a:graphic>
      </p:graphicFrame>
    </p:spTree>
    <p:extLst>
      <p:ext uri="{BB962C8B-B14F-4D97-AF65-F5344CB8AC3E}">
        <p14:creationId xmlns:p14="http://schemas.microsoft.com/office/powerpoint/2010/main" val="105006023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F79BF-B7FD-4A24-8243-F5FF7504B4D6}"/>
              </a:ext>
            </a:extLst>
          </p:cNvPr>
          <p:cNvSpPr>
            <a:spLocks noGrp="1"/>
          </p:cNvSpPr>
          <p:nvPr>
            <p:ph type="title"/>
          </p:nvPr>
        </p:nvSpPr>
        <p:spPr/>
        <p:txBody>
          <a:bodyPr/>
          <a:lstStyle/>
          <a:p>
            <a:r>
              <a:rPr lang="en-US" dirty="0"/>
              <a:t>Message-Passing Multiprocessors</a:t>
            </a:r>
          </a:p>
        </p:txBody>
      </p:sp>
      <p:sp>
        <p:nvSpPr>
          <p:cNvPr id="3" name="Content Placeholder 2">
            <a:extLst>
              <a:ext uri="{FF2B5EF4-FFF2-40B4-BE49-F238E27FC236}">
                <a16:creationId xmlns:a16="http://schemas.microsoft.com/office/drawing/2014/main" id="{6DFCC7B2-7197-4FF0-9967-085EEC01BE18}"/>
              </a:ext>
            </a:extLst>
          </p:cNvPr>
          <p:cNvSpPr>
            <a:spLocks noGrp="1"/>
          </p:cNvSpPr>
          <p:nvPr>
            <p:ph idx="1"/>
          </p:nvPr>
        </p:nvSpPr>
        <p:spPr/>
        <p:txBody>
          <a:bodyPr/>
          <a:lstStyle/>
          <a:p>
            <a:r>
              <a:rPr lang="en-US" dirty="0"/>
              <a:t>Processors have their own physical address space</a:t>
            </a:r>
          </a:p>
          <a:p>
            <a:pPr lvl="1"/>
            <a:r>
              <a:rPr lang="en-CA" altLang="en-US" dirty="0"/>
              <a:t>memory accessed only by local processor</a:t>
            </a:r>
          </a:p>
          <a:p>
            <a:r>
              <a:rPr lang="en-US" dirty="0"/>
              <a:t>Communicate via explicit </a:t>
            </a:r>
            <a:r>
              <a:rPr lang="en-US" dirty="0">
                <a:solidFill>
                  <a:srgbClr val="C00000"/>
                </a:solidFill>
              </a:rPr>
              <a:t>message passing</a:t>
            </a:r>
          </a:p>
          <a:p>
            <a:pPr lvl="1"/>
            <a:r>
              <a:rPr lang="en-US" dirty="0"/>
              <a:t>one processor needs to know when a message is sent, and the receiving processor needs to know when a message arrives</a:t>
            </a:r>
          </a:p>
          <a:p>
            <a:pPr lvl="1"/>
            <a:endParaRPr lang="en-US" dirty="0"/>
          </a:p>
        </p:txBody>
      </p:sp>
      <p:sp>
        <p:nvSpPr>
          <p:cNvPr id="4" name="Slide Number Placeholder 3">
            <a:extLst>
              <a:ext uri="{FF2B5EF4-FFF2-40B4-BE49-F238E27FC236}">
                <a16:creationId xmlns:a16="http://schemas.microsoft.com/office/drawing/2014/main" id="{DAAF25A1-058E-4256-AACC-6488FA372014}"/>
              </a:ext>
            </a:extLst>
          </p:cNvPr>
          <p:cNvSpPr>
            <a:spLocks noGrp="1"/>
          </p:cNvSpPr>
          <p:nvPr>
            <p:ph type="sldNum" sz="quarter" idx="12"/>
          </p:nvPr>
        </p:nvSpPr>
        <p:spPr/>
        <p:txBody>
          <a:bodyPr/>
          <a:lstStyle/>
          <a:p>
            <a:fld id="{C22DC6D3-9347-42BE-948A-F7EB414DF657}" type="slidenum">
              <a:rPr lang="en-US" altLang="en-US" smtClean="0"/>
              <a:pPr/>
              <a:t>45</a:t>
            </a:fld>
            <a:endParaRPr lang="en-US" altLang="en-US" dirty="0"/>
          </a:p>
        </p:txBody>
      </p:sp>
      <p:pic>
        <p:nvPicPr>
          <p:cNvPr id="5" name="Picture 4">
            <a:extLst>
              <a:ext uri="{FF2B5EF4-FFF2-40B4-BE49-F238E27FC236}">
                <a16:creationId xmlns:a16="http://schemas.microsoft.com/office/drawing/2014/main" id="{46D6630F-DA03-40B0-80D3-D04D023D3FC7}"/>
              </a:ext>
            </a:extLst>
          </p:cNvPr>
          <p:cNvPicPr>
            <a:picLocks noChangeAspect="1"/>
          </p:cNvPicPr>
          <p:nvPr/>
        </p:nvPicPr>
        <p:blipFill>
          <a:blip r:embed="rId2"/>
          <a:stretch>
            <a:fillRect/>
          </a:stretch>
        </p:blipFill>
        <p:spPr>
          <a:xfrm>
            <a:off x="3863752" y="4076609"/>
            <a:ext cx="4727905" cy="2448735"/>
          </a:xfrm>
          <a:prstGeom prst="rect">
            <a:avLst/>
          </a:prstGeom>
        </p:spPr>
      </p:pic>
    </p:spTree>
    <p:extLst>
      <p:ext uri="{BB962C8B-B14F-4D97-AF65-F5344CB8AC3E}">
        <p14:creationId xmlns:p14="http://schemas.microsoft.com/office/powerpoint/2010/main" val="2417226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1F413-9541-4500-88AA-188B6551F0A6}"/>
              </a:ext>
            </a:extLst>
          </p:cNvPr>
          <p:cNvSpPr>
            <a:spLocks noGrp="1"/>
          </p:cNvSpPr>
          <p:nvPr>
            <p:ph type="title"/>
          </p:nvPr>
        </p:nvSpPr>
        <p:spPr/>
        <p:txBody>
          <a:bodyPr/>
          <a:lstStyle/>
          <a:p>
            <a:r>
              <a:rPr lang="en-US" dirty="0"/>
              <a:t>Message-Passing Multiprocessors</a:t>
            </a:r>
          </a:p>
        </p:txBody>
      </p:sp>
      <p:sp>
        <p:nvSpPr>
          <p:cNvPr id="3" name="Content Placeholder 2">
            <a:extLst>
              <a:ext uri="{FF2B5EF4-FFF2-40B4-BE49-F238E27FC236}">
                <a16:creationId xmlns:a16="http://schemas.microsoft.com/office/drawing/2014/main" id="{625C4D95-8F65-46B6-93DD-83951051D2E7}"/>
              </a:ext>
            </a:extLst>
          </p:cNvPr>
          <p:cNvSpPr>
            <a:spLocks noGrp="1"/>
          </p:cNvSpPr>
          <p:nvPr>
            <p:ph idx="1"/>
          </p:nvPr>
        </p:nvSpPr>
        <p:spPr/>
        <p:txBody>
          <a:bodyPr/>
          <a:lstStyle/>
          <a:p>
            <a:pPr eaLnBrk="1" hangingPunct="1"/>
            <a:r>
              <a:rPr lang="en-CA" altLang="en-US" dirty="0"/>
              <a:t>Each node is effectively a complete computer</a:t>
            </a:r>
          </a:p>
          <a:p>
            <a:r>
              <a:rPr lang="en-US" dirty="0"/>
              <a:t>To build large-scale computers, usually use high-performance message-passing interconnection networks</a:t>
            </a:r>
          </a:p>
          <a:p>
            <a:pPr lvl="1"/>
            <a:r>
              <a:rPr lang="en-US" dirty="0"/>
              <a:t>Special interconnection networks offer better communication performance than using e.g., LAN, but is much more expensive</a:t>
            </a:r>
          </a:p>
          <a:p>
            <a:r>
              <a:rPr lang="en-US" dirty="0"/>
              <a:t>Much easier for hardware designer to build</a:t>
            </a:r>
          </a:p>
          <a:p>
            <a:pPr lvl="1"/>
            <a:r>
              <a:rPr lang="en-US" dirty="0"/>
              <a:t>But require more programming efforts</a:t>
            </a:r>
          </a:p>
          <a:p>
            <a:pPr lvl="1"/>
            <a:endParaRPr lang="en-US" dirty="0"/>
          </a:p>
          <a:p>
            <a:pPr eaLnBrk="1" hangingPunct="1"/>
            <a:endParaRPr lang="en-CA" altLang="en-US" dirty="0"/>
          </a:p>
          <a:p>
            <a:endParaRPr lang="en-US" dirty="0"/>
          </a:p>
        </p:txBody>
      </p:sp>
      <p:sp>
        <p:nvSpPr>
          <p:cNvPr id="4" name="Slide Number Placeholder 3">
            <a:extLst>
              <a:ext uri="{FF2B5EF4-FFF2-40B4-BE49-F238E27FC236}">
                <a16:creationId xmlns:a16="http://schemas.microsoft.com/office/drawing/2014/main" id="{B2A50627-4A2B-41B3-9F6B-46DE6CB7C0FC}"/>
              </a:ext>
            </a:extLst>
          </p:cNvPr>
          <p:cNvSpPr>
            <a:spLocks noGrp="1"/>
          </p:cNvSpPr>
          <p:nvPr>
            <p:ph type="sldNum" sz="quarter" idx="12"/>
          </p:nvPr>
        </p:nvSpPr>
        <p:spPr/>
        <p:txBody>
          <a:bodyPr/>
          <a:lstStyle/>
          <a:p>
            <a:fld id="{C22DC6D3-9347-42BE-948A-F7EB414DF657}" type="slidenum">
              <a:rPr lang="en-US" altLang="en-US" smtClean="0"/>
              <a:pPr/>
              <a:t>46</a:t>
            </a:fld>
            <a:endParaRPr lang="en-US" altLang="en-US" dirty="0"/>
          </a:p>
        </p:txBody>
      </p:sp>
    </p:spTree>
    <p:extLst>
      <p:ext uri="{BB962C8B-B14F-4D97-AF65-F5344CB8AC3E}">
        <p14:creationId xmlns:p14="http://schemas.microsoft.com/office/powerpoint/2010/main" val="3612600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07D15-99CE-4A3E-98A4-3D9876A06FBF}"/>
              </a:ext>
            </a:extLst>
          </p:cNvPr>
          <p:cNvSpPr>
            <a:spLocks noGrp="1"/>
          </p:cNvSpPr>
          <p:nvPr>
            <p:ph type="title"/>
          </p:nvPr>
        </p:nvSpPr>
        <p:spPr/>
        <p:txBody>
          <a:bodyPr/>
          <a:lstStyle/>
          <a:p>
            <a:r>
              <a:rPr lang="en-US" dirty="0"/>
              <a:t>Shared Memory vs Message Passing</a:t>
            </a:r>
          </a:p>
        </p:txBody>
      </p:sp>
      <p:sp>
        <p:nvSpPr>
          <p:cNvPr id="3" name="Content Placeholder 2">
            <a:extLst>
              <a:ext uri="{FF2B5EF4-FFF2-40B4-BE49-F238E27FC236}">
                <a16:creationId xmlns:a16="http://schemas.microsoft.com/office/drawing/2014/main" id="{C75915C4-A9BC-4F23-9ED8-938BCC445454}"/>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7A058231-C0CF-40A8-B4DE-73017E12989B}"/>
              </a:ext>
            </a:extLst>
          </p:cNvPr>
          <p:cNvSpPr>
            <a:spLocks noGrp="1"/>
          </p:cNvSpPr>
          <p:nvPr>
            <p:ph type="sldNum" sz="quarter" idx="12"/>
          </p:nvPr>
        </p:nvSpPr>
        <p:spPr/>
        <p:txBody>
          <a:bodyPr/>
          <a:lstStyle/>
          <a:p>
            <a:fld id="{C22DC6D3-9347-42BE-948A-F7EB414DF657}" type="slidenum">
              <a:rPr lang="en-US" altLang="en-US" smtClean="0"/>
              <a:pPr/>
              <a:t>47</a:t>
            </a:fld>
            <a:endParaRPr lang="en-US" altLang="en-US" dirty="0"/>
          </a:p>
        </p:txBody>
      </p:sp>
      <p:graphicFrame>
        <p:nvGraphicFramePr>
          <p:cNvPr id="5" name="Content Placeholder 4">
            <a:extLst>
              <a:ext uri="{FF2B5EF4-FFF2-40B4-BE49-F238E27FC236}">
                <a16:creationId xmlns:a16="http://schemas.microsoft.com/office/drawing/2014/main" id="{EDB103EB-4B6D-44AE-9307-352955B1F811}"/>
              </a:ext>
            </a:extLst>
          </p:cNvPr>
          <p:cNvGraphicFramePr>
            <a:graphicFrameLocks/>
          </p:cNvGraphicFramePr>
          <p:nvPr>
            <p:extLst>
              <p:ext uri="{D42A27DB-BD31-4B8C-83A1-F6EECF244321}">
                <p14:modId xmlns:p14="http://schemas.microsoft.com/office/powerpoint/2010/main" val="245862624"/>
              </p:ext>
            </p:extLst>
          </p:nvPr>
        </p:nvGraphicFramePr>
        <p:xfrm>
          <a:off x="263352" y="1412776"/>
          <a:ext cx="11548864" cy="4695011"/>
        </p:xfrm>
        <a:graphic>
          <a:graphicData uri="http://schemas.openxmlformats.org/drawingml/2006/table">
            <a:tbl>
              <a:tblPr firstRow="1" bandRow="1">
                <a:tableStyleId>{5C22544A-7EE6-4342-B048-85BDC9FD1C3A}</a:tableStyleId>
              </a:tblPr>
              <a:tblGrid>
                <a:gridCol w="5774432">
                  <a:extLst>
                    <a:ext uri="{9D8B030D-6E8A-4147-A177-3AD203B41FA5}">
                      <a16:colId xmlns:a16="http://schemas.microsoft.com/office/drawing/2014/main" val="1579510562"/>
                    </a:ext>
                  </a:extLst>
                </a:gridCol>
                <a:gridCol w="5774432">
                  <a:extLst>
                    <a:ext uri="{9D8B030D-6E8A-4147-A177-3AD203B41FA5}">
                      <a16:colId xmlns:a16="http://schemas.microsoft.com/office/drawing/2014/main" val="1373224107"/>
                    </a:ext>
                  </a:extLst>
                </a:gridCol>
              </a:tblGrid>
              <a:tr h="463278">
                <a:tc>
                  <a:txBody>
                    <a:bodyPr/>
                    <a:lstStyle/>
                    <a:p>
                      <a:pPr algn="ctr"/>
                      <a:r>
                        <a:rPr lang="en-HK" sz="2000" b="0" i="0" kern="1200" dirty="0">
                          <a:solidFill>
                            <a:schemeClr val="lt1"/>
                          </a:solidFill>
                          <a:effectLst/>
                          <a:latin typeface="+mn-lt"/>
                          <a:ea typeface="+mn-ea"/>
                          <a:cs typeface="+mn-cs"/>
                        </a:rPr>
                        <a:t>Shared Memory</a:t>
                      </a:r>
                      <a:endParaRPr lang="en-US" sz="2000" dirty="0"/>
                    </a:p>
                  </a:txBody>
                  <a:tcPr/>
                </a:tc>
                <a:tc>
                  <a:txBody>
                    <a:bodyPr/>
                    <a:lstStyle/>
                    <a:p>
                      <a:pPr algn="ctr"/>
                      <a:r>
                        <a:rPr lang="en-US" sz="2000" b="0" i="0" kern="1200" dirty="0">
                          <a:solidFill>
                            <a:schemeClr val="dk1"/>
                          </a:solidFill>
                          <a:effectLst/>
                          <a:latin typeface="+mn-lt"/>
                          <a:ea typeface="+mn-ea"/>
                          <a:cs typeface="+mn-cs"/>
                        </a:rPr>
                        <a:t> </a:t>
                      </a:r>
                      <a:r>
                        <a:rPr lang="en-US" sz="2000" b="0" dirty="0"/>
                        <a:t>Message Passing</a:t>
                      </a:r>
                      <a:endParaRPr lang="en-US" sz="2000" dirty="0"/>
                    </a:p>
                  </a:txBody>
                  <a:tcPr/>
                </a:tc>
                <a:extLst>
                  <a:ext uri="{0D108BD9-81ED-4DB2-BD59-A6C34878D82A}">
                    <a16:rowId xmlns:a16="http://schemas.microsoft.com/office/drawing/2014/main" val="1724857267"/>
                  </a:ext>
                </a:extLst>
              </a:tr>
              <a:tr h="451869">
                <a:tc>
                  <a:txBody>
                    <a:bodyPr/>
                    <a:lstStyle/>
                    <a:p>
                      <a:pPr algn="l" fontAlgn="base"/>
                      <a:r>
                        <a:rPr lang="en-US" sz="2000" b="0" dirty="0">
                          <a:effectLst/>
                        </a:rPr>
                        <a:t>The shared memory region is used for communication.</a:t>
                      </a:r>
                    </a:p>
                  </a:txBody>
                  <a:tcPr marL="38100" marR="38100" marT="53340" marB="53340" anchor="ctr"/>
                </a:tc>
                <a:tc>
                  <a:txBody>
                    <a:bodyPr/>
                    <a:lstStyle/>
                    <a:p>
                      <a:pPr algn="l"/>
                      <a:r>
                        <a:rPr lang="en-US" sz="2000" b="0" i="0" kern="1200" dirty="0">
                          <a:solidFill>
                            <a:schemeClr val="dk1"/>
                          </a:solidFill>
                          <a:effectLst/>
                          <a:latin typeface="+mn-lt"/>
                          <a:ea typeface="+mn-ea"/>
                          <a:cs typeface="+mn-cs"/>
                        </a:rPr>
                        <a:t>A message passing facility is used for communication.</a:t>
                      </a:r>
                      <a:endParaRPr lang="en-US" sz="2000" dirty="0"/>
                    </a:p>
                  </a:txBody>
                  <a:tcPr/>
                </a:tc>
                <a:extLst>
                  <a:ext uri="{0D108BD9-81ED-4DB2-BD59-A6C34878D82A}">
                    <a16:rowId xmlns:a16="http://schemas.microsoft.com/office/drawing/2014/main" val="3042674994"/>
                  </a:ext>
                </a:extLst>
              </a:tr>
              <a:tr h="432223">
                <a:tc>
                  <a:txBody>
                    <a:bodyPr/>
                    <a:lstStyle/>
                    <a:p>
                      <a:pPr algn="l"/>
                      <a:r>
                        <a:rPr lang="en-US" sz="2000" b="0" i="0" kern="1200" dirty="0">
                          <a:solidFill>
                            <a:schemeClr val="dk1"/>
                          </a:solidFill>
                          <a:effectLst/>
                          <a:latin typeface="+mn-lt"/>
                          <a:ea typeface="+mn-ea"/>
                          <a:cs typeface="+mn-cs"/>
                        </a:rPr>
                        <a:t>Communicating processes share a common address space.</a:t>
                      </a:r>
                      <a:endParaRPr lang="en-US" sz="2000" dirty="0"/>
                    </a:p>
                  </a:txBody>
                  <a:tcPr/>
                </a:tc>
                <a:tc>
                  <a:txBody>
                    <a:bodyPr/>
                    <a:lstStyle/>
                    <a:p>
                      <a:pPr algn="l"/>
                      <a:r>
                        <a:rPr lang="en-US" sz="2000" b="0" i="0" kern="1200" dirty="0">
                          <a:solidFill>
                            <a:schemeClr val="dk1"/>
                          </a:solidFill>
                          <a:effectLst/>
                          <a:latin typeface="+mn-lt"/>
                          <a:ea typeface="+mn-ea"/>
                          <a:cs typeface="+mn-cs"/>
                        </a:rPr>
                        <a:t>Communicating processes have different address space.</a:t>
                      </a:r>
                      <a:endParaRPr lang="en-US" sz="2000" dirty="0"/>
                    </a:p>
                  </a:txBody>
                  <a:tcPr/>
                </a:tc>
                <a:extLst>
                  <a:ext uri="{0D108BD9-81ED-4DB2-BD59-A6C34878D82A}">
                    <a16:rowId xmlns:a16="http://schemas.microsoft.com/office/drawing/2014/main" val="4180476770"/>
                  </a:ext>
                </a:extLst>
              </a:tr>
              <a:tr h="1060910">
                <a:tc>
                  <a:txBody>
                    <a:bodyPr/>
                    <a:lstStyle/>
                    <a:p>
                      <a:pPr algn="l"/>
                      <a:r>
                        <a:rPr lang="en-US" sz="2000" b="0" i="0" kern="1200" dirty="0">
                          <a:solidFill>
                            <a:schemeClr val="dk1"/>
                          </a:solidFill>
                          <a:effectLst/>
                          <a:latin typeface="+mn-lt"/>
                          <a:ea typeface="+mn-ea"/>
                          <a:cs typeface="+mn-cs"/>
                        </a:rPr>
                        <a:t>It provides a maximum speed of computation as communication is done through shared memory so system calls are made only to establish the shared memory.</a:t>
                      </a:r>
                      <a:endParaRPr lang="en-US" sz="2000" dirty="0"/>
                    </a:p>
                  </a:txBody>
                  <a:tcPr/>
                </a:tc>
                <a:tc>
                  <a:txBody>
                    <a:bodyPr/>
                    <a:lstStyle/>
                    <a:p>
                      <a:pPr algn="l"/>
                      <a:r>
                        <a:rPr lang="en-US" sz="2000" b="0" i="0" kern="1200" dirty="0">
                          <a:solidFill>
                            <a:schemeClr val="dk1"/>
                          </a:solidFill>
                          <a:effectLst/>
                          <a:latin typeface="+mn-lt"/>
                          <a:ea typeface="+mn-ea"/>
                          <a:cs typeface="+mn-cs"/>
                        </a:rPr>
                        <a:t>It is time-consuming as message passing is implemented crossing software layers (e.g., system calls provided by operating systems).</a:t>
                      </a:r>
                      <a:endParaRPr lang="en-US" sz="2000" dirty="0"/>
                    </a:p>
                  </a:txBody>
                  <a:tcPr/>
                </a:tc>
                <a:extLst>
                  <a:ext uri="{0D108BD9-81ED-4DB2-BD59-A6C34878D82A}">
                    <a16:rowId xmlns:a16="http://schemas.microsoft.com/office/drawing/2014/main" val="2062902354"/>
                  </a:ext>
                </a:extLst>
              </a:tr>
              <a:tr h="451869">
                <a:tc>
                  <a:txBody>
                    <a:bodyPr/>
                    <a:lstStyle/>
                    <a:p>
                      <a:pPr algn="l" fontAlgn="base"/>
                      <a:r>
                        <a:rPr lang="en-HK" sz="2000" b="0" dirty="0">
                          <a:effectLst/>
                        </a:rPr>
                        <a:t>Faster communication strategy.</a:t>
                      </a:r>
                    </a:p>
                  </a:txBody>
                  <a:tcPr marL="38100" marR="38100" marT="53340" marB="53340" anchor="ctr"/>
                </a:tc>
                <a:tc>
                  <a:txBody>
                    <a:bodyPr/>
                    <a:lstStyle/>
                    <a:p>
                      <a:pPr algn="l"/>
                      <a:r>
                        <a:rPr lang="en-HK" sz="2000" b="0" i="0" kern="1200" dirty="0">
                          <a:solidFill>
                            <a:schemeClr val="dk1"/>
                          </a:solidFill>
                          <a:effectLst/>
                          <a:latin typeface="+mn-lt"/>
                          <a:ea typeface="+mn-ea"/>
                          <a:cs typeface="+mn-cs"/>
                        </a:rPr>
                        <a:t>Relatively slower communication strategy.</a:t>
                      </a:r>
                      <a:endParaRPr lang="en-US" sz="2000" dirty="0"/>
                    </a:p>
                  </a:txBody>
                  <a:tcPr/>
                </a:tc>
                <a:extLst>
                  <a:ext uri="{0D108BD9-81ED-4DB2-BD59-A6C34878D82A}">
                    <a16:rowId xmlns:a16="http://schemas.microsoft.com/office/drawing/2014/main" val="1386915958"/>
                  </a:ext>
                </a:extLst>
              </a:tr>
              <a:tr h="550102">
                <a:tc>
                  <a:txBody>
                    <a:bodyPr/>
                    <a:lstStyle/>
                    <a:p>
                      <a:pPr algn="l" fontAlgn="base"/>
                      <a:r>
                        <a:rPr lang="en-US" sz="2000" b="0" i="0" kern="1200" dirty="0">
                          <a:solidFill>
                            <a:schemeClr val="dk1"/>
                          </a:solidFill>
                          <a:effectLst/>
                          <a:latin typeface="+mn-lt"/>
                          <a:ea typeface="+mn-ea"/>
                          <a:cs typeface="+mn-cs"/>
                        </a:rPr>
                        <a:t>It can be used in exchanging larger amounts of data. </a:t>
                      </a:r>
                      <a:endParaRPr lang="en-HK" sz="2000" b="0" dirty="0">
                        <a:effectLst/>
                      </a:endParaRPr>
                    </a:p>
                  </a:txBody>
                  <a:tcPr marL="38100" marR="38100" marT="53340" marB="53340" anchor="ctr"/>
                </a:tc>
                <a:tc>
                  <a:txBody>
                    <a:bodyPr/>
                    <a:lstStyle/>
                    <a:p>
                      <a:pPr algn="l"/>
                      <a:r>
                        <a:rPr lang="en-US" sz="2000" b="0" i="0" kern="1200" dirty="0">
                          <a:solidFill>
                            <a:schemeClr val="dk1"/>
                          </a:solidFill>
                          <a:effectLst/>
                          <a:latin typeface="+mn-lt"/>
                          <a:ea typeface="+mn-ea"/>
                          <a:cs typeface="+mn-cs"/>
                        </a:rPr>
                        <a:t>It can be used in exchanging small amounts of data.</a:t>
                      </a:r>
                      <a:endParaRPr lang="en-US" sz="2000" dirty="0"/>
                    </a:p>
                  </a:txBody>
                  <a:tcPr/>
                </a:tc>
                <a:extLst>
                  <a:ext uri="{0D108BD9-81ED-4DB2-BD59-A6C34878D82A}">
                    <a16:rowId xmlns:a16="http://schemas.microsoft.com/office/drawing/2014/main" val="1697923278"/>
                  </a:ext>
                </a:extLst>
              </a:tr>
              <a:tr h="766213">
                <a:tc>
                  <a:txBody>
                    <a:bodyPr/>
                    <a:lstStyle/>
                    <a:p>
                      <a:pPr algn="l" fontAlgn="base"/>
                      <a:r>
                        <a:rPr lang="en-US" sz="2000" b="0" i="0" kern="1200" dirty="0">
                          <a:solidFill>
                            <a:schemeClr val="dk1"/>
                          </a:solidFill>
                          <a:effectLst/>
                          <a:latin typeface="+mn-lt"/>
                          <a:ea typeface="+mn-ea"/>
                          <a:cs typeface="+mn-cs"/>
                        </a:rPr>
                        <a:t>Software on different processors need to ensure the data consistency</a:t>
                      </a:r>
                      <a:endParaRPr lang="en-HK" sz="2000" b="0" dirty="0">
                        <a:effectLst/>
                      </a:endParaRPr>
                    </a:p>
                  </a:txBody>
                  <a:tcPr marL="38100" marR="38100" marT="53340" marB="53340" anchor="ctr"/>
                </a:tc>
                <a:tc>
                  <a:txBody>
                    <a:bodyPr/>
                    <a:lstStyle/>
                    <a:p>
                      <a:pPr algn="l"/>
                      <a:r>
                        <a:rPr lang="en-US" sz="2000" dirty="0"/>
                        <a:t>Explicit communication actions, no consistency problem</a:t>
                      </a:r>
                    </a:p>
                  </a:txBody>
                  <a:tcPr/>
                </a:tc>
                <a:extLst>
                  <a:ext uri="{0D108BD9-81ED-4DB2-BD59-A6C34878D82A}">
                    <a16:rowId xmlns:a16="http://schemas.microsoft.com/office/drawing/2014/main" val="3093410197"/>
                  </a:ext>
                </a:extLst>
              </a:tr>
            </a:tbl>
          </a:graphicData>
        </a:graphic>
      </p:graphicFrame>
    </p:spTree>
    <p:extLst>
      <p:ext uri="{BB962C8B-B14F-4D97-AF65-F5344CB8AC3E}">
        <p14:creationId xmlns:p14="http://schemas.microsoft.com/office/powerpoint/2010/main" val="27102963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62AE0-9E7C-48CE-885D-245F7D27DA5F}"/>
              </a:ext>
            </a:extLst>
          </p:cNvPr>
          <p:cNvSpPr>
            <a:spLocks noGrp="1"/>
          </p:cNvSpPr>
          <p:nvPr>
            <p:ph type="title"/>
          </p:nvPr>
        </p:nvSpPr>
        <p:spPr/>
        <p:txBody>
          <a:bodyPr/>
          <a:lstStyle/>
          <a:p>
            <a:r>
              <a:rPr lang="en-US" altLang="zh-CN" dirty="0"/>
              <a:t>Network-</a:t>
            </a:r>
            <a:r>
              <a:rPr lang="en-HK" altLang="zh-CN" dirty="0"/>
              <a:t>on-Chips (</a:t>
            </a:r>
            <a:r>
              <a:rPr lang="en-HK" altLang="zh-CN" dirty="0" err="1"/>
              <a:t>NoC</a:t>
            </a:r>
            <a:r>
              <a:rPr lang="en-HK" altLang="zh-CN" dirty="0"/>
              <a:t>)</a:t>
            </a:r>
            <a:endParaRPr lang="en-US" dirty="0"/>
          </a:p>
        </p:txBody>
      </p:sp>
      <p:sp>
        <p:nvSpPr>
          <p:cNvPr id="3" name="Content Placeholder 2">
            <a:extLst>
              <a:ext uri="{FF2B5EF4-FFF2-40B4-BE49-F238E27FC236}">
                <a16:creationId xmlns:a16="http://schemas.microsoft.com/office/drawing/2014/main" id="{C8348305-2E2D-4D9B-BE92-ADA2BEBCE958}"/>
              </a:ext>
            </a:extLst>
          </p:cNvPr>
          <p:cNvSpPr>
            <a:spLocks noGrp="1"/>
          </p:cNvSpPr>
          <p:nvPr>
            <p:ph idx="1"/>
          </p:nvPr>
        </p:nvSpPr>
        <p:spPr>
          <a:xfrm>
            <a:off x="609600" y="1340769"/>
            <a:ext cx="10972800" cy="5040560"/>
          </a:xfrm>
        </p:spPr>
        <p:txBody>
          <a:bodyPr/>
          <a:lstStyle/>
          <a:p>
            <a:r>
              <a:rPr lang="en-US" sz="2800" dirty="0"/>
              <a:t>Bus has been the most popular for multiprocessor systems, but </a:t>
            </a:r>
          </a:p>
          <a:p>
            <a:pPr lvl="1" fontAlgn="auto">
              <a:spcAft>
                <a:spcPts val="0"/>
              </a:spcAft>
              <a:defRPr/>
            </a:pPr>
            <a:r>
              <a:rPr lang="en-US" sz="2400" dirty="0"/>
              <a:t>When expanding to a many core-system, contention decreases throughput; </a:t>
            </a:r>
          </a:p>
          <a:p>
            <a:pPr lvl="1" fontAlgn="auto">
              <a:spcAft>
                <a:spcPts val="0"/>
              </a:spcAft>
              <a:defRPr/>
            </a:pPr>
            <a:r>
              <a:rPr lang="en-US" sz="2400" dirty="0"/>
              <a:t>When scaling sizes and frequency, wire delays remain larger than clock cycle</a:t>
            </a:r>
          </a:p>
          <a:p>
            <a:pPr fontAlgn="auto">
              <a:spcAft>
                <a:spcPts val="0"/>
              </a:spcAft>
              <a:defRPr/>
            </a:pPr>
            <a:r>
              <a:rPr lang="en-US" sz="2800" dirty="0"/>
              <a:t>Need for interconnect with deterministic delays and scalability</a:t>
            </a:r>
          </a:p>
          <a:p>
            <a:pPr fontAlgn="auto">
              <a:spcAft>
                <a:spcPts val="0"/>
              </a:spcAft>
              <a:defRPr/>
            </a:pPr>
            <a:r>
              <a:rPr lang="en-US" sz="2800" dirty="0"/>
              <a:t>Network-on-Chip (</a:t>
            </a:r>
            <a:r>
              <a:rPr lang="en-US" sz="2800" dirty="0" err="1"/>
              <a:t>NoC</a:t>
            </a:r>
            <a:r>
              <a:rPr lang="en-US" sz="2800" dirty="0"/>
              <a:t>): Each on-chip component connected by an intelligent switch (router) to particular communication wire(s)</a:t>
            </a:r>
          </a:p>
          <a:p>
            <a:pPr fontAlgn="auto">
              <a:spcAft>
                <a:spcPts val="0"/>
              </a:spcAft>
              <a:defRPr/>
            </a:pPr>
            <a:endParaRPr lang="en-US" sz="2800" dirty="0"/>
          </a:p>
          <a:p>
            <a:pPr fontAlgn="auto">
              <a:spcAft>
                <a:spcPts val="0"/>
              </a:spcAft>
              <a:defRPr/>
            </a:pPr>
            <a:endParaRPr lang="en-US" sz="2800" dirty="0"/>
          </a:p>
          <a:p>
            <a:endParaRPr lang="en-US" sz="2800" dirty="0"/>
          </a:p>
          <a:p>
            <a:endParaRPr lang="en-US" sz="2800" dirty="0"/>
          </a:p>
        </p:txBody>
      </p:sp>
      <p:sp>
        <p:nvSpPr>
          <p:cNvPr id="4" name="Slide Number Placeholder 3">
            <a:extLst>
              <a:ext uri="{FF2B5EF4-FFF2-40B4-BE49-F238E27FC236}">
                <a16:creationId xmlns:a16="http://schemas.microsoft.com/office/drawing/2014/main" id="{656A522E-E04D-48E6-BB77-2ABF2AB0A3F0}"/>
              </a:ext>
            </a:extLst>
          </p:cNvPr>
          <p:cNvSpPr>
            <a:spLocks noGrp="1"/>
          </p:cNvSpPr>
          <p:nvPr>
            <p:ph type="sldNum" sz="quarter" idx="12"/>
          </p:nvPr>
        </p:nvSpPr>
        <p:spPr/>
        <p:txBody>
          <a:bodyPr/>
          <a:lstStyle/>
          <a:p>
            <a:fld id="{C22DC6D3-9347-42BE-948A-F7EB414DF657}" type="slidenum">
              <a:rPr lang="en-US" altLang="en-US" smtClean="0"/>
              <a:pPr/>
              <a:t>48</a:t>
            </a:fld>
            <a:endParaRPr lang="en-US" altLang="en-US" dirty="0"/>
          </a:p>
        </p:txBody>
      </p:sp>
      <p:pic>
        <p:nvPicPr>
          <p:cNvPr id="5" name="Picture 2" descr="Networks on Chips - Alexandru Topîrceanu">
            <a:extLst>
              <a:ext uri="{FF2B5EF4-FFF2-40B4-BE49-F238E27FC236}">
                <a16:creationId xmlns:a16="http://schemas.microsoft.com/office/drawing/2014/main" id="{9FB3F606-F597-4407-8404-031DA9FE7D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88088" y="4221088"/>
            <a:ext cx="3664790" cy="2304256"/>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878F0AD0-5BF1-4486-BFB6-CA9CA621DCBF}"/>
              </a:ext>
            </a:extLst>
          </p:cNvPr>
          <p:cNvSpPr/>
          <p:nvPr/>
        </p:nvSpPr>
        <p:spPr>
          <a:xfrm>
            <a:off x="1631504" y="5019274"/>
            <a:ext cx="4943872" cy="707886"/>
          </a:xfrm>
          <a:prstGeom prst="rect">
            <a:avLst/>
          </a:prstGeom>
        </p:spPr>
        <p:txBody>
          <a:bodyPr wrap="square">
            <a:spAutoFit/>
          </a:bodyPr>
          <a:lstStyle/>
          <a:p>
            <a:pPr lvl="1"/>
            <a:r>
              <a:rPr lang="en-US" sz="2000" dirty="0"/>
              <a:t>Leveraging existing computer networking principles for on-chip communications</a:t>
            </a:r>
          </a:p>
        </p:txBody>
      </p:sp>
    </p:spTree>
    <p:extLst>
      <p:ext uri="{BB962C8B-B14F-4D97-AF65-F5344CB8AC3E}">
        <p14:creationId xmlns:p14="http://schemas.microsoft.com/office/powerpoint/2010/main" val="2406150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547E609F-10D0-40EB-B714-16175651FDF5}"/>
              </a:ext>
            </a:extLst>
          </p:cNvPr>
          <p:cNvSpPr>
            <a:spLocks noGrp="1"/>
          </p:cNvSpPr>
          <p:nvPr>
            <p:ph type="title"/>
          </p:nvPr>
        </p:nvSpPr>
        <p:spPr/>
        <p:txBody>
          <a:bodyPr/>
          <a:lstStyle/>
          <a:p>
            <a:pPr eaLnBrk="1" hangingPunct="1"/>
            <a:r>
              <a:rPr lang="en-US" altLang="zh-CN" dirty="0"/>
              <a:t>Network-</a:t>
            </a:r>
            <a:r>
              <a:rPr lang="en-HK" altLang="zh-CN" dirty="0"/>
              <a:t>on-Chips (</a:t>
            </a:r>
            <a:r>
              <a:rPr lang="en-HK" altLang="zh-CN" dirty="0" err="1"/>
              <a:t>NoC</a:t>
            </a:r>
            <a:r>
              <a:rPr lang="en-HK" altLang="zh-CN" dirty="0"/>
              <a:t>)</a:t>
            </a:r>
            <a:endParaRPr lang="en-CA" altLang="en-US" dirty="0"/>
          </a:p>
        </p:txBody>
      </p:sp>
      <p:pic>
        <p:nvPicPr>
          <p:cNvPr id="4" name="Picture 2">
            <a:extLst>
              <a:ext uri="{FF2B5EF4-FFF2-40B4-BE49-F238E27FC236}">
                <a16:creationId xmlns:a16="http://schemas.microsoft.com/office/drawing/2014/main" id="{B79BD1C6-799E-4906-9B55-339700A09546}"/>
              </a:ext>
            </a:extLst>
          </p:cNvPr>
          <p:cNvPicPr>
            <a:picLocks noChangeAspect="1" noChangeArrowheads="1"/>
          </p:cNvPicPr>
          <p:nvPr/>
        </p:nvPicPr>
        <p:blipFill>
          <a:blip r:embed="rId2" cstate="print"/>
          <a:srcRect l="41038" t="21379" r="45777" b="57525"/>
          <a:stretch>
            <a:fillRect/>
          </a:stretch>
        </p:blipFill>
        <p:spPr bwMode="auto">
          <a:xfrm>
            <a:off x="1703512" y="2860907"/>
            <a:ext cx="2016223" cy="2016223"/>
          </a:xfrm>
          <a:prstGeom prst="rect">
            <a:avLst/>
          </a:prstGeom>
          <a:noFill/>
          <a:ln w="9525">
            <a:noFill/>
            <a:miter lim="800000"/>
            <a:headEnd/>
            <a:tailEnd/>
          </a:ln>
        </p:spPr>
      </p:pic>
      <p:pic>
        <p:nvPicPr>
          <p:cNvPr id="5" name="Picture 2">
            <a:extLst>
              <a:ext uri="{FF2B5EF4-FFF2-40B4-BE49-F238E27FC236}">
                <a16:creationId xmlns:a16="http://schemas.microsoft.com/office/drawing/2014/main" id="{9E025B78-F5F2-479B-ABA0-DF4190F4673D}"/>
              </a:ext>
            </a:extLst>
          </p:cNvPr>
          <p:cNvPicPr>
            <a:picLocks noChangeAspect="1" noChangeArrowheads="1"/>
          </p:cNvPicPr>
          <p:nvPr/>
        </p:nvPicPr>
        <p:blipFill>
          <a:blip r:embed="rId2" cstate="print"/>
          <a:srcRect l="25371" t="45154" r="60582" b="35051"/>
          <a:stretch>
            <a:fillRect/>
          </a:stretch>
        </p:blipFill>
        <p:spPr bwMode="auto">
          <a:xfrm>
            <a:off x="7824192" y="2847612"/>
            <a:ext cx="2304256" cy="2029518"/>
          </a:xfrm>
          <a:prstGeom prst="rect">
            <a:avLst/>
          </a:prstGeom>
          <a:noFill/>
          <a:ln w="9525">
            <a:noFill/>
            <a:miter lim="800000"/>
            <a:headEnd/>
            <a:tailEnd/>
          </a:ln>
        </p:spPr>
      </p:pic>
      <p:pic>
        <p:nvPicPr>
          <p:cNvPr id="6" name="Picture 2">
            <a:extLst>
              <a:ext uri="{FF2B5EF4-FFF2-40B4-BE49-F238E27FC236}">
                <a16:creationId xmlns:a16="http://schemas.microsoft.com/office/drawing/2014/main" id="{7997EAA9-3DF3-4F3B-8648-5ACFF5F80661}"/>
              </a:ext>
            </a:extLst>
          </p:cNvPr>
          <p:cNvPicPr>
            <a:picLocks noChangeAspect="1" noChangeArrowheads="1"/>
          </p:cNvPicPr>
          <p:nvPr/>
        </p:nvPicPr>
        <p:blipFill>
          <a:blip r:embed="rId2" cstate="print"/>
          <a:srcRect l="56516" t="21379" r="29788" b="57525"/>
          <a:stretch>
            <a:fillRect/>
          </a:stretch>
        </p:blipFill>
        <p:spPr bwMode="auto">
          <a:xfrm>
            <a:off x="4943872" y="2914551"/>
            <a:ext cx="2016224" cy="1940976"/>
          </a:xfrm>
          <a:prstGeom prst="rect">
            <a:avLst/>
          </a:prstGeom>
          <a:noFill/>
          <a:ln w="9525">
            <a:noFill/>
            <a:miter lim="800000"/>
            <a:headEnd/>
            <a:tailEnd/>
          </a:ln>
        </p:spPr>
      </p:pic>
      <p:sp>
        <p:nvSpPr>
          <p:cNvPr id="14" name="Rectangle 13">
            <a:extLst>
              <a:ext uri="{FF2B5EF4-FFF2-40B4-BE49-F238E27FC236}">
                <a16:creationId xmlns:a16="http://schemas.microsoft.com/office/drawing/2014/main" id="{C369D44F-CE10-487B-BEF1-BA7258661F07}"/>
              </a:ext>
            </a:extLst>
          </p:cNvPr>
          <p:cNvSpPr/>
          <p:nvPr/>
        </p:nvSpPr>
        <p:spPr>
          <a:xfrm>
            <a:off x="738201" y="1372227"/>
            <a:ext cx="184731" cy="369332"/>
          </a:xfrm>
          <a:prstGeom prst="rect">
            <a:avLst/>
          </a:prstGeom>
        </p:spPr>
        <p:txBody>
          <a:bodyPr wrap="none">
            <a:spAutoFit/>
          </a:bodyPr>
          <a:lstStyle/>
          <a:p>
            <a:endParaRPr lang="en-US" dirty="0"/>
          </a:p>
        </p:txBody>
      </p:sp>
      <p:sp>
        <p:nvSpPr>
          <p:cNvPr id="17" name="Content Placeholder 2">
            <a:extLst>
              <a:ext uri="{FF2B5EF4-FFF2-40B4-BE49-F238E27FC236}">
                <a16:creationId xmlns:a16="http://schemas.microsoft.com/office/drawing/2014/main" id="{BDD9D026-E512-461C-9B94-595B673D0280}"/>
              </a:ext>
            </a:extLst>
          </p:cNvPr>
          <p:cNvSpPr>
            <a:spLocks noGrp="1"/>
          </p:cNvSpPr>
          <p:nvPr/>
        </p:nvSpPr>
        <p:spPr>
          <a:xfrm>
            <a:off x="3935760" y="5229200"/>
            <a:ext cx="3240360" cy="381000"/>
          </a:xfrm>
          <a:prstGeom prst="rect">
            <a:avLst/>
          </a:prstGeom>
        </p:spPr>
        <p:txBody>
          <a:bodyPr vert="horz" lIns="91440" tIns="45720" rIns="91440" bIns="45720" rtlCol="0">
            <a:normAutofit lnSpcReduction="10000"/>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None/>
            </a:pPr>
            <a:r>
              <a:rPr lang="en-US" sz="1400" dirty="0"/>
              <a:t>		           </a:t>
            </a:r>
            <a:r>
              <a:rPr lang="en-US" altLang="zh-CN" sz="2000" dirty="0"/>
              <a:t>Mesh </a:t>
            </a:r>
            <a:r>
              <a:rPr lang="en-US" altLang="zh-CN" sz="2000" dirty="0" err="1"/>
              <a:t>NoC</a:t>
            </a:r>
            <a:endParaRPr lang="en-US" sz="2000" dirty="0"/>
          </a:p>
          <a:p>
            <a:pPr>
              <a:buNone/>
            </a:pPr>
            <a:endParaRPr lang="en-US" sz="1400" dirty="0"/>
          </a:p>
        </p:txBody>
      </p:sp>
    </p:spTree>
    <p:extLst>
      <p:ext uri="{BB962C8B-B14F-4D97-AF65-F5344CB8AC3E}">
        <p14:creationId xmlns:p14="http://schemas.microsoft.com/office/powerpoint/2010/main" val="22196734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C89C1-42C2-428A-A139-00D5AB2F8337}"/>
              </a:ext>
            </a:extLst>
          </p:cNvPr>
          <p:cNvSpPr>
            <a:spLocks noGrp="1"/>
          </p:cNvSpPr>
          <p:nvPr>
            <p:ph type="title"/>
          </p:nvPr>
        </p:nvSpPr>
        <p:spPr/>
        <p:txBody>
          <a:bodyPr/>
          <a:lstStyle/>
          <a:p>
            <a:r>
              <a:rPr lang="en-HK" dirty="0"/>
              <a:t>Trend of Morden Processors</a:t>
            </a:r>
          </a:p>
        </p:txBody>
      </p:sp>
      <p:sp>
        <p:nvSpPr>
          <p:cNvPr id="3" name="Content Placeholder 2">
            <a:extLst>
              <a:ext uri="{FF2B5EF4-FFF2-40B4-BE49-F238E27FC236}">
                <a16:creationId xmlns:a16="http://schemas.microsoft.com/office/drawing/2014/main" id="{ACCE9506-C97D-4F88-B0DD-B9CA2A815140}"/>
              </a:ext>
            </a:extLst>
          </p:cNvPr>
          <p:cNvSpPr>
            <a:spLocks noGrp="1"/>
          </p:cNvSpPr>
          <p:nvPr>
            <p:ph idx="1"/>
          </p:nvPr>
        </p:nvSpPr>
        <p:spPr/>
        <p:txBody>
          <a:bodyPr/>
          <a:lstStyle/>
          <a:p>
            <a:endParaRPr lang="en-HK" dirty="0"/>
          </a:p>
        </p:txBody>
      </p:sp>
      <p:sp>
        <p:nvSpPr>
          <p:cNvPr id="4" name="Slide Number Placeholder 3">
            <a:extLst>
              <a:ext uri="{FF2B5EF4-FFF2-40B4-BE49-F238E27FC236}">
                <a16:creationId xmlns:a16="http://schemas.microsoft.com/office/drawing/2014/main" id="{C75E8B45-B9F0-46C5-A220-0B436DED5067}"/>
              </a:ext>
            </a:extLst>
          </p:cNvPr>
          <p:cNvSpPr>
            <a:spLocks noGrp="1"/>
          </p:cNvSpPr>
          <p:nvPr>
            <p:ph type="sldNum" sz="quarter" idx="12"/>
          </p:nvPr>
        </p:nvSpPr>
        <p:spPr/>
        <p:txBody>
          <a:bodyPr/>
          <a:lstStyle/>
          <a:p>
            <a:fld id="{C22DC6D3-9347-42BE-948A-F7EB414DF657}" type="slidenum">
              <a:rPr lang="en-US" altLang="en-US" smtClean="0"/>
              <a:pPr/>
              <a:t>5</a:t>
            </a:fld>
            <a:endParaRPr lang="en-US" altLang="en-US" dirty="0"/>
          </a:p>
        </p:txBody>
      </p:sp>
      <p:pic>
        <p:nvPicPr>
          <p:cNvPr id="1026" name="Picture 2" descr="Micromachines | Free Full-Text | Advancements in Microprocessor  Architecture for Ubiquitous AI—An Overview on History, Evolution, and  Upcoming Challenges in AI Implementation | HTML">
            <a:extLst>
              <a:ext uri="{FF2B5EF4-FFF2-40B4-BE49-F238E27FC236}">
                <a16:creationId xmlns:a16="http://schemas.microsoft.com/office/drawing/2014/main" id="{C64D26D9-1417-4A14-9A8B-C7D6F6F3E3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376" y="1484784"/>
            <a:ext cx="8219574" cy="455394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949D8DF6-A3F9-4459-9A17-B4A21C6419C2}"/>
              </a:ext>
            </a:extLst>
          </p:cNvPr>
          <p:cNvSpPr/>
          <p:nvPr/>
        </p:nvSpPr>
        <p:spPr>
          <a:xfrm>
            <a:off x="9120336" y="1700808"/>
            <a:ext cx="2787960" cy="1569660"/>
          </a:xfrm>
          <a:prstGeom prst="rect">
            <a:avLst/>
          </a:prstGeom>
        </p:spPr>
        <p:txBody>
          <a:bodyPr wrap="square">
            <a:spAutoFit/>
          </a:bodyPr>
          <a:lstStyle/>
          <a:p>
            <a:r>
              <a:rPr lang="en-HK" sz="2400" b="1" dirty="0">
                <a:solidFill>
                  <a:srgbClr val="FF0000"/>
                </a:solidFill>
              </a:rPr>
              <a:t>Moore’s Law:</a:t>
            </a:r>
          </a:p>
          <a:p>
            <a:r>
              <a:rPr lang="en-US" sz="2400" dirty="0"/>
              <a:t>integrated circuit resources double every 18–24 months</a:t>
            </a:r>
          </a:p>
        </p:txBody>
      </p:sp>
    </p:spTree>
    <p:extLst>
      <p:ext uri="{BB962C8B-B14F-4D97-AF65-F5344CB8AC3E}">
        <p14:creationId xmlns:p14="http://schemas.microsoft.com/office/powerpoint/2010/main" val="2677157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D43D3-49CC-41DE-9077-72F86A7453B4}"/>
              </a:ext>
            </a:extLst>
          </p:cNvPr>
          <p:cNvSpPr>
            <a:spLocks noGrp="1"/>
          </p:cNvSpPr>
          <p:nvPr>
            <p:ph type="title"/>
          </p:nvPr>
        </p:nvSpPr>
        <p:spPr/>
        <p:txBody>
          <a:bodyPr/>
          <a:lstStyle/>
          <a:p>
            <a:r>
              <a:rPr lang="en-HK" dirty="0"/>
              <a:t>System-on-Chip (SoC)</a:t>
            </a:r>
            <a:endParaRPr lang="en-US" dirty="0"/>
          </a:p>
        </p:txBody>
      </p:sp>
      <p:sp>
        <p:nvSpPr>
          <p:cNvPr id="3" name="Content Placeholder 2">
            <a:extLst>
              <a:ext uri="{FF2B5EF4-FFF2-40B4-BE49-F238E27FC236}">
                <a16:creationId xmlns:a16="http://schemas.microsoft.com/office/drawing/2014/main" id="{C8F70330-321E-4F55-B292-704C9FA601B5}"/>
              </a:ext>
            </a:extLst>
          </p:cNvPr>
          <p:cNvSpPr>
            <a:spLocks noGrp="1"/>
          </p:cNvSpPr>
          <p:nvPr>
            <p:ph idx="1"/>
          </p:nvPr>
        </p:nvSpPr>
        <p:spPr>
          <a:xfrm>
            <a:off x="609600" y="1340769"/>
            <a:ext cx="11476856" cy="5040560"/>
          </a:xfrm>
        </p:spPr>
        <p:txBody>
          <a:bodyPr/>
          <a:lstStyle/>
          <a:p>
            <a:r>
              <a:rPr lang="en-US" dirty="0"/>
              <a:t>Integrates most or all components of a computer on one chip</a:t>
            </a:r>
          </a:p>
          <a:p>
            <a:pPr lvl="1"/>
            <a:r>
              <a:rPr lang="en-US" dirty="0"/>
              <a:t>Rather than many chips on a board</a:t>
            </a:r>
          </a:p>
          <a:p>
            <a:pPr lvl="1"/>
            <a:r>
              <a:rPr lang="en-US" dirty="0"/>
              <a:t>Popular in domains sensitive to size and energy efficiency</a:t>
            </a:r>
          </a:p>
          <a:p>
            <a:pPr lvl="2"/>
            <a:r>
              <a:rPr lang="en-US" dirty="0"/>
              <a:t>Mobile devices</a:t>
            </a:r>
          </a:p>
          <a:p>
            <a:pPr lvl="2"/>
            <a:r>
              <a:rPr lang="en-US" dirty="0"/>
              <a:t>Embedded devices</a:t>
            </a:r>
          </a:p>
          <a:p>
            <a:pPr lvl="1"/>
            <a:endParaRPr lang="en-US" dirty="0"/>
          </a:p>
        </p:txBody>
      </p:sp>
      <p:sp>
        <p:nvSpPr>
          <p:cNvPr id="4" name="Slide Number Placeholder 3">
            <a:extLst>
              <a:ext uri="{FF2B5EF4-FFF2-40B4-BE49-F238E27FC236}">
                <a16:creationId xmlns:a16="http://schemas.microsoft.com/office/drawing/2014/main" id="{22F0FA82-A27A-44B4-8197-6FA71132F0ED}"/>
              </a:ext>
            </a:extLst>
          </p:cNvPr>
          <p:cNvSpPr>
            <a:spLocks noGrp="1"/>
          </p:cNvSpPr>
          <p:nvPr>
            <p:ph type="sldNum" sz="quarter" idx="12"/>
          </p:nvPr>
        </p:nvSpPr>
        <p:spPr/>
        <p:txBody>
          <a:bodyPr/>
          <a:lstStyle/>
          <a:p>
            <a:fld id="{C22DC6D3-9347-42BE-948A-F7EB414DF657}" type="slidenum">
              <a:rPr lang="en-US" altLang="en-US" smtClean="0"/>
              <a:pPr/>
              <a:t>50</a:t>
            </a:fld>
            <a:endParaRPr lang="en-US" altLang="en-US" dirty="0"/>
          </a:p>
        </p:txBody>
      </p:sp>
      <p:pic>
        <p:nvPicPr>
          <p:cNvPr id="44034" name="Picture 2" descr="https://upload.wikimedia.org/wikipedia/commons/thumb/8/85/ARMSoCBlockDiagram.svg/1280px-ARMSoCBlockDiagram.svg.png">
            <a:extLst>
              <a:ext uri="{FF2B5EF4-FFF2-40B4-BE49-F238E27FC236}">
                <a16:creationId xmlns:a16="http://schemas.microsoft.com/office/drawing/2014/main" id="{31E7BA3B-FCCA-426C-87D1-DB2DC6ACE69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5860" y="3284984"/>
            <a:ext cx="2520280" cy="3024336"/>
          </a:xfrm>
          <a:prstGeom prst="rect">
            <a:avLst/>
          </a:prstGeom>
          <a:noFill/>
          <a:extLst>
            <a:ext uri="{909E8E84-426E-40DD-AFC4-6F175D3DCCD1}">
              <a14:hiddenFill xmlns:a14="http://schemas.microsoft.com/office/drawing/2010/main">
                <a:solidFill>
                  <a:srgbClr val="FFFFFF"/>
                </a:solidFill>
              </a14:hiddenFill>
            </a:ext>
          </a:extLst>
        </p:spPr>
      </p:pic>
      <p:pic>
        <p:nvPicPr>
          <p:cNvPr id="44036" name="Picture 4" descr="https://upload.wikimedia.org/wikipedia/commons/8/83/Apple_M1.jpg">
            <a:extLst>
              <a:ext uri="{FF2B5EF4-FFF2-40B4-BE49-F238E27FC236}">
                <a16:creationId xmlns:a16="http://schemas.microsoft.com/office/drawing/2014/main" id="{CCCBA74D-A8D9-4DBF-9111-6F03081585F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087950" y="4581128"/>
            <a:ext cx="543210" cy="648072"/>
          </a:xfrm>
          <a:prstGeom prst="rect">
            <a:avLst/>
          </a:prstGeom>
          <a:noFill/>
          <a:extLst>
            <a:ext uri="{909E8E84-426E-40DD-AFC4-6F175D3DCCD1}">
              <a14:hiddenFill xmlns:a14="http://schemas.microsoft.com/office/drawing/2010/main">
                <a:solidFill>
                  <a:srgbClr val="FFFFFF"/>
                </a:solidFill>
              </a14:hiddenFill>
            </a:ext>
          </a:extLst>
        </p:spPr>
      </p:pic>
      <p:pic>
        <p:nvPicPr>
          <p:cNvPr id="44038" name="Picture 6" descr="Motherboard - Wikipedia">
            <a:extLst>
              <a:ext uri="{FF2B5EF4-FFF2-40B4-BE49-F238E27FC236}">
                <a16:creationId xmlns:a16="http://schemas.microsoft.com/office/drawing/2014/main" id="{83513231-2BB6-4140-86D5-2EF06E118CA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896200" y="3717032"/>
            <a:ext cx="2448272" cy="2259087"/>
          </a:xfrm>
          <a:prstGeom prst="rect">
            <a:avLst/>
          </a:prstGeom>
          <a:noFill/>
          <a:extLst>
            <a:ext uri="{909E8E84-426E-40DD-AFC4-6F175D3DCCD1}">
              <a14:hiddenFill xmlns:a14="http://schemas.microsoft.com/office/drawing/2010/main">
                <a:solidFill>
                  <a:srgbClr val="FFFFFF"/>
                </a:solidFill>
              </a14:hiddenFill>
            </a:ext>
          </a:extLst>
        </p:spPr>
      </p:pic>
      <p:sp>
        <p:nvSpPr>
          <p:cNvPr id="5" name="Arrow: Right 4">
            <a:extLst>
              <a:ext uri="{FF2B5EF4-FFF2-40B4-BE49-F238E27FC236}">
                <a16:creationId xmlns:a16="http://schemas.microsoft.com/office/drawing/2014/main" id="{EB61BF37-930C-49D3-9C7A-A536E08ADC85}"/>
              </a:ext>
            </a:extLst>
          </p:cNvPr>
          <p:cNvSpPr/>
          <p:nvPr/>
        </p:nvSpPr>
        <p:spPr>
          <a:xfrm>
            <a:off x="10484183" y="4761148"/>
            <a:ext cx="375796" cy="2880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70538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40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4036"/>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403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793D9-624D-4DBE-A020-4CE69A4F585D}"/>
              </a:ext>
            </a:extLst>
          </p:cNvPr>
          <p:cNvSpPr>
            <a:spLocks noGrp="1"/>
          </p:cNvSpPr>
          <p:nvPr>
            <p:ph type="title"/>
          </p:nvPr>
        </p:nvSpPr>
        <p:spPr/>
        <p:txBody>
          <a:bodyPr/>
          <a:lstStyle/>
          <a:p>
            <a:r>
              <a:rPr lang="en-HK" dirty="0"/>
              <a:t>Amdahl’s Law</a:t>
            </a:r>
            <a:endParaRPr lang="en-US" dirty="0"/>
          </a:p>
        </p:txBody>
      </p:sp>
      <p:sp>
        <p:nvSpPr>
          <p:cNvPr id="3" name="Content Placeholder 2">
            <a:extLst>
              <a:ext uri="{FF2B5EF4-FFF2-40B4-BE49-F238E27FC236}">
                <a16:creationId xmlns:a16="http://schemas.microsoft.com/office/drawing/2014/main" id="{F6E1208D-7E22-4E97-B54D-B45F2ECD3B17}"/>
              </a:ext>
            </a:extLst>
          </p:cNvPr>
          <p:cNvSpPr>
            <a:spLocks noGrp="1"/>
          </p:cNvSpPr>
          <p:nvPr>
            <p:ph idx="1"/>
          </p:nvPr>
        </p:nvSpPr>
        <p:spPr>
          <a:xfrm>
            <a:off x="609600" y="1340769"/>
            <a:ext cx="11391056" cy="5040560"/>
          </a:xfrm>
        </p:spPr>
        <p:txBody>
          <a:bodyPr/>
          <a:lstStyle/>
          <a:p>
            <a:r>
              <a:rPr lang="en-US" dirty="0"/>
              <a:t>In a program with parallel processing , a few instructions that have to be performed in sequence will have a limiting factor on program speedup such that adding more processors may not make the program run faster.</a:t>
            </a:r>
          </a:p>
        </p:txBody>
      </p:sp>
      <p:sp>
        <p:nvSpPr>
          <p:cNvPr id="4" name="Slide Number Placeholder 3">
            <a:extLst>
              <a:ext uri="{FF2B5EF4-FFF2-40B4-BE49-F238E27FC236}">
                <a16:creationId xmlns:a16="http://schemas.microsoft.com/office/drawing/2014/main" id="{F25ED91F-324D-42AA-9573-277DE255D582}"/>
              </a:ext>
            </a:extLst>
          </p:cNvPr>
          <p:cNvSpPr>
            <a:spLocks noGrp="1"/>
          </p:cNvSpPr>
          <p:nvPr>
            <p:ph type="sldNum" sz="quarter" idx="12"/>
          </p:nvPr>
        </p:nvSpPr>
        <p:spPr/>
        <p:txBody>
          <a:bodyPr/>
          <a:lstStyle/>
          <a:p>
            <a:fld id="{C22DC6D3-9347-42BE-948A-F7EB414DF657}" type="slidenum">
              <a:rPr lang="en-US" altLang="en-US" smtClean="0"/>
              <a:pPr/>
              <a:t>6</a:t>
            </a:fld>
            <a:endParaRPr lang="en-US" altLang="en-US" dirty="0"/>
          </a:p>
        </p:txBody>
      </p:sp>
      <p:pic>
        <p:nvPicPr>
          <p:cNvPr id="5" name="Picture 4">
            <a:extLst>
              <a:ext uri="{FF2B5EF4-FFF2-40B4-BE49-F238E27FC236}">
                <a16:creationId xmlns:a16="http://schemas.microsoft.com/office/drawing/2014/main" id="{C24A2AFE-3554-4190-A3B4-FDE5F8F16380}"/>
              </a:ext>
            </a:extLst>
          </p:cNvPr>
          <p:cNvPicPr>
            <a:picLocks noChangeAspect="1"/>
          </p:cNvPicPr>
          <p:nvPr/>
        </p:nvPicPr>
        <p:blipFill>
          <a:blip r:embed="rId2"/>
          <a:stretch>
            <a:fillRect/>
          </a:stretch>
        </p:blipFill>
        <p:spPr>
          <a:xfrm>
            <a:off x="6384032" y="3140968"/>
            <a:ext cx="3997420" cy="3047360"/>
          </a:xfrm>
          <a:prstGeom prst="rect">
            <a:avLst/>
          </a:prstGeom>
        </p:spPr>
      </p:pic>
    </p:spTree>
    <p:extLst>
      <p:ext uri="{BB962C8B-B14F-4D97-AF65-F5344CB8AC3E}">
        <p14:creationId xmlns:p14="http://schemas.microsoft.com/office/powerpoint/2010/main" val="34316136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03DB0-6072-4818-93DA-59453D9537D0}"/>
              </a:ext>
            </a:extLst>
          </p:cNvPr>
          <p:cNvSpPr>
            <a:spLocks noGrp="1"/>
          </p:cNvSpPr>
          <p:nvPr>
            <p:ph type="title"/>
          </p:nvPr>
        </p:nvSpPr>
        <p:spPr/>
        <p:txBody>
          <a:bodyPr/>
          <a:lstStyle/>
          <a:p>
            <a:r>
              <a:rPr lang="en-HK" dirty="0"/>
              <a:t>Amdahl’s Law</a:t>
            </a:r>
          </a:p>
        </p:txBody>
      </p:sp>
      <p:sp>
        <p:nvSpPr>
          <p:cNvPr id="4" name="Slide Number Placeholder 3">
            <a:extLst>
              <a:ext uri="{FF2B5EF4-FFF2-40B4-BE49-F238E27FC236}">
                <a16:creationId xmlns:a16="http://schemas.microsoft.com/office/drawing/2014/main" id="{E4586F24-8B72-48AB-B8CD-C71E44AB1891}"/>
              </a:ext>
            </a:extLst>
          </p:cNvPr>
          <p:cNvSpPr>
            <a:spLocks noGrp="1"/>
          </p:cNvSpPr>
          <p:nvPr>
            <p:ph type="sldNum" sz="quarter" idx="12"/>
          </p:nvPr>
        </p:nvSpPr>
        <p:spPr/>
        <p:txBody>
          <a:bodyPr/>
          <a:lstStyle/>
          <a:p>
            <a:fld id="{C22DC6D3-9347-42BE-948A-F7EB414DF657}" type="slidenum">
              <a:rPr lang="en-US" altLang="en-US" smtClean="0"/>
              <a:pPr/>
              <a:t>7</a:t>
            </a:fld>
            <a:endParaRPr lang="en-US" altLang="en-US" dirty="0"/>
          </a:p>
        </p:txBody>
      </p:sp>
      <p:sp>
        <p:nvSpPr>
          <p:cNvPr id="6" name="Rectangle 5">
            <a:extLst>
              <a:ext uri="{FF2B5EF4-FFF2-40B4-BE49-F238E27FC236}">
                <a16:creationId xmlns:a16="http://schemas.microsoft.com/office/drawing/2014/main" id="{CB11CF07-4A9F-4256-A301-65A0FB93D28A}"/>
              </a:ext>
            </a:extLst>
          </p:cNvPr>
          <p:cNvSpPr/>
          <p:nvPr/>
        </p:nvSpPr>
        <p:spPr>
          <a:xfrm>
            <a:off x="4211067" y="1670753"/>
            <a:ext cx="1342034" cy="400110"/>
          </a:xfrm>
          <a:prstGeom prst="rect">
            <a:avLst/>
          </a:prstGeom>
        </p:spPr>
        <p:txBody>
          <a:bodyPr wrap="none">
            <a:spAutoFit/>
          </a:bodyPr>
          <a:lstStyle/>
          <a:p>
            <a:r>
              <a:rPr lang="en-HK" sz="2000" dirty="0"/>
              <a:t>Speedup = </a:t>
            </a:r>
          </a:p>
        </p:txBody>
      </p:sp>
      <p:cxnSp>
        <p:nvCxnSpPr>
          <p:cNvPr id="8" name="Straight Connector 7">
            <a:extLst>
              <a:ext uri="{FF2B5EF4-FFF2-40B4-BE49-F238E27FC236}">
                <a16:creationId xmlns:a16="http://schemas.microsoft.com/office/drawing/2014/main" id="{564256B7-5A12-42C8-8F51-EE5B6F9640EA}"/>
              </a:ext>
            </a:extLst>
          </p:cNvPr>
          <p:cNvCxnSpPr>
            <a:cxnSpLocks/>
          </p:cNvCxnSpPr>
          <p:nvPr/>
        </p:nvCxnSpPr>
        <p:spPr>
          <a:xfrm>
            <a:off x="5440891" y="1871411"/>
            <a:ext cx="1506480" cy="178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134EB7D0-202A-4EC0-B029-39AF8323BDCA}"/>
              </a:ext>
            </a:extLst>
          </p:cNvPr>
          <p:cNvSpPr/>
          <p:nvPr/>
        </p:nvSpPr>
        <p:spPr>
          <a:xfrm>
            <a:off x="5651227" y="1503862"/>
            <a:ext cx="1277594" cy="400110"/>
          </a:xfrm>
          <a:prstGeom prst="rect">
            <a:avLst/>
          </a:prstGeom>
        </p:spPr>
        <p:txBody>
          <a:bodyPr wrap="none">
            <a:spAutoFit/>
          </a:bodyPr>
          <a:lstStyle/>
          <a:p>
            <a:r>
              <a:rPr lang="en-HK" sz="2000" dirty="0" err="1"/>
              <a:t>ExeTime</a:t>
            </a:r>
            <a:r>
              <a:rPr lang="en-HK" sz="2000" baseline="30000" dirty="0" err="1"/>
              <a:t>old</a:t>
            </a:r>
            <a:endParaRPr lang="en-HK" sz="2000" dirty="0"/>
          </a:p>
        </p:txBody>
      </p:sp>
      <p:sp>
        <p:nvSpPr>
          <p:cNvPr id="10" name="Rectangle 9">
            <a:extLst>
              <a:ext uri="{FF2B5EF4-FFF2-40B4-BE49-F238E27FC236}">
                <a16:creationId xmlns:a16="http://schemas.microsoft.com/office/drawing/2014/main" id="{BDE20445-97AD-4A9F-B92C-AB4D06EF6032}"/>
              </a:ext>
            </a:extLst>
          </p:cNvPr>
          <p:cNvSpPr/>
          <p:nvPr/>
        </p:nvSpPr>
        <p:spPr>
          <a:xfrm>
            <a:off x="5651227" y="1855419"/>
            <a:ext cx="1355307" cy="400110"/>
          </a:xfrm>
          <a:prstGeom prst="rect">
            <a:avLst/>
          </a:prstGeom>
        </p:spPr>
        <p:txBody>
          <a:bodyPr wrap="none">
            <a:spAutoFit/>
          </a:bodyPr>
          <a:lstStyle/>
          <a:p>
            <a:r>
              <a:rPr lang="en-HK" sz="2000" dirty="0" err="1"/>
              <a:t>ExeTime</a:t>
            </a:r>
            <a:r>
              <a:rPr lang="en-HK" sz="2000" baseline="30000" dirty="0" err="1"/>
              <a:t>new</a:t>
            </a:r>
            <a:endParaRPr lang="en-HK" sz="2000" dirty="0"/>
          </a:p>
        </p:txBody>
      </p:sp>
      <p:sp>
        <p:nvSpPr>
          <p:cNvPr id="12" name="Rectangle 11">
            <a:extLst>
              <a:ext uri="{FF2B5EF4-FFF2-40B4-BE49-F238E27FC236}">
                <a16:creationId xmlns:a16="http://schemas.microsoft.com/office/drawing/2014/main" id="{D07ABD15-A2A7-4E59-9FBD-43ECE032F868}"/>
              </a:ext>
            </a:extLst>
          </p:cNvPr>
          <p:cNvSpPr/>
          <p:nvPr/>
        </p:nvSpPr>
        <p:spPr>
          <a:xfrm>
            <a:off x="1861716" y="2513053"/>
            <a:ext cx="7114640" cy="707886"/>
          </a:xfrm>
          <a:prstGeom prst="rect">
            <a:avLst/>
          </a:prstGeom>
        </p:spPr>
        <p:txBody>
          <a:bodyPr wrap="none">
            <a:spAutoFit/>
          </a:bodyPr>
          <a:lstStyle/>
          <a:p>
            <a:pPr marL="285750" indent="-285750">
              <a:buFont typeface="Arial" panose="020B0604020202020204" pitchFamily="34" charset="0"/>
              <a:buChar char="•"/>
            </a:pPr>
            <a:r>
              <a:rPr lang="en-HK" sz="2000" dirty="0"/>
              <a:t> </a:t>
            </a:r>
            <a:r>
              <a:rPr lang="en-HK" sz="2000" dirty="0" err="1"/>
              <a:t>ExeTime</a:t>
            </a:r>
            <a:r>
              <a:rPr lang="en-HK" sz="2000" baseline="30000" dirty="0" err="1"/>
              <a:t>old</a:t>
            </a:r>
            <a:r>
              <a:rPr lang="en-HK" sz="2000" dirty="0"/>
              <a:t>: execution time of entire task </a:t>
            </a:r>
            <a:r>
              <a:rPr lang="en-HK" sz="2000" dirty="0">
                <a:solidFill>
                  <a:srgbClr val="3333FF"/>
                </a:solidFill>
              </a:rPr>
              <a:t>without</a:t>
            </a:r>
            <a:r>
              <a:rPr lang="en-HK" sz="2000" dirty="0"/>
              <a:t> enhancement</a:t>
            </a:r>
          </a:p>
          <a:p>
            <a:pPr marL="285750" indent="-285750">
              <a:buFont typeface="Arial" panose="020B0604020202020204" pitchFamily="34" charset="0"/>
              <a:buChar char="•"/>
            </a:pPr>
            <a:r>
              <a:rPr lang="en-HK" sz="2000" dirty="0"/>
              <a:t> </a:t>
            </a:r>
            <a:r>
              <a:rPr lang="en-HK" sz="2000" dirty="0" err="1"/>
              <a:t>ExeTime</a:t>
            </a:r>
            <a:r>
              <a:rPr lang="en-HK" sz="2000" baseline="30000" dirty="0" err="1"/>
              <a:t>new</a:t>
            </a:r>
            <a:r>
              <a:rPr lang="en-HK" sz="2000" dirty="0"/>
              <a:t>: execution time of entire task </a:t>
            </a:r>
            <a:r>
              <a:rPr lang="en-HK" sz="2000" dirty="0">
                <a:solidFill>
                  <a:srgbClr val="FF0000"/>
                </a:solidFill>
              </a:rPr>
              <a:t>with</a:t>
            </a:r>
            <a:r>
              <a:rPr lang="en-HK" sz="2000" dirty="0"/>
              <a:t> enhancement</a:t>
            </a:r>
          </a:p>
        </p:txBody>
      </p:sp>
      <p:grpSp>
        <p:nvGrpSpPr>
          <p:cNvPr id="36" name="Group 35">
            <a:extLst>
              <a:ext uri="{FF2B5EF4-FFF2-40B4-BE49-F238E27FC236}">
                <a16:creationId xmlns:a16="http://schemas.microsoft.com/office/drawing/2014/main" id="{8F0A4ACF-2681-4712-9D33-275FD6E8280E}"/>
              </a:ext>
            </a:extLst>
          </p:cNvPr>
          <p:cNvGrpSpPr/>
          <p:nvPr/>
        </p:nvGrpSpPr>
        <p:grpSpPr>
          <a:xfrm>
            <a:off x="2351584" y="3789040"/>
            <a:ext cx="7312899" cy="731043"/>
            <a:chOff x="2351584" y="4365104"/>
            <a:chExt cx="7312899" cy="731043"/>
          </a:xfrm>
        </p:grpSpPr>
        <p:sp>
          <p:nvSpPr>
            <p:cNvPr id="15" name="Rectangle 14">
              <a:extLst>
                <a:ext uri="{FF2B5EF4-FFF2-40B4-BE49-F238E27FC236}">
                  <a16:creationId xmlns:a16="http://schemas.microsoft.com/office/drawing/2014/main" id="{6C8284BB-4665-4E03-B9EA-8387E339A991}"/>
                </a:ext>
              </a:extLst>
            </p:cNvPr>
            <p:cNvSpPr/>
            <p:nvPr/>
          </p:nvSpPr>
          <p:spPr>
            <a:xfrm>
              <a:off x="2351584" y="4565159"/>
              <a:ext cx="7312899" cy="400110"/>
            </a:xfrm>
            <a:prstGeom prst="rect">
              <a:avLst/>
            </a:prstGeom>
          </p:spPr>
          <p:txBody>
            <a:bodyPr wrap="none">
              <a:spAutoFit/>
            </a:bodyPr>
            <a:lstStyle/>
            <a:p>
              <a:r>
                <a:rPr lang="en-HK" sz="2000" dirty="0" err="1"/>
                <a:t>ExeTime</a:t>
              </a:r>
              <a:r>
                <a:rPr lang="en-HK" sz="2000" baseline="-25000" dirty="0" err="1"/>
                <a:t>new</a:t>
              </a:r>
              <a:r>
                <a:rPr lang="en-HK" sz="2000" baseline="30000" dirty="0"/>
                <a:t> </a:t>
              </a:r>
              <a:r>
                <a:rPr lang="en-HK" sz="2000" dirty="0"/>
                <a:t>=</a:t>
              </a:r>
              <a:r>
                <a:rPr lang="en-HK" sz="2000" baseline="30000" dirty="0"/>
                <a:t> </a:t>
              </a:r>
              <a:r>
                <a:rPr lang="en-HK" sz="2000" dirty="0" err="1"/>
                <a:t>ExeTime</a:t>
              </a:r>
              <a:r>
                <a:rPr lang="en-HK" sz="2000" baseline="-25000" dirty="0" err="1"/>
                <a:t>old</a:t>
              </a:r>
              <a:r>
                <a:rPr lang="en-HK" sz="2000" baseline="30000" dirty="0"/>
                <a:t> </a:t>
              </a:r>
              <a:r>
                <a:rPr lang="en-HK" sz="2000" dirty="0"/>
                <a:t>× </a:t>
              </a:r>
              <a:r>
                <a:rPr lang="en-US" sz="2000" dirty="0"/>
                <a:t>[(1 - </a:t>
              </a:r>
              <a:r>
                <a:rPr lang="en-US" sz="2000" dirty="0" err="1"/>
                <a:t>Fraction</a:t>
              </a:r>
              <a:r>
                <a:rPr lang="en-US" sz="2000" baseline="-25000" dirty="0" err="1"/>
                <a:t>enhanced</a:t>
              </a:r>
              <a:r>
                <a:rPr lang="en-US" sz="2000" dirty="0"/>
                <a:t>) +                                    ]</a:t>
              </a:r>
              <a:endParaRPr lang="en-HK" sz="2000" dirty="0"/>
            </a:p>
          </p:txBody>
        </p:sp>
        <p:cxnSp>
          <p:nvCxnSpPr>
            <p:cNvPr id="19" name="Straight Connector 18">
              <a:extLst>
                <a:ext uri="{FF2B5EF4-FFF2-40B4-BE49-F238E27FC236}">
                  <a16:creationId xmlns:a16="http://schemas.microsoft.com/office/drawing/2014/main" id="{3988DC3A-A585-4647-A1C6-18004428A151}"/>
                </a:ext>
              </a:extLst>
            </p:cNvPr>
            <p:cNvCxnSpPr>
              <a:cxnSpLocks/>
            </p:cNvCxnSpPr>
            <p:nvPr/>
          </p:nvCxnSpPr>
          <p:spPr>
            <a:xfrm>
              <a:off x="7536160" y="4779183"/>
              <a:ext cx="17281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9F4848B0-284F-48B4-A69E-3666707C6842}"/>
                </a:ext>
              </a:extLst>
            </p:cNvPr>
            <p:cNvSpPr/>
            <p:nvPr/>
          </p:nvSpPr>
          <p:spPr>
            <a:xfrm>
              <a:off x="7536160" y="4365104"/>
              <a:ext cx="1718291" cy="400110"/>
            </a:xfrm>
            <a:prstGeom prst="rect">
              <a:avLst/>
            </a:prstGeom>
          </p:spPr>
          <p:txBody>
            <a:bodyPr wrap="none">
              <a:spAutoFit/>
            </a:bodyPr>
            <a:lstStyle/>
            <a:p>
              <a:r>
                <a:rPr lang="en-HK" sz="2000" dirty="0" err="1"/>
                <a:t>Fraction</a:t>
              </a:r>
              <a:r>
                <a:rPr lang="en-HK" sz="2000" baseline="-25000" dirty="0" err="1"/>
                <a:t>enhanced</a:t>
              </a:r>
              <a:endParaRPr lang="en-HK" sz="2000" baseline="-25000" dirty="0"/>
            </a:p>
          </p:txBody>
        </p:sp>
        <p:sp>
          <p:nvSpPr>
            <p:cNvPr id="22" name="Rectangle 21">
              <a:extLst>
                <a:ext uri="{FF2B5EF4-FFF2-40B4-BE49-F238E27FC236}">
                  <a16:creationId xmlns:a16="http://schemas.microsoft.com/office/drawing/2014/main" id="{A5DB6A68-EA9B-4444-ACE7-B6B5663925F3}"/>
                </a:ext>
              </a:extLst>
            </p:cNvPr>
            <p:cNvSpPr/>
            <p:nvPr/>
          </p:nvSpPr>
          <p:spPr>
            <a:xfrm>
              <a:off x="7546061" y="4696037"/>
              <a:ext cx="1781257" cy="400110"/>
            </a:xfrm>
            <a:prstGeom prst="rect">
              <a:avLst/>
            </a:prstGeom>
          </p:spPr>
          <p:txBody>
            <a:bodyPr wrap="none">
              <a:spAutoFit/>
            </a:bodyPr>
            <a:lstStyle/>
            <a:p>
              <a:r>
                <a:rPr lang="en-HK" sz="2000" dirty="0" err="1"/>
                <a:t>Speedup</a:t>
              </a:r>
              <a:r>
                <a:rPr lang="en-HK" sz="2000" baseline="-25000" dirty="0" err="1"/>
                <a:t>enhanced</a:t>
              </a:r>
              <a:endParaRPr lang="en-HK" sz="2000" baseline="-25000" dirty="0"/>
            </a:p>
          </p:txBody>
        </p:sp>
      </p:grpSp>
      <p:grpSp>
        <p:nvGrpSpPr>
          <p:cNvPr id="37" name="Group 36">
            <a:extLst>
              <a:ext uri="{FF2B5EF4-FFF2-40B4-BE49-F238E27FC236}">
                <a16:creationId xmlns:a16="http://schemas.microsoft.com/office/drawing/2014/main" id="{53DBE1AE-4694-44FD-AC08-BBAEC60B7BDD}"/>
              </a:ext>
            </a:extLst>
          </p:cNvPr>
          <p:cNvGrpSpPr/>
          <p:nvPr/>
        </p:nvGrpSpPr>
        <p:grpSpPr>
          <a:xfrm>
            <a:off x="2351584" y="4797152"/>
            <a:ext cx="7560840" cy="1089580"/>
            <a:chOff x="2351584" y="5152029"/>
            <a:chExt cx="7560840" cy="1089580"/>
          </a:xfrm>
        </p:grpSpPr>
        <p:sp>
          <p:nvSpPr>
            <p:cNvPr id="24" name="Rectangle 23">
              <a:extLst>
                <a:ext uri="{FF2B5EF4-FFF2-40B4-BE49-F238E27FC236}">
                  <a16:creationId xmlns:a16="http://schemas.microsoft.com/office/drawing/2014/main" id="{FB0503B1-2EB5-4642-8E4E-EA2155F0A916}"/>
                </a:ext>
              </a:extLst>
            </p:cNvPr>
            <p:cNvSpPr/>
            <p:nvPr/>
          </p:nvSpPr>
          <p:spPr>
            <a:xfrm>
              <a:off x="2351584" y="5325900"/>
              <a:ext cx="3201517" cy="400110"/>
            </a:xfrm>
            <a:prstGeom prst="rect">
              <a:avLst/>
            </a:prstGeom>
          </p:spPr>
          <p:txBody>
            <a:bodyPr wrap="none">
              <a:spAutoFit/>
            </a:bodyPr>
            <a:lstStyle/>
            <a:p>
              <a:r>
                <a:rPr lang="en-HK" sz="2000" dirty="0"/>
                <a:t>Speedup =                             </a:t>
              </a:r>
              <a:r>
                <a:rPr lang="en-US" altLang="zh-CN" sz="2000" dirty="0"/>
                <a:t>= </a:t>
              </a:r>
              <a:r>
                <a:rPr lang="en-HK" sz="2000" dirty="0"/>
                <a:t> </a:t>
              </a:r>
            </a:p>
          </p:txBody>
        </p:sp>
        <p:cxnSp>
          <p:nvCxnSpPr>
            <p:cNvPr id="25" name="Straight Connector 24">
              <a:extLst>
                <a:ext uri="{FF2B5EF4-FFF2-40B4-BE49-F238E27FC236}">
                  <a16:creationId xmlns:a16="http://schemas.microsoft.com/office/drawing/2014/main" id="{32D6E0F7-DDF5-47C4-A357-AA05974AB3AE}"/>
                </a:ext>
              </a:extLst>
            </p:cNvPr>
            <p:cNvCxnSpPr>
              <a:cxnSpLocks/>
            </p:cNvCxnSpPr>
            <p:nvPr/>
          </p:nvCxnSpPr>
          <p:spPr>
            <a:xfrm>
              <a:off x="3581408" y="5526558"/>
              <a:ext cx="1506480" cy="178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2AE43382-6C6E-4C39-AFCF-16D6AC937198}"/>
                </a:ext>
              </a:extLst>
            </p:cNvPr>
            <p:cNvSpPr/>
            <p:nvPr/>
          </p:nvSpPr>
          <p:spPr>
            <a:xfrm>
              <a:off x="3791744" y="5159009"/>
              <a:ext cx="1277594" cy="400110"/>
            </a:xfrm>
            <a:prstGeom prst="rect">
              <a:avLst/>
            </a:prstGeom>
          </p:spPr>
          <p:txBody>
            <a:bodyPr wrap="none">
              <a:spAutoFit/>
            </a:bodyPr>
            <a:lstStyle/>
            <a:p>
              <a:r>
                <a:rPr lang="en-HK" sz="2000" dirty="0" err="1"/>
                <a:t>ExeTime</a:t>
              </a:r>
              <a:r>
                <a:rPr lang="en-HK" sz="2000" baseline="30000" dirty="0" err="1"/>
                <a:t>old</a:t>
              </a:r>
              <a:endParaRPr lang="en-HK" sz="2000" dirty="0"/>
            </a:p>
          </p:txBody>
        </p:sp>
        <p:sp>
          <p:nvSpPr>
            <p:cNvPr id="27" name="Rectangle 26">
              <a:extLst>
                <a:ext uri="{FF2B5EF4-FFF2-40B4-BE49-F238E27FC236}">
                  <a16:creationId xmlns:a16="http://schemas.microsoft.com/office/drawing/2014/main" id="{59CB0DBE-0A28-4F85-BAA3-9ACF089D8600}"/>
                </a:ext>
              </a:extLst>
            </p:cNvPr>
            <p:cNvSpPr/>
            <p:nvPr/>
          </p:nvSpPr>
          <p:spPr>
            <a:xfrm>
              <a:off x="3791744" y="5510566"/>
              <a:ext cx="1355307" cy="400110"/>
            </a:xfrm>
            <a:prstGeom prst="rect">
              <a:avLst/>
            </a:prstGeom>
          </p:spPr>
          <p:txBody>
            <a:bodyPr wrap="none">
              <a:spAutoFit/>
            </a:bodyPr>
            <a:lstStyle/>
            <a:p>
              <a:r>
                <a:rPr lang="en-HK" sz="2000" dirty="0" err="1"/>
                <a:t>ExeTime</a:t>
              </a:r>
              <a:r>
                <a:rPr lang="en-HK" sz="2000" baseline="30000" dirty="0" err="1"/>
                <a:t>new</a:t>
              </a:r>
              <a:endParaRPr lang="en-HK" sz="2000" dirty="0"/>
            </a:p>
          </p:txBody>
        </p:sp>
        <p:cxnSp>
          <p:nvCxnSpPr>
            <p:cNvPr id="28" name="Straight Connector 27">
              <a:extLst>
                <a:ext uri="{FF2B5EF4-FFF2-40B4-BE49-F238E27FC236}">
                  <a16:creationId xmlns:a16="http://schemas.microsoft.com/office/drawing/2014/main" id="{8E9A79B6-EDB1-4070-A2B1-63ECFA716783}"/>
                </a:ext>
              </a:extLst>
            </p:cNvPr>
            <p:cNvCxnSpPr>
              <a:cxnSpLocks/>
            </p:cNvCxnSpPr>
            <p:nvPr/>
          </p:nvCxnSpPr>
          <p:spPr>
            <a:xfrm>
              <a:off x="5394453" y="5538284"/>
              <a:ext cx="451797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52B5F2F0-EAF9-4642-9EEF-6A76DB8E51A5}"/>
                </a:ext>
              </a:extLst>
            </p:cNvPr>
            <p:cNvSpPr/>
            <p:nvPr/>
          </p:nvSpPr>
          <p:spPr>
            <a:xfrm>
              <a:off x="7239940" y="5152029"/>
              <a:ext cx="314510" cy="400110"/>
            </a:xfrm>
            <a:prstGeom prst="rect">
              <a:avLst/>
            </a:prstGeom>
          </p:spPr>
          <p:txBody>
            <a:bodyPr wrap="none">
              <a:spAutoFit/>
            </a:bodyPr>
            <a:lstStyle/>
            <a:p>
              <a:r>
                <a:rPr lang="en-HK" sz="2000" dirty="0"/>
                <a:t>1</a:t>
              </a:r>
            </a:p>
          </p:txBody>
        </p:sp>
        <p:sp>
          <p:nvSpPr>
            <p:cNvPr id="30" name="Rectangle 29">
              <a:extLst>
                <a:ext uri="{FF2B5EF4-FFF2-40B4-BE49-F238E27FC236}">
                  <a16:creationId xmlns:a16="http://schemas.microsoft.com/office/drawing/2014/main" id="{23CCCC4E-0837-45D6-855C-11446BB41FDB}"/>
                </a:ext>
              </a:extLst>
            </p:cNvPr>
            <p:cNvSpPr/>
            <p:nvPr/>
          </p:nvSpPr>
          <p:spPr>
            <a:xfrm>
              <a:off x="5604789" y="5703746"/>
              <a:ext cx="2442848" cy="400110"/>
            </a:xfrm>
            <a:prstGeom prst="rect">
              <a:avLst/>
            </a:prstGeom>
          </p:spPr>
          <p:txBody>
            <a:bodyPr wrap="none">
              <a:spAutoFit/>
            </a:bodyPr>
            <a:lstStyle/>
            <a:p>
              <a:r>
                <a:rPr lang="en-US" sz="2000" dirty="0"/>
                <a:t>(1 - </a:t>
              </a:r>
              <a:r>
                <a:rPr lang="en-US" sz="2000" dirty="0" err="1"/>
                <a:t>Fraction</a:t>
              </a:r>
              <a:r>
                <a:rPr lang="en-US" sz="2000" baseline="-25000" dirty="0" err="1"/>
                <a:t>enhanced</a:t>
              </a:r>
              <a:r>
                <a:rPr lang="en-US" sz="2000" dirty="0"/>
                <a:t>) + </a:t>
              </a:r>
              <a:endParaRPr lang="en-HK" sz="2000" dirty="0"/>
            </a:p>
          </p:txBody>
        </p:sp>
        <p:cxnSp>
          <p:nvCxnSpPr>
            <p:cNvPr id="32" name="Straight Connector 31">
              <a:extLst>
                <a:ext uri="{FF2B5EF4-FFF2-40B4-BE49-F238E27FC236}">
                  <a16:creationId xmlns:a16="http://schemas.microsoft.com/office/drawing/2014/main" id="{73D49E6E-ED2B-403D-82FC-6AA8772ED248}"/>
                </a:ext>
              </a:extLst>
            </p:cNvPr>
            <p:cNvCxnSpPr>
              <a:cxnSpLocks/>
            </p:cNvCxnSpPr>
            <p:nvPr/>
          </p:nvCxnSpPr>
          <p:spPr>
            <a:xfrm>
              <a:off x="8009487" y="5924645"/>
              <a:ext cx="17281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90905D50-834D-4E2E-B0AE-417C40BE4E02}"/>
                </a:ext>
              </a:extLst>
            </p:cNvPr>
            <p:cNvSpPr/>
            <p:nvPr/>
          </p:nvSpPr>
          <p:spPr>
            <a:xfrm>
              <a:off x="8009487" y="5510566"/>
              <a:ext cx="1718291" cy="400110"/>
            </a:xfrm>
            <a:prstGeom prst="rect">
              <a:avLst/>
            </a:prstGeom>
          </p:spPr>
          <p:txBody>
            <a:bodyPr wrap="none">
              <a:spAutoFit/>
            </a:bodyPr>
            <a:lstStyle/>
            <a:p>
              <a:r>
                <a:rPr lang="en-HK" sz="2000" dirty="0" err="1"/>
                <a:t>Fraction</a:t>
              </a:r>
              <a:r>
                <a:rPr lang="en-HK" sz="2000" baseline="-25000" dirty="0" err="1"/>
                <a:t>enhanced</a:t>
              </a:r>
              <a:endParaRPr lang="en-HK" sz="2000" baseline="-25000" dirty="0"/>
            </a:p>
          </p:txBody>
        </p:sp>
        <p:sp>
          <p:nvSpPr>
            <p:cNvPr id="34" name="Rectangle 33">
              <a:extLst>
                <a:ext uri="{FF2B5EF4-FFF2-40B4-BE49-F238E27FC236}">
                  <a16:creationId xmlns:a16="http://schemas.microsoft.com/office/drawing/2014/main" id="{797DE4CD-08D8-4A0B-95AF-06A9E9834F14}"/>
                </a:ext>
              </a:extLst>
            </p:cNvPr>
            <p:cNvSpPr/>
            <p:nvPr/>
          </p:nvSpPr>
          <p:spPr>
            <a:xfrm>
              <a:off x="8019388" y="5841499"/>
              <a:ext cx="1781257" cy="400110"/>
            </a:xfrm>
            <a:prstGeom prst="rect">
              <a:avLst/>
            </a:prstGeom>
          </p:spPr>
          <p:txBody>
            <a:bodyPr wrap="none">
              <a:spAutoFit/>
            </a:bodyPr>
            <a:lstStyle/>
            <a:p>
              <a:r>
                <a:rPr lang="en-HK" sz="2000" dirty="0" err="1"/>
                <a:t>Speedup</a:t>
              </a:r>
              <a:r>
                <a:rPr lang="en-HK" sz="2000" baseline="-25000" dirty="0" err="1"/>
                <a:t>enhanced</a:t>
              </a:r>
              <a:endParaRPr lang="en-HK" sz="2000" baseline="-25000" dirty="0"/>
            </a:p>
          </p:txBody>
        </p:sp>
      </p:grpSp>
    </p:spTree>
    <p:extLst>
      <p:ext uri="{BB962C8B-B14F-4D97-AF65-F5344CB8AC3E}">
        <p14:creationId xmlns:p14="http://schemas.microsoft.com/office/powerpoint/2010/main" val="321733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6A0C7-CEA7-4137-B397-9D3AD056A0A4}"/>
              </a:ext>
            </a:extLst>
          </p:cNvPr>
          <p:cNvSpPr>
            <a:spLocks noGrp="1"/>
          </p:cNvSpPr>
          <p:nvPr>
            <p:ph type="title"/>
          </p:nvPr>
        </p:nvSpPr>
        <p:spPr/>
        <p:txBody>
          <a:bodyPr/>
          <a:lstStyle/>
          <a:p>
            <a:r>
              <a:rPr lang="en-HK" dirty="0"/>
              <a:t>Amdahl’s Law</a:t>
            </a:r>
          </a:p>
        </p:txBody>
      </p:sp>
      <p:sp>
        <p:nvSpPr>
          <p:cNvPr id="3" name="Content Placeholder 2">
            <a:extLst>
              <a:ext uri="{FF2B5EF4-FFF2-40B4-BE49-F238E27FC236}">
                <a16:creationId xmlns:a16="http://schemas.microsoft.com/office/drawing/2014/main" id="{5D78513F-4A96-4652-9605-312FD949CCBE}"/>
              </a:ext>
            </a:extLst>
          </p:cNvPr>
          <p:cNvSpPr>
            <a:spLocks noGrp="1"/>
          </p:cNvSpPr>
          <p:nvPr>
            <p:ph idx="1"/>
          </p:nvPr>
        </p:nvSpPr>
        <p:spPr/>
        <p:txBody>
          <a:bodyPr/>
          <a:lstStyle/>
          <a:p>
            <a:r>
              <a:rPr lang="en-HK" dirty="0"/>
              <a:t>When executing software on multi-core processors, the ideal speedup achieved is equal to the number of processor cores (or called </a:t>
            </a:r>
            <a:r>
              <a:rPr lang="en-HK" dirty="0">
                <a:solidFill>
                  <a:srgbClr val="FF0000"/>
                </a:solidFill>
              </a:rPr>
              <a:t>cores</a:t>
            </a:r>
            <a:r>
              <a:rPr lang="en-HK" dirty="0"/>
              <a:t> for short)</a:t>
            </a:r>
          </a:p>
          <a:p>
            <a:r>
              <a:rPr lang="en-HK" dirty="0"/>
              <a:t>In reality, only part of the software can be parallelized </a:t>
            </a:r>
          </a:p>
          <a:p>
            <a:r>
              <a:rPr lang="en-HK" dirty="0"/>
              <a:t>Example: suppose </a:t>
            </a:r>
            <a:r>
              <a:rPr lang="en-HK" dirty="0">
                <a:solidFill>
                  <a:srgbClr val="FF0000"/>
                </a:solidFill>
              </a:rPr>
              <a:t>80%</a:t>
            </a:r>
            <a:r>
              <a:rPr lang="en-HK" dirty="0"/>
              <a:t> of a software program can be parallelized, what is the best speedup if it is executed on </a:t>
            </a:r>
            <a:r>
              <a:rPr lang="en-HK" dirty="0">
                <a:solidFill>
                  <a:srgbClr val="FF0000"/>
                </a:solidFill>
              </a:rPr>
              <a:t>100 </a:t>
            </a:r>
            <a:r>
              <a:rPr lang="en-HK" dirty="0"/>
              <a:t>processor cores?</a:t>
            </a:r>
          </a:p>
          <a:p>
            <a:endParaRPr lang="en-HK" dirty="0"/>
          </a:p>
          <a:p>
            <a:endParaRPr lang="en-HK" dirty="0"/>
          </a:p>
        </p:txBody>
      </p:sp>
      <p:sp>
        <p:nvSpPr>
          <p:cNvPr id="4" name="Slide Number Placeholder 3">
            <a:extLst>
              <a:ext uri="{FF2B5EF4-FFF2-40B4-BE49-F238E27FC236}">
                <a16:creationId xmlns:a16="http://schemas.microsoft.com/office/drawing/2014/main" id="{9614CAFA-66D9-49B3-A4F9-4C079DCEF351}"/>
              </a:ext>
            </a:extLst>
          </p:cNvPr>
          <p:cNvSpPr>
            <a:spLocks noGrp="1"/>
          </p:cNvSpPr>
          <p:nvPr>
            <p:ph type="sldNum" sz="quarter" idx="12"/>
          </p:nvPr>
        </p:nvSpPr>
        <p:spPr/>
        <p:txBody>
          <a:bodyPr/>
          <a:lstStyle/>
          <a:p>
            <a:fld id="{C22DC6D3-9347-42BE-948A-F7EB414DF657}" type="slidenum">
              <a:rPr lang="en-US" altLang="en-US" smtClean="0"/>
              <a:pPr/>
              <a:t>8</a:t>
            </a:fld>
            <a:endParaRPr lang="en-US" altLang="en-US" dirty="0"/>
          </a:p>
        </p:txBody>
      </p:sp>
      <p:grpSp>
        <p:nvGrpSpPr>
          <p:cNvPr id="20" name="Group 19">
            <a:extLst>
              <a:ext uri="{FF2B5EF4-FFF2-40B4-BE49-F238E27FC236}">
                <a16:creationId xmlns:a16="http://schemas.microsoft.com/office/drawing/2014/main" id="{5397C5DB-1CA6-4DB0-B68F-57C258723AD3}"/>
              </a:ext>
            </a:extLst>
          </p:cNvPr>
          <p:cNvGrpSpPr/>
          <p:nvPr/>
        </p:nvGrpSpPr>
        <p:grpSpPr>
          <a:xfrm>
            <a:off x="479376" y="5229200"/>
            <a:ext cx="7560840" cy="1089580"/>
            <a:chOff x="2351584" y="5152029"/>
            <a:chExt cx="7560840" cy="1089580"/>
          </a:xfrm>
        </p:grpSpPr>
        <p:sp>
          <p:nvSpPr>
            <p:cNvPr id="21" name="Rectangle 20">
              <a:extLst>
                <a:ext uri="{FF2B5EF4-FFF2-40B4-BE49-F238E27FC236}">
                  <a16:creationId xmlns:a16="http://schemas.microsoft.com/office/drawing/2014/main" id="{05BB1413-3267-4ABF-AC0D-0DD56E3789DB}"/>
                </a:ext>
              </a:extLst>
            </p:cNvPr>
            <p:cNvSpPr/>
            <p:nvPr/>
          </p:nvSpPr>
          <p:spPr>
            <a:xfrm>
              <a:off x="2351584" y="5325900"/>
              <a:ext cx="3201517" cy="400110"/>
            </a:xfrm>
            <a:prstGeom prst="rect">
              <a:avLst/>
            </a:prstGeom>
          </p:spPr>
          <p:txBody>
            <a:bodyPr wrap="none">
              <a:spAutoFit/>
            </a:bodyPr>
            <a:lstStyle/>
            <a:p>
              <a:r>
                <a:rPr lang="en-HK" sz="2000" dirty="0"/>
                <a:t>Speedup =                             </a:t>
              </a:r>
              <a:r>
                <a:rPr lang="en-US" altLang="zh-CN" sz="2000" dirty="0"/>
                <a:t>= </a:t>
              </a:r>
              <a:r>
                <a:rPr lang="en-HK" sz="2000" dirty="0"/>
                <a:t> </a:t>
              </a:r>
            </a:p>
          </p:txBody>
        </p:sp>
        <p:cxnSp>
          <p:nvCxnSpPr>
            <p:cNvPr id="22" name="Straight Connector 21">
              <a:extLst>
                <a:ext uri="{FF2B5EF4-FFF2-40B4-BE49-F238E27FC236}">
                  <a16:creationId xmlns:a16="http://schemas.microsoft.com/office/drawing/2014/main" id="{2F241188-C5D7-4106-9B77-1B1C04344F73}"/>
                </a:ext>
              </a:extLst>
            </p:cNvPr>
            <p:cNvCxnSpPr>
              <a:cxnSpLocks/>
            </p:cNvCxnSpPr>
            <p:nvPr/>
          </p:nvCxnSpPr>
          <p:spPr>
            <a:xfrm>
              <a:off x="3581408" y="5526558"/>
              <a:ext cx="1506480" cy="178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B1DDFC18-47B5-4538-A855-703A0AE11566}"/>
                </a:ext>
              </a:extLst>
            </p:cNvPr>
            <p:cNvSpPr/>
            <p:nvPr/>
          </p:nvSpPr>
          <p:spPr>
            <a:xfrm>
              <a:off x="3791744" y="5159009"/>
              <a:ext cx="1277594" cy="400110"/>
            </a:xfrm>
            <a:prstGeom prst="rect">
              <a:avLst/>
            </a:prstGeom>
          </p:spPr>
          <p:txBody>
            <a:bodyPr wrap="none">
              <a:spAutoFit/>
            </a:bodyPr>
            <a:lstStyle/>
            <a:p>
              <a:r>
                <a:rPr lang="en-HK" sz="2000" dirty="0" err="1"/>
                <a:t>ExeTime</a:t>
              </a:r>
              <a:r>
                <a:rPr lang="en-HK" sz="2000" baseline="30000" dirty="0" err="1"/>
                <a:t>old</a:t>
              </a:r>
              <a:endParaRPr lang="en-HK" sz="2000" dirty="0"/>
            </a:p>
          </p:txBody>
        </p:sp>
        <p:sp>
          <p:nvSpPr>
            <p:cNvPr id="24" name="Rectangle 23">
              <a:extLst>
                <a:ext uri="{FF2B5EF4-FFF2-40B4-BE49-F238E27FC236}">
                  <a16:creationId xmlns:a16="http://schemas.microsoft.com/office/drawing/2014/main" id="{E451BCB3-BE4B-4773-AA7B-1C8CFEE89D15}"/>
                </a:ext>
              </a:extLst>
            </p:cNvPr>
            <p:cNvSpPr/>
            <p:nvPr/>
          </p:nvSpPr>
          <p:spPr>
            <a:xfrm>
              <a:off x="3791744" y="5510566"/>
              <a:ext cx="1355307" cy="400110"/>
            </a:xfrm>
            <a:prstGeom prst="rect">
              <a:avLst/>
            </a:prstGeom>
          </p:spPr>
          <p:txBody>
            <a:bodyPr wrap="none">
              <a:spAutoFit/>
            </a:bodyPr>
            <a:lstStyle/>
            <a:p>
              <a:r>
                <a:rPr lang="en-HK" sz="2000" dirty="0" err="1"/>
                <a:t>ExeTime</a:t>
              </a:r>
              <a:r>
                <a:rPr lang="en-HK" sz="2000" baseline="30000" dirty="0" err="1"/>
                <a:t>new</a:t>
              </a:r>
              <a:endParaRPr lang="en-HK" sz="2000" dirty="0"/>
            </a:p>
          </p:txBody>
        </p:sp>
        <p:cxnSp>
          <p:nvCxnSpPr>
            <p:cNvPr id="25" name="Straight Connector 24">
              <a:extLst>
                <a:ext uri="{FF2B5EF4-FFF2-40B4-BE49-F238E27FC236}">
                  <a16:creationId xmlns:a16="http://schemas.microsoft.com/office/drawing/2014/main" id="{BF8D11A8-B47E-4ADB-A0F7-2B85968C48FC}"/>
                </a:ext>
              </a:extLst>
            </p:cNvPr>
            <p:cNvCxnSpPr>
              <a:cxnSpLocks/>
            </p:cNvCxnSpPr>
            <p:nvPr/>
          </p:nvCxnSpPr>
          <p:spPr>
            <a:xfrm>
              <a:off x="5394453" y="5538284"/>
              <a:ext cx="4517971"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Rectangle 25">
              <a:extLst>
                <a:ext uri="{FF2B5EF4-FFF2-40B4-BE49-F238E27FC236}">
                  <a16:creationId xmlns:a16="http://schemas.microsoft.com/office/drawing/2014/main" id="{5AD681A4-6BA5-4B05-BDDC-8B23D01A810B}"/>
                </a:ext>
              </a:extLst>
            </p:cNvPr>
            <p:cNvSpPr/>
            <p:nvPr/>
          </p:nvSpPr>
          <p:spPr>
            <a:xfrm>
              <a:off x="7239940" y="5152029"/>
              <a:ext cx="314510" cy="400110"/>
            </a:xfrm>
            <a:prstGeom prst="rect">
              <a:avLst/>
            </a:prstGeom>
          </p:spPr>
          <p:txBody>
            <a:bodyPr wrap="none">
              <a:spAutoFit/>
            </a:bodyPr>
            <a:lstStyle/>
            <a:p>
              <a:r>
                <a:rPr lang="en-HK" sz="2000" dirty="0"/>
                <a:t>1</a:t>
              </a:r>
            </a:p>
          </p:txBody>
        </p:sp>
        <p:sp>
          <p:nvSpPr>
            <p:cNvPr id="27" name="Rectangle 26">
              <a:extLst>
                <a:ext uri="{FF2B5EF4-FFF2-40B4-BE49-F238E27FC236}">
                  <a16:creationId xmlns:a16="http://schemas.microsoft.com/office/drawing/2014/main" id="{F9CE2F92-3004-45CE-A2E7-83E40DA561BF}"/>
                </a:ext>
              </a:extLst>
            </p:cNvPr>
            <p:cNvSpPr/>
            <p:nvPr/>
          </p:nvSpPr>
          <p:spPr>
            <a:xfrm>
              <a:off x="5604789" y="5703746"/>
              <a:ext cx="2442848" cy="400110"/>
            </a:xfrm>
            <a:prstGeom prst="rect">
              <a:avLst/>
            </a:prstGeom>
          </p:spPr>
          <p:txBody>
            <a:bodyPr wrap="none">
              <a:spAutoFit/>
            </a:bodyPr>
            <a:lstStyle/>
            <a:p>
              <a:r>
                <a:rPr lang="en-US" sz="2000" dirty="0"/>
                <a:t>(1 - </a:t>
              </a:r>
              <a:r>
                <a:rPr lang="en-US" sz="2000" dirty="0" err="1"/>
                <a:t>Fraction</a:t>
              </a:r>
              <a:r>
                <a:rPr lang="en-US" sz="2000" baseline="-25000" dirty="0" err="1"/>
                <a:t>enhanced</a:t>
              </a:r>
              <a:r>
                <a:rPr lang="en-US" sz="2000" dirty="0"/>
                <a:t>) + </a:t>
              </a:r>
              <a:endParaRPr lang="en-HK" sz="2000" dirty="0"/>
            </a:p>
          </p:txBody>
        </p:sp>
        <p:cxnSp>
          <p:nvCxnSpPr>
            <p:cNvPr id="28" name="Straight Connector 27">
              <a:extLst>
                <a:ext uri="{FF2B5EF4-FFF2-40B4-BE49-F238E27FC236}">
                  <a16:creationId xmlns:a16="http://schemas.microsoft.com/office/drawing/2014/main" id="{FAF48F52-DC61-4459-A2D3-98EEE9DDB4E7}"/>
                </a:ext>
              </a:extLst>
            </p:cNvPr>
            <p:cNvCxnSpPr>
              <a:cxnSpLocks/>
            </p:cNvCxnSpPr>
            <p:nvPr/>
          </p:nvCxnSpPr>
          <p:spPr>
            <a:xfrm>
              <a:off x="8009487" y="5924645"/>
              <a:ext cx="1728192"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a16="http://schemas.microsoft.com/office/drawing/2014/main" id="{4280F746-B0F9-4A07-B047-A705CE52E286}"/>
                </a:ext>
              </a:extLst>
            </p:cNvPr>
            <p:cNvSpPr/>
            <p:nvPr/>
          </p:nvSpPr>
          <p:spPr>
            <a:xfrm>
              <a:off x="8009487" y="5510566"/>
              <a:ext cx="1718291" cy="400110"/>
            </a:xfrm>
            <a:prstGeom prst="rect">
              <a:avLst/>
            </a:prstGeom>
          </p:spPr>
          <p:txBody>
            <a:bodyPr wrap="none">
              <a:spAutoFit/>
            </a:bodyPr>
            <a:lstStyle/>
            <a:p>
              <a:r>
                <a:rPr lang="en-HK" sz="2000" dirty="0" err="1"/>
                <a:t>Fraction</a:t>
              </a:r>
              <a:r>
                <a:rPr lang="en-HK" sz="2000" baseline="-25000" dirty="0" err="1"/>
                <a:t>enhanced</a:t>
              </a:r>
              <a:endParaRPr lang="en-HK" sz="2000" baseline="-25000" dirty="0"/>
            </a:p>
          </p:txBody>
        </p:sp>
        <p:sp>
          <p:nvSpPr>
            <p:cNvPr id="30" name="Rectangle 29">
              <a:extLst>
                <a:ext uri="{FF2B5EF4-FFF2-40B4-BE49-F238E27FC236}">
                  <a16:creationId xmlns:a16="http://schemas.microsoft.com/office/drawing/2014/main" id="{D158F268-5088-46F4-A044-004964367996}"/>
                </a:ext>
              </a:extLst>
            </p:cNvPr>
            <p:cNvSpPr/>
            <p:nvPr/>
          </p:nvSpPr>
          <p:spPr>
            <a:xfrm>
              <a:off x="8019388" y="5841499"/>
              <a:ext cx="1781257" cy="400110"/>
            </a:xfrm>
            <a:prstGeom prst="rect">
              <a:avLst/>
            </a:prstGeom>
          </p:spPr>
          <p:txBody>
            <a:bodyPr wrap="none">
              <a:spAutoFit/>
            </a:bodyPr>
            <a:lstStyle/>
            <a:p>
              <a:r>
                <a:rPr lang="en-HK" sz="2000" dirty="0" err="1"/>
                <a:t>Speedup</a:t>
              </a:r>
              <a:r>
                <a:rPr lang="en-HK" sz="2000" baseline="-25000" dirty="0" err="1"/>
                <a:t>enhanced</a:t>
              </a:r>
              <a:endParaRPr lang="en-HK" sz="2000" baseline="-25000" dirty="0"/>
            </a:p>
          </p:txBody>
        </p:sp>
      </p:grpSp>
      <p:grpSp>
        <p:nvGrpSpPr>
          <p:cNvPr id="5" name="Group 4">
            <a:extLst>
              <a:ext uri="{FF2B5EF4-FFF2-40B4-BE49-F238E27FC236}">
                <a16:creationId xmlns:a16="http://schemas.microsoft.com/office/drawing/2014/main" id="{0741214F-3D42-4A3E-9B4E-CA79E92489AE}"/>
              </a:ext>
            </a:extLst>
          </p:cNvPr>
          <p:cNvGrpSpPr/>
          <p:nvPr/>
        </p:nvGrpSpPr>
        <p:grpSpPr>
          <a:xfrm>
            <a:off x="8040216" y="5236180"/>
            <a:ext cx="3817557" cy="740497"/>
            <a:chOff x="8040216" y="5236180"/>
            <a:chExt cx="3817557" cy="740497"/>
          </a:xfrm>
        </p:grpSpPr>
        <p:sp>
          <p:nvSpPr>
            <p:cNvPr id="8" name="Rectangle 7">
              <a:extLst>
                <a:ext uri="{FF2B5EF4-FFF2-40B4-BE49-F238E27FC236}">
                  <a16:creationId xmlns:a16="http://schemas.microsoft.com/office/drawing/2014/main" id="{2765C24E-9C70-4F78-AECA-577ECCD1C525}"/>
                </a:ext>
              </a:extLst>
            </p:cNvPr>
            <p:cNvSpPr/>
            <p:nvPr/>
          </p:nvSpPr>
          <p:spPr>
            <a:xfrm>
              <a:off x="8040216" y="5418460"/>
              <a:ext cx="352982" cy="369332"/>
            </a:xfrm>
            <a:prstGeom prst="rect">
              <a:avLst/>
            </a:prstGeom>
          </p:spPr>
          <p:txBody>
            <a:bodyPr wrap="none">
              <a:spAutoFit/>
            </a:bodyPr>
            <a:lstStyle/>
            <a:p>
              <a:r>
                <a:rPr lang="en-HK" dirty="0"/>
                <a:t>= </a:t>
              </a:r>
            </a:p>
          </p:txBody>
        </p:sp>
        <p:cxnSp>
          <p:nvCxnSpPr>
            <p:cNvPr id="32" name="Straight Connector 31">
              <a:extLst>
                <a:ext uri="{FF2B5EF4-FFF2-40B4-BE49-F238E27FC236}">
                  <a16:creationId xmlns:a16="http://schemas.microsoft.com/office/drawing/2014/main" id="{32B2AEF2-AFAE-499A-A8D6-081550C268BF}"/>
                </a:ext>
              </a:extLst>
            </p:cNvPr>
            <p:cNvCxnSpPr>
              <a:cxnSpLocks/>
            </p:cNvCxnSpPr>
            <p:nvPr/>
          </p:nvCxnSpPr>
          <p:spPr>
            <a:xfrm>
              <a:off x="8363522" y="5613430"/>
              <a:ext cx="1506480" cy="1783"/>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Rectangle 32">
              <a:extLst>
                <a:ext uri="{FF2B5EF4-FFF2-40B4-BE49-F238E27FC236}">
                  <a16:creationId xmlns:a16="http://schemas.microsoft.com/office/drawing/2014/main" id="{D1FB4D93-275A-45A5-BA73-9819BCD0E03B}"/>
                </a:ext>
              </a:extLst>
            </p:cNvPr>
            <p:cNvSpPr/>
            <p:nvPr/>
          </p:nvSpPr>
          <p:spPr>
            <a:xfrm>
              <a:off x="8959507" y="5236180"/>
              <a:ext cx="314510" cy="400110"/>
            </a:xfrm>
            <a:prstGeom prst="rect">
              <a:avLst/>
            </a:prstGeom>
          </p:spPr>
          <p:txBody>
            <a:bodyPr wrap="none">
              <a:spAutoFit/>
            </a:bodyPr>
            <a:lstStyle/>
            <a:p>
              <a:r>
                <a:rPr lang="en-HK" sz="2000" dirty="0"/>
                <a:t>1</a:t>
              </a:r>
            </a:p>
          </p:txBody>
        </p:sp>
        <p:sp>
          <p:nvSpPr>
            <p:cNvPr id="31" name="Rectangle 30">
              <a:extLst>
                <a:ext uri="{FF2B5EF4-FFF2-40B4-BE49-F238E27FC236}">
                  <a16:creationId xmlns:a16="http://schemas.microsoft.com/office/drawing/2014/main" id="{57AA71B2-BA00-41AB-BB45-C29E57BBC8D9}"/>
                </a:ext>
              </a:extLst>
            </p:cNvPr>
            <p:cNvSpPr/>
            <p:nvPr/>
          </p:nvSpPr>
          <p:spPr>
            <a:xfrm>
              <a:off x="8248323" y="5607345"/>
              <a:ext cx="1758815" cy="369332"/>
            </a:xfrm>
            <a:prstGeom prst="rect">
              <a:avLst/>
            </a:prstGeom>
          </p:spPr>
          <p:txBody>
            <a:bodyPr wrap="none">
              <a:spAutoFit/>
            </a:bodyPr>
            <a:lstStyle/>
            <a:p>
              <a:r>
                <a:rPr lang="en-US" dirty="0"/>
                <a:t>(1-0.8) + 0.8/100</a:t>
              </a:r>
              <a:endParaRPr lang="en-HK" dirty="0"/>
            </a:p>
          </p:txBody>
        </p:sp>
        <p:sp>
          <p:nvSpPr>
            <p:cNvPr id="34" name="Rectangle 33">
              <a:extLst>
                <a:ext uri="{FF2B5EF4-FFF2-40B4-BE49-F238E27FC236}">
                  <a16:creationId xmlns:a16="http://schemas.microsoft.com/office/drawing/2014/main" id="{C1845FC7-19CD-4460-99CD-0A6CEF95D8D6}"/>
                </a:ext>
              </a:extLst>
            </p:cNvPr>
            <p:cNvSpPr/>
            <p:nvPr/>
          </p:nvSpPr>
          <p:spPr>
            <a:xfrm>
              <a:off x="9866522" y="5422801"/>
              <a:ext cx="1991251" cy="369332"/>
            </a:xfrm>
            <a:prstGeom prst="rect">
              <a:avLst/>
            </a:prstGeom>
          </p:spPr>
          <p:txBody>
            <a:bodyPr wrap="none">
              <a:spAutoFit/>
            </a:bodyPr>
            <a:lstStyle/>
            <a:p>
              <a:r>
                <a:rPr lang="en-HK" dirty="0"/>
                <a:t>=  1/0.208 = 4.808  </a:t>
              </a:r>
            </a:p>
          </p:txBody>
        </p:sp>
      </p:grpSp>
    </p:spTree>
    <p:extLst>
      <p:ext uri="{BB962C8B-B14F-4D97-AF65-F5344CB8AC3E}">
        <p14:creationId xmlns:p14="http://schemas.microsoft.com/office/powerpoint/2010/main" val="2788086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1A126-AA4B-468D-A805-BE581EBF358B}"/>
              </a:ext>
            </a:extLst>
          </p:cNvPr>
          <p:cNvSpPr>
            <a:spLocks noGrp="1"/>
          </p:cNvSpPr>
          <p:nvPr>
            <p:ph type="title"/>
          </p:nvPr>
        </p:nvSpPr>
        <p:spPr/>
        <p:txBody>
          <a:bodyPr/>
          <a:lstStyle/>
          <a:p>
            <a:r>
              <a:rPr lang="en-US" altLang="zh-CN" dirty="0"/>
              <a:t>Exercise 1</a:t>
            </a:r>
            <a:endParaRPr lang="en-US" dirty="0"/>
          </a:p>
        </p:txBody>
      </p:sp>
      <p:sp>
        <p:nvSpPr>
          <p:cNvPr id="3" name="Content Placeholder 2">
            <a:extLst>
              <a:ext uri="{FF2B5EF4-FFF2-40B4-BE49-F238E27FC236}">
                <a16:creationId xmlns:a16="http://schemas.microsoft.com/office/drawing/2014/main" id="{0BF8314A-4AE6-4E28-B7FB-97CBF770D206}"/>
              </a:ext>
            </a:extLst>
          </p:cNvPr>
          <p:cNvSpPr>
            <a:spLocks noGrp="1"/>
          </p:cNvSpPr>
          <p:nvPr>
            <p:ph idx="1"/>
          </p:nvPr>
        </p:nvSpPr>
        <p:spPr/>
        <p:txBody>
          <a:bodyPr/>
          <a:lstStyle/>
          <a:p>
            <a:r>
              <a:rPr lang="en-US" dirty="0"/>
              <a:t>80% of a program can be perfectly parallelized; 10% can be parallelized on at most 4 cores; the remaining has to execute sequentially</a:t>
            </a:r>
          </a:p>
          <a:p>
            <a:r>
              <a:rPr lang="en-US" dirty="0"/>
              <a:t>What is the speedup if executed on 8 cores?</a:t>
            </a:r>
          </a:p>
          <a:p>
            <a:endParaRPr lang="en-US" dirty="0"/>
          </a:p>
        </p:txBody>
      </p:sp>
      <p:sp>
        <p:nvSpPr>
          <p:cNvPr id="4" name="Slide Number Placeholder 3">
            <a:extLst>
              <a:ext uri="{FF2B5EF4-FFF2-40B4-BE49-F238E27FC236}">
                <a16:creationId xmlns:a16="http://schemas.microsoft.com/office/drawing/2014/main" id="{337928B4-FD6D-4751-A6DC-665542141220}"/>
              </a:ext>
            </a:extLst>
          </p:cNvPr>
          <p:cNvSpPr>
            <a:spLocks noGrp="1"/>
          </p:cNvSpPr>
          <p:nvPr>
            <p:ph type="sldNum" sz="quarter" idx="12"/>
          </p:nvPr>
        </p:nvSpPr>
        <p:spPr/>
        <p:txBody>
          <a:bodyPr/>
          <a:lstStyle/>
          <a:p>
            <a:fld id="{C22DC6D3-9347-42BE-948A-F7EB414DF657}" type="slidenum">
              <a:rPr lang="en-US" altLang="en-US" smtClean="0"/>
              <a:pPr/>
              <a:t>9</a:t>
            </a:fld>
            <a:endParaRPr lang="en-US" altLang="en-US" dirty="0"/>
          </a:p>
        </p:txBody>
      </p:sp>
    </p:spTree>
    <p:extLst>
      <p:ext uri="{BB962C8B-B14F-4D97-AF65-F5344CB8AC3E}">
        <p14:creationId xmlns:p14="http://schemas.microsoft.com/office/powerpoint/2010/main" val="3409486505"/>
      </p:ext>
    </p:extLst>
  </p:cSld>
  <p:clrMapOvr>
    <a:masterClrMapping/>
  </p:clrMapOvr>
</p:sld>
</file>

<file path=ppt/theme/theme1.xml><?xml version="1.0" encoding="utf-8"?>
<a:theme xmlns:a="http://schemas.openxmlformats.org/drawingml/2006/main" name="Office Theme">
  <a:themeElements>
    <a:clrScheme name="Custom 4">
      <a:dk1>
        <a:sysClr val="windowText" lastClr="000000"/>
      </a:dk1>
      <a:lt1>
        <a:sysClr val="window" lastClr="FFFFFF"/>
      </a:lt1>
      <a:dk2>
        <a:srgbClr val="323232"/>
      </a:dk2>
      <a:lt2>
        <a:srgbClr val="E5C243"/>
      </a:lt2>
      <a:accent1>
        <a:srgbClr val="7A0450"/>
      </a:accent1>
      <a:accent2>
        <a:srgbClr val="D55816"/>
      </a:accent2>
      <a:accent3>
        <a:srgbClr val="E19825"/>
      </a:accent3>
      <a:accent4>
        <a:srgbClr val="EFE4DA"/>
      </a:accent4>
      <a:accent5>
        <a:srgbClr val="CFBDB5"/>
      </a:accent5>
      <a:accent6>
        <a:srgbClr val="B27D49"/>
      </a:accent6>
      <a:hlink>
        <a:srgbClr val="6B9F25"/>
      </a:hlink>
      <a:folHlink>
        <a:srgbClr val="B26B0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6CB6D0143447345BC01F94D064BC753" ma:contentTypeVersion="14" ma:contentTypeDescription="Create a new document." ma:contentTypeScope="" ma:versionID="b32efb47b3937986e7584765175cbd4c">
  <xsd:schema xmlns:xsd="http://www.w3.org/2001/XMLSchema" xmlns:xs="http://www.w3.org/2001/XMLSchema" xmlns:p="http://schemas.microsoft.com/office/2006/metadata/properties" xmlns:ns3="b5674da8-9718-4e16-aebc-f0da23de9464" xmlns:ns4="7204a842-0bf8-462c-9254-9ca5808d63fc" targetNamespace="http://schemas.microsoft.com/office/2006/metadata/properties" ma:root="true" ma:fieldsID="1183c260e1c6ce08fe98529c279e0937" ns3:_="" ns4:_="">
    <xsd:import namespace="b5674da8-9718-4e16-aebc-f0da23de9464"/>
    <xsd:import namespace="7204a842-0bf8-462c-9254-9ca5808d63fc"/>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DateTaken" minOccurs="0"/>
                <xsd:element ref="ns3:MediaLengthInSeconds" minOccurs="0"/>
                <xsd:element ref="ns3:MediaServiceAutoTags" minOccurs="0"/>
                <xsd:element ref="ns3:MediaServiceGenerationTime" minOccurs="0"/>
                <xsd:element ref="ns3:MediaServiceEventHashCode" minOccurs="0"/>
                <xsd:element ref="ns3:MediaServiceOCR" minOccurs="0"/>
                <xsd:element ref="ns3:MediaServiceLocation"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5674da8-9718-4e16-aebc-f0da23de946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Length (seconds)"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Location" ma:index="18"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204a842-0bf8-462c-9254-9ca5808d63fc" elementFormDefault="qualified">
    <xsd:import namespace="http://schemas.microsoft.com/office/2006/documentManagement/types"/>
    <xsd:import namespace="http://schemas.microsoft.com/office/infopath/2007/PartnerControls"/>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element name="SharingHintHash" ma:index="2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5440559-1314-4DAC-A825-A16E30186CA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5674da8-9718-4e16-aebc-f0da23de9464"/>
    <ds:schemaRef ds:uri="7204a842-0bf8-462c-9254-9ca5808d63f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3C8D502-307D-4486-AF90-161DB99CEAEC}">
  <ds:schemaRefs>
    <ds:schemaRef ds:uri="http://schemas.microsoft.com/sharepoint/v3/contenttype/forms"/>
  </ds:schemaRefs>
</ds:datastoreItem>
</file>

<file path=customXml/itemProps3.xml><?xml version="1.0" encoding="utf-8"?>
<ds:datastoreItem xmlns:ds="http://schemas.openxmlformats.org/officeDocument/2006/customXml" ds:itemID="{480BD3FA-497B-4EB4-B409-BB906D151E91}">
  <ds:schemaRefs>
    <ds:schemaRef ds:uri="7204a842-0bf8-462c-9254-9ca5808d63fc"/>
    <ds:schemaRef ds:uri="b5674da8-9718-4e16-aebc-f0da23de9464"/>
    <ds:schemaRef ds:uri="http://schemas.openxmlformats.org/package/2006/metadata/core-properties"/>
    <ds:schemaRef ds:uri="http://purl.org/dc/terms/"/>
    <ds:schemaRef ds:uri="http://schemas.microsoft.com/office/2006/documentManagement/types"/>
    <ds:schemaRef ds:uri="http://purl.org/dc/dcmitype/"/>
    <ds:schemaRef ds:uri="http://www.w3.org/XML/1998/namespace"/>
    <ds:schemaRef ds:uri="http://purl.org/dc/elements/1.1/"/>
    <ds:schemaRef ds:uri="http://schemas.microsoft.com/office/infopath/2007/PartnerControls"/>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
  <TotalTime>38527</TotalTime>
  <Words>4532</Words>
  <Application>Microsoft Office PowerPoint</Application>
  <PresentationFormat>Widescreen</PresentationFormat>
  <Paragraphs>885</Paragraphs>
  <Slides>50</Slides>
  <Notes>16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50</vt:i4>
      </vt:variant>
    </vt:vector>
  </HeadingPairs>
  <TitlesOfParts>
    <vt:vector size="61" baseType="lpstr">
      <vt:lpstr>Courier</vt:lpstr>
      <vt:lpstr>ＭＳ Ｐゴシック</vt:lpstr>
      <vt:lpstr>新細明體</vt:lpstr>
      <vt:lpstr>宋体</vt:lpstr>
      <vt:lpstr>Arial</vt:lpstr>
      <vt:lpstr>Calibri</vt:lpstr>
      <vt:lpstr>Courier New</vt:lpstr>
      <vt:lpstr>Tahoma</vt:lpstr>
      <vt:lpstr>Times New Roman</vt:lpstr>
      <vt:lpstr>Wingdings</vt:lpstr>
      <vt:lpstr>Office Theme</vt:lpstr>
      <vt:lpstr>CS2115 Computer Organization 2023/2024 Sem A</vt:lpstr>
      <vt:lpstr>Sequential Execution</vt:lpstr>
      <vt:lpstr>Processing Models</vt:lpstr>
      <vt:lpstr>Multicore Processors</vt:lpstr>
      <vt:lpstr>Trend of Morden Processors</vt:lpstr>
      <vt:lpstr>Amdahl’s Law</vt:lpstr>
      <vt:lpstr>Amdahl’s Law</vt:lpstr>
      <vt:lpstr>Amdahl’s Law</vt:lpstr>
      <vt:lpstr>Exercise 1</vt:lpstr>
      <vt:lpstr>Exercise 2</vt:lpstr>
      <vt:lpstr>GPU (Graphic Processing Unit)</vt:lpstr>
      <vt:lpstr>Graphics Applications</vt:lpstr>
      <vt:lpstr>GPU in Modern Systems</vt:lpstr>
      <vt:lpstr>GPU: SIMD</vt:lpstr>
      <vt:lpstr>GPU Architecture</vt:lpstr>
      <vt:lpstr>GPU Architecture</vt:lpstr>
      <vt:lpstr>GPU Programming Models</vt:lpstr>
      <vt:lpstr>CUDA Structure</vt:lpstr>
      <vt:lpstr>CUDA Structure</vt:lpstr>
      <vt:lpstr>CUDA Structure</vt:lpstr>
      <vt:lpstr>CUDA Structure</vt:lpstr>
      <vt:lpstr>CUDA: Programming</vt:lpstr>
      <vt:lpstr>CUDA: Programming</vt:lpstr>
      <vt:lpstr>Difference between CPU and GPU Programs</vt:lpstr>
      <vt:lpstr>Example 1</vt:lpstr>
      <vt:lpstr>Example 1</vt:lpstr>
      <vt:lpstr>Example 2</vt:lpstr>
      <vt:lpstr>GPU Tradeoffs</vt:lpstr>
      <vt:lpstr>Interconnection</vt:lpstr>
      <vt:lpstr>Bus and Ring</vt:lpstr>
      <vt:lpstr>Crossbar</vt:lpstr>
      <vt:lpstr>Shared Memory Multiprocessors</vt:lpstr>
      <vt:lpstr>UMA vs NUMA </vt:lpstr>
      <vt:lpstr>Shared Data</vt:lpstr>
      <vt:lpstr>Cache Coherence </vt:lpstr>
      <vt:lpstr>Cache Coherence </vt:lpstr>
      <vt:lpstr>Cache Coherence </vt:lpstr>
      <vt:lpstr>Cache Coherence </vt:lpstr>
      <vt:lpstr>Cache Coherence </vt:lpstr>
      <vt:lpstr>Cache Coherence</vt:lpstr>
      <vt:lpstr>Snoopy Coherence Scheme </vt:lpstr>
      <vt:lpstr>Directory-based Cache Coherence Scheme</vt:lpstr>
      <vt:lpstr>Directory-based Cache Coherence Scheme</vt:lpstr>
      <vt:lpstr>Snoopy vs Directory-Based</vt:lpstr>
      <vt:lpstr>Message-Passing Multiprocessors</vt:lpstr>
      <vt:lpstr>Message-Passing Multiprocessors</vt:lpstr>
      <vt:lpstr>Shared Memory vs Message Passing</vt:lpstr>
      <vt:lpstr>Network-on-Chips (NoC)</vt:lpstr>
      <vt:lpstr>Network-on-Chips (NoC)</vt:lpstr>
      <vt:lpstr>System-on-Chip (SoC)</vt:lpstr>
    </vt:vector>
  </TitlesOfParts>
  <Company>City University of Hong Kong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CPRO</dc:creator>
  <cp:lastModifiedBy>Dr. GUAN Nan</cp:lastModifiedBy>
  <cp:revision>834</cp:revision>
  <cp:lastPrinted>2014-05-21T09:26:20Z</cp:lastPrinted>
  <dcterms:created xsi:type="dcterms:W3CDTF">2010-09-21T06:40:43Z</dcterms:created>
  <dcterms:modified xsi:type="dcterms:W3CDTF">2023-11-22T00:09:11Z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0x01010006CB6D0143447345BC01F94D064BC753</vt:lpwstr>
  </property>
</Properties>
</file>

<file path=docProps/thumbnail.jpeg>
</file>